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26" r:id="rId2"/>
  </p:sldMasterIdLst>
  <p:notesMasterIdLst>
    <p:notesMasterId r:id="rId19"/>
  </p:notesMasterIdLst>
  <p:sldIdLst>
    <p:sldId id="314" r:id="rId3"/>
    <p:sldId id="257" r:id="rId4"/>
    <p:sldId id="260" r:id="rId5"/>
    <p:sldId id="256" r:id="rId6"/>
    <p:sldId id="266" r:id="rId7"/>
    <p:sldId id="261" r:id="rId8"/>
    <p:sldId id="313" r:id="rId9"/>
    <p:sldId id="269" r:id="rId10"/>
    <p:sldId id="267" r:id="rId11"/>
    <p:sldId id="318" r:id="rId12"/>
    <p:sldId id="259" r:id="rId13"/>
    <p:sldId id="264" r:id="rId14"/>
    <p:sldId id="265" r:id="rId15"/>
    <p:sldId id="315" r:id="rId16"/>
    <p:sldId id="319" r:id="rId17"/>
    <p:sldId id="316"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0FE"/>
    <a:srgbClr val="69FF69"/>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7" d="100"/>
          <a:sy n="117" d="100"/>
        </p:scale>
        <p:origin x="294"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8EF7AE-2414-410D-AC43-5CC62D1F4C66}" type="datetimeFigureOut">
              <a:rPr lang="ru-RU" smtClean="0"/>
              <a:t>2024-02-28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3E0DEA-27F9-47E6-B50D-367DBA081521}" type="slidenum">
              <a:rPr lang="ru-RU" smtClean="0"/>
              <a:t>‹#›</a:t>
            </a:fld>
            <a:endParaRPr lang="ru-RU"/>
          </a:p>
        </p:txBody>
      </p:sp>
    </p:spTree>
    <p:extLst>
      <p:ext uri="{BB962C8B-B14F-4D97-AF65-F5344CB8AC3E}">
        <p14:creationId xmlns:p14="http://schemas.microsoft.com/office/powerpoint/2010/main" val="524126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Для изучения некоторых особенностей глубинного строения площади были рассчитаны </a:t>
            </a:r>
            <a:r>
              <a:rPr lang="ru-RU" dirty="0" err="1"/>
              <a:t>плотносная</a:t>
            </a:r>
            <a:r>
              <a:rPr lang="ru-RU" dirty="0"/>
              <a:t> и </a:t>
            </a:r>
            <a:r>
              <a:rPr lang="ru-RU" dirty="0" err="1"/>
              <a:t>магитная</a:t>
            </a:r>
            <a:r>
              <a:rPr lang="ru-RU" dirty="0"/>
              <a:t> модели </a:t>
            </a:r>
          </a:p>
          <a:p>
            <a:r>
              <a:rPr lang="ru-RU" dirty="0"/>
              <a:t>Понятно, что модель сделана на площадь превышающую по размерам площадь исследований. Далее по тексту слайда. </a:t>
            </a:r>
          </a:p>
          <a:p>
            <a:r>
              <a:rPr lang="ru-RU" dirty="0"/>
              <a:t>Для анализа и визуализации модели обычно </a:t>
            </a:r>
            <a:r>
              <a:rPr lang="ru-RU" dirty="0" err="1"/>
              <a:t>использут</a:t>
            </a:r>
            <a:r>
              <a:rPr lang="ru-RU" dirty="0"/>
              <a:t> систему </a:t>
            </a:r>
            <a:r>
              <a:rPr lang="ru-RU" dirty="0" err="1"/>
              <a:t>горизонтльных</a:t>
            </a:r>
            <a:r>
              <a:rPr lang="ru-RU" dirty="0"/>
              <a:t> срезов на разных глубинах и разрезов разной ориентировки. Эти данные и рассмотрим далее. </a:t>
            </a:r>
          </a:p>
        </p:txBody>
      </p:sp>
      <p:sp>
        <p:nvSpPr>
          <p:cNvPr id="4" name="Номер слайда 3"/>
          <p:cNvSpPr>
            <a:spLocks noGrp="1"/>
          </p:cNvSpPr>
          <p:nvPr>
            <p:ph type="sldNum" sz="quarter" idx="5"/>
          </p:nvPr>
        </p:nvSpPr>
        <p:spPr/>
        <p:txBody>
          <a:bodyPr/>
          <a:lstStyle/>
          <a:p>
            <a:fld id="{BDCB3B45-395A-4595-8DE3-C0F291579890}" type="slidenum">
              <a:rPr lang="ru-RU" smtClean="0"/>
              <a:t>7</a:t>
            </a:fld>
            <a:endParaRPr lang="ru-RU"/>
          </a:p>
        </p:txBody>
      </p:sp>
    </p:spTree>
    <p:extLst>
      <p:ext uri="{BB962C8B-B14F-4D97-AF65-F5344CB8AC3E}">
        <p14:creationId xmlns:p14="http://schemas.microsoft.com/office/powerpoint/2010/main" val="3030555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7D4237-708B-0915-29A5-FAED765A5169}"/>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F725093-8D80-D85B-BFB2-A8297E39FB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BB7BC56F-0D5D-F9CB-3C2C-6BBB15B3D962}"/>
              </a:ext>
            </a:extLst>
          </p:cNvPr>
          <p:cNvSpPr>
            <a:spLocks noGrp="1"/>
          </p:cNvSpPr>
          <p:nvPr>
            <p:ph type="dt" sz="half" idx="10"/>
          </p:nvPr>
        </p:nvSpPr>
        <p:spPr/>
        <p:txBody>
          <a:bodyPr/>
          <a:lstStyle/>
          <a:p>
            <a:fld id="{9EDB95DB-3763-4E54-8A31-4C233D63299D}" type="datetimeFigureOut">
              <a:rPr lang="ru-RU" smtClean="0"/>
              <a:t>2024-02-28</a:t>
            </a:fld>
            <a:endParaRPr lang="ru-RU"/>
          </a:p>
        </p:txBody>
      </p:sp>
      <p:sp>
        <p:nvSpPr>
          <p:cNvPr id="5" name="Нижний колонтитул 4">
            <a:extLst>
              <a:ext uri="{FF2B5EF4-FFF2-40B4-BE49-F238E27FC236}">
                <a16:creationId xmlns:a16="http://schemas.microsoft.com/office/drawing/2014/main" id="{9E3B4DE5-7431-C314-75D6-BDB524F896B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518C390-C90C-7558-0C46-6220E6F7E3A5}"/>
              </a:ext>
            </a:extLst>
          </p:cNvPr>
          <p:cNvSpPr>
            <a:spLocks noGrp="1"/>
          </p:cNvSpPr>
          <p:nvPr>
            <p:ph type="sldNum" sz="quarter" idx="12"/>
          </p:nvPr>
        </p:nvSpPr>
        <p:spPr/>
        <p:txBody>
          <a:bodyPr/>
          <a:lstStyle/>
          <a:p>
            <a:fld id="{42BE2FD0-9B39-4192-83D5-A490B5B9707A}" type="slidenum">
              <a:rPr lang="ru-RU" smtClean="0"/>
              <a:t>‹#›</a:t>
            </a:fld>
            <a:endParaRPr lang="ru-RU"/>
          </a:p>
        </p:txBody>
      </p:sp>
    </p:spTree>
    <p:extLst>
      <p:ext uri="{BB962C8B-B14F-4D97-AF65-F5344CB8AC3E}">
        <p14:creationId xmlns:p14="http://schemas.microsoft.com/office/powerpoint/2010/main" val="1015723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ED8A29-D550-CF44-821C-4A13B0B5FC48}"/>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579ADF77-0AD3-776E-BFD6-E7D90A99A90D}"/>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203229B-6997-3581-9981-E59329D5413B}"/>
              </a:ext>
            </a:extLst>
          </p:cNvPr>
          <p:cNvSpPr>
            <a:spLocks noGrp="1"/>
          </p:cNvSpPr>
          <p:nvPr>
            <p:ph type="dt" sz="half" idx="10"/>
          </p:nvPr>
        </p:nvSpPr>
        <p:spPr/>
        <p:txBody>
          <a:bodyPr/>
          <a:lstStyle/>
          <a:p>
            <a:fld id="{9EDB95DB-3763-4E54-8A31-4C233D63299D}" type="datetimeFigureOut">
              <a:rPr lang="ru-RU" smtClean="0"/>
              <a:t>2024-02-28</a:t>
            </a:fld>
            <a:endParaRPr lang="ru-RU"/>
          </a:p>
        </p:txBody>
      </p:sp>
      <p:sp>
        <p:nvSpPr>
          <p:cNvPr id="5" name="Нижний колонтитул 4">
            <a:extLst>
              <a:ext uri="{FF2B5EF4-FFF2-40B4-BE49-F238E27FC236}">
                <a16:creationId xmlns:a16="http://schemas.microsoft.com/office/drawing/2014/main" id="{DEB1F138-9D7E-92E4-A959-5E5ACFE9FDB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64850BE-A00D-F1A2-6F28-6BF254E9466D}"/>
              </a:ext>
            </a:extLst>
          </p:cNvPr>
          <p:cNvSpPr>
            <a:spLocks noGrp="1"/>
          </p:cNvSpPr>
          <p:nvPr>
            <p:ph type="sldNum" sz="quarter" idx="12"/>
          </p:nvPr>
        </p:nvSpPr>
        <p:spPr/>
        <p:txBody>
          <a:bodyPr/>
          <a:lstStyle/>
          <a:p>
            <a:fld id="{42BE2FD0-9B39-4192-83D5-A490B5B9707A}" type="slidenum">
              <a:rPr lang="ru-RU" smtClean="0"/>
              <a:t>‹#›</a:t>
            </a:fld>
            <a:endParaRPr lang="ru-RU"/>
          </a:p>
        </p:txBody>
      </p:sp>
    </p:spTree>
    <p:extLst>
      <p:ext uri="{BB962C8B-B14F-4D97-AF65-F5344CB8AC3E}">
        <p14:creationId xmlns:p14="http://schemas.microsoft.com/office/powerpoint/2010/main" val="3301320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7DBA94C0-1058-F36B-B2FA-B9E807CED738}"/>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85736E85-DC09-9889-06B4-1BB19406C28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B279F4A-A5F0-06A1-160D-A49DE0FFD03A}"/>
              </a:ext>
            </a:extLst>
          </p:cNvPr>
          <p:cNvSpPr>
            <a:spLocks noGrp="1"/>
          </p:cNvSpPr>
          <p:nvPr>
            <p:ph type="dt" sz="half" idx="10"/>
          </p:nvPr>
        </p:nvSpPr>
        <p:spPr/>
        <p:txBody>
          <a:bodyPr/>
          <a:lstStyle/>
          <a:p>
            <a:fld id="{9EDB95DB-3763-4E54-8A31-4C233D63299D}" type="datetimeFigureOut">
              <a:rPr lang="ru-RU" smtClean="0"/>
              <a:t>2024-02-28</a:t>
            </a:fld>
            <a:endParaRPr lang="ru-RU"/>
          </a:p>
        </p:txBody>
      </p:sp>
      <p:sp>
        <p:nvSpPr>
          <p:cNvPr id="5" name="Нижний колонтитул 4">
            <a:extLst>
              <a:ext uri="{FF2B5EF4-FFF2-40B4-BE49-F238E27FC236}">
                <a16:creationId xmlns:a16="http://schemas.microsoft.com/office/drawing/2014/main" id="{90FCF24A-157D-B059-6B78-67AD8F50E21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BEE19F6-D78C-1393-A371-A894A502F6E5}"/>
              </a:ext>
            </a:extLst>
          </p:cNvPr>
          <p:cNvSpPr>
            <a:spLocks noGrp="1"/>
          </p:cNvSpPr>
          <p:nvPr>
            <p:ph type="sldNum" sz="quarter" idx="12"/>
          </p:nvPr>
        </p:nvSpPr>
        <p:spPr/>
        <p:txBody>
          <a:bodyPr/>
          <a:lstStyle/>
          <a:p>
            <a:fld id="{42BE2FD0-9B39-4192-83D5-A490B5B9707A}" type="slidenum">
              <a:rPr lang="ru-RU" smtClean="0"/>
              <a:t>‹#›</a:t>
            </a:fld>
            <a:endParaRPr lang="ru-RU"/>
          </a:p>
        </p:txBody>
      </p:sp>
    </p:spTree>
    <p:extLst>
      <p:ext uri="{BB962C8B-B14F-4D97-AF65-F5344CB8AC3E}">
        <p14:creationId xmlns:p14="http://schemas.microsoft.com/office/powerpoint/2010/main" val="2276922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A199620F-345F-437A-8E52-8769219E85B6}" type="datetimeFigureOut">
              <a:rPr lang="ru-RU" smtClean="0">
                <a:solidFill>
                  <a:srgbClr val="073E87"/>
                </a:solidFill>
              </a:rPr>
              <a:pPr/>
              <a:t>2024-02-28</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6BE6C517-A404-4DBA-B35A-AE92300A51AE}"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2151973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A199620F-345F-437A-8E52-8769219E85B6}" type="datetimeFigureOut">
              <a:rPr lang="ru-RU" smtClean="0">
                <a:solidFill>
                  <a:srgbClr val="073E87"/>
                </a:solidFill>
              </a:rPr>
              <a:pPr/>
              <a:t>2024-02-28</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6BE6C517-A404-4DBA-B35A-AE92300A51AE}" type="slidenum">
              <a:rPr lang="ru-RU" smtClean="0">
                <a:solidFill>
                  <a:srgbClr val="073E87"/>
                </a:solidFill>
              </a:rPr>
              <a:pPr/>
              <a:t>‹#›</a:t>
            </a:fld>
            <a:endParaRPr lang="ru-RU">
              <a:solidFill>
                <a:srgbClr val="073E87"/>
              </a:solidFill>
            </a:endParaRPr>
          </a:p>
        </p:txBody>
      </p:sp>
      <p:sp>
        <p:nvSpPr>
          <p:cNvPr id="7" name="Title 6"/>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445868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8063254"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3492430"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7479321" y="4074179"/>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199620F-345F-437A-8E52-8769219E85B6}" type="datetimeFigureOut">
              <a:rPr lang="ru-RU" smtClean="0">
                <a:solidFill>
                  <a:srgbClr val="073E87"/>
                </a:solidFill>
              </a:rPr>
              <a:pPr/>
              <a:t>2024-02-28</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6BE6C517-A404-4DBA-B35A-AE92300A51AE}"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326026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5" name="Date Placeholder 4"/>
          <p:cNvSpPr>
            <a:spLocks noGrp="1"/>
          </p:cNvSpPr>
          <p:nvPr>
            <p:ph type="dt" sz="half" idx="10"/>
          </p:nvPr>
        </p:nvSpPr>
        <p:spPr/>
        <p:txBody>
          <a:bodyPr/>
          <a:lstStyle/>
          <a:p>
            <a:fld id="{A199620F-345F-437A-8E52-8769219E85B6}" type="datetimeFigureOut">
              <a:rPr lang="ru-RU" smtClean="0">
                <a:solidFill>
                  <a:srgbClr val="073E87"/>
                </a:solidFill>
              </a:rPr>
              <a:pPr/>
              <a:t>2024-02-28</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6BE6C517-A404-4DBA-B35A-AE92300A51AE}" type="slidenum">
              <a:rPr lang="ru-RU" smtClean="0">
                <a:solidFill>
                  <a:srgbClr val="073E87"/>
                </a:solidFill>
              </a:rPr>
              <a:pPr/>
              <a:t>‹#›</a:t>
            </a:fld>
            <a:endParaRPr lang="ru-RU">
              <a:solidFill>
                <a:srgbClr val="073E87"/>
              </a:solidFill>
            </a:endParaRPr>
          </a:p>
        </p:txBody>
      </p:sp>
      <p:sp>
        <p:nvSpPr>
          <p:cNvPr id="9" name="Content Placeholder 8"/>
          <p:cNvSpPr>
            <a:spLocks noGrp="1"/>
          </p:cNvSpPr>
          <p:nvPr>
            <p:ph sz="quarter" idx="13"/>
          </p:nvPr>
        </p:nvSpPr>
        <p:spPr>
          <a:xfrm>
            <a:off x="902207" y="2679192"/>
            <a:ext cx="5096256"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952489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903113" y="3429005"/>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93367" y="3429005"/>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A199620F-345F-437A-8E52-8769219E85B6}" type="datetimeFigureOut">
              <a:rPr lang="ru-RU" smtClean="0">
                <a:solidFill>
                  <a:srgbClr val="073E87"/>
                </a:solidFill>
              </a:rPr>
              <a:pPr/>
              <a:t>2024-02-28</a:t>
            </a:fld>
            <a:endParaRPr lang="ru-RU">
              <a:solidFill>
                <a:srgbClr val="073E87"/>
              </a:solidFill>
            </a:endParaRPr>
          </a:p>
        </p:txBody>
      </p:sp>
      <p:sp>
        <p:nvSpPr>
          <p:cNvPr id="8" name="Footer Placeholder 7"/>
          <p:cNvSpPr>
            <a:spLocks noGrp="1"/>
          </p:cNvSpPr>
          <p:nvPr>
            <p:ph type="ftr" sz="quarter" idx="11"/>
          </p:nvPr>
        </p:nvSpPr>
        <p:spPr/>
        <p:txBody>
          <a:bodyPr/>
          <a:lstStyle/>
          <a:p>
            <a:endParaRPr lang="ru-RU">
              <a:solidFill>
                <a:srgbClr val="073E87"/>
              </a:solidFill>
            </a:endParaRPr>
          </a:p>
        </p:txBody>
      </p:sp>
      <p:sp>
        <p:nvSpPr>
          <p:cNvPr id="9" name="Slide Number Placeholder 8"/>
          <p:cNvSpPr>
            <a:spLocks noGrp="1"/>
          </p:cNvSpPr>
          <p:nvPr>
            <p:ph type="sldNum" sz="quarter" idx="12"/>
          </p:nvPr>
        </p:nvSpPr>
        <p:spPr/>
        <p:txBody>
          <a:bodyPr/>
          <a:lstStyle/>
          <a:p>
            <a:fld id="{6BE6C517-A404-4DBA-B35A-AE92300A51AE}"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944695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A199620F-345F-437A-8E52-8769219E85B6}" type="datetimeFigureOut">
              <a:rPr lang="ru-RU" smtClean="0">
                <a:solidFill>
                  <a:srgbClr val="073E87"/>
                </a:solidFill>
              </a:rPr>
              <a:pPr/>
              <a:t>2024-02-28</a:t>
            </a:fld>
            <a:endParaRPr lang="ru-RU">
              <a:solidFill>
                <a:srgbClr val="073E87"/>
              </a:solidFill>
            </a:endParaRPr>
          </a:p>
        </p:txBody>
      </p:sp>
      <p:sp>
        <p:nvSpPr>
          <p:cNvPr id="4" name="Footer Placeholder 3"/>
          <p:cNvSpPr>
            <a:spLocks noGrp="1"/>
          </p:cNvSpPr>
          <p:nvPr>
            <p:ph type="ftr" sz="quarter" idx="11"/>
          </p:nvPr>
        </p:nvSpPr>
        <p:spPr/>
        <p:txBody>
          <a:bodyPr/>
          <a:lstStyle/>
          <a:p>
            <a:endParaRPr lang="ru-RU">
              <a:solidFill>
                <a:srgbClr val="073E87"/>
              </a:solidFill>
            </a:endParaRPr>
          </a:p>
        </p:txBody>
      </p:sp>
      <p:sp>
        <p:nvSpPr>
          <p:cNvPr id="5" name="Slide Number Placeholder 4"/>
          <p:cNvSpPr>
            <a:spLocks noGrp="1"/>
          </p:cNvSpPr>
          <p:nvPr>
            <p:ph type="sldNum" sz="quarter" idx="12"/>
          </p:nvPr>
        </p:nvSpPr>
        <p:spPr/>
        <p:txBody>
          <a:bodyPr/>
          <a:lstStyle/>
          <a:p>
            <a:fld id="{6BE6C517-A404-4DBA-B35A-AE92300A51AE}"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2241803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A199620F-345F-437A-8E52-8769219E85B6}" type="datetimeFigureOut">
              <a:rPr lang="ru-RU" smtClean="0">
                <a:solidFill>
                  <a:srgbClr val="073E87"/>
                </a:solidFill>
              </a:rPr>
              <a:pPr/>
              <a:t>2024-02-28</a:t>
            </a:fld>
            <a:endParaRPr lang="ru-RU">
              <a:solidFill>
                <a:srgbClr val="073E87"/>
              </a:solidFill>
            </a:endParaRPr>
          </a:p>
        </p:txBody>
      </p:sp>
      <p:sp>
        <p:nvSpPr>
          <p:cNvPr id="3" name="Footer Placeholder 2"/>
          <p:cNvSpPr>
            <a:spLocks noGrp="1"/>
          </p:cNvSpPr>
          <p:nvPr>
            <p:ph type="ftr" sz="quarter" idx="11"/>
          </p:nvPr>
        </p:nvSpPr>
        <p:spPr/>
        <p:txBody>
          <a:bodyPr/>
          <a:lstStyle/>
          <a:p>
            <a:endParaRPr lang="ru-RU">
              <a:solidFill>
                <a:srgbClr val="073E87"/>
              </a:solidFill>
            </a:endParaRPr>
          </a:p>
        </p:txBody>
      </p:sp>
      <p:sp>
        <p:nvSpPr>
          <p:cNvPr id="4" name="Slide Number Placeholder 3"/>
          <p:cNvSpPr>
            <a:spLocks noGrp="1"/>
          </p:cNvSpPr>
          <p:nvPr>
            <p:ph type="sldNum" sz="quarter" idx="12"/>
          </p:nvPr>
        </p:nvSpPr>
        <p:spPr/>
        <p:txBody>
          <a:bodyPr/>
          <a:lstStyle/>
          <a:p>
            <a:fld id="{6BE6C517-A404-4DBA-B35A-AE92300A51AE}"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1466579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A199620F-345F-437A-8E52-8769219E85B6}" type="datetimeFigureOut">
              <a:rPr lang="ru-RU" smtClean="0">
                <a:solidFill>
                  <a:srgbClr val="073E87"/>
                </a:solidFill>
              </a:rPr>
              <a:pPr/>
              <a:t>2024-02-28</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6BE6C517-A404-4DBA-B35A-AE92300A51AE}" type="slidenum">
              <a:rPr lang="ru-RU" smtClean="0">
                <a:solidFill>
                  <a:srgbClr val="073E87"/>
                </a:solidFill>
              </a:rPr>
              <a:pPr/>
              <a:t>‹#›</a:t>
            </a:fld>
            <a:endParaRPr lang="ru-RU">
              <a:solidFill>
                <a:srgbClr val="073E87"/>
              </a:solidFill>
            </a:endParaRPr>
          </a:p>
        </p:txBody>
      </p:sp>
      <p:sp>
        <p:nvSpPr>
          <p:cNvPr id="4" name="Text Placeholder 3"/>
          <p:cNvSpPr>
            <a:spLocks noGrp="1"/>
          </p:cNvSpPr>
          <p:nvPr>
            <p:ph type="body" sz="half" idx="2"/>
          </p:nvPr>
        </p:nvSpPr>
        <p:spPr>
          <a:xfrm>
            <a:off x="1219200" y="3581405"/>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6202617"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1640939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3F69BB-9007-122A-5B49-822CCEE3F5B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E22039E-AE95-E034-248B-80F8CB46D98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7CF2053-63F7-1832-C755-697C1B8A8548}"/>
              </a:ext>
            </a:extLst>
          </p:cNvPr>
          <p:cNvSpPr>
            <a:spLocks noGrp="1"/>
          </p:cNvSpPr>
          <p:nvPr>
            <p:ph type="dt" sz="half" idx="10"/>
          </p:nvPr>
        </p:nvSpPr>
        <p:spPr/>
        <p:txBody>
          <a:bodyPr/>
          <a:lstStyle/>
          <a:p>
            <a:fld id="{9EDB95DB-3763-4E54-8A31-4C233D63299D}" type="datetimeFigureOut">
              <a:rPr lang="ru-RU" smtClean="0"/>
              <a:t>2024-02-28</a:t>
            </a:fld>
            <a:endParaRPr lang="ru-RU"/>
          </a:p>
        </p:txBody>
      </p:sp>
      <p:sp>
        <p:nvSpPr>
          <p:cNvPr id="5" name="Нижний колонтитул 4">
            <a:extLst>
              <a:ext uri="{FF2B5EF4-FFF2-40B4-BE49-F238E27FC236}">
                <a16:creationId xmlns:a16="http://schemas.microsoft.com/office/drawing/2014/main" id="{F2D18DB4-75D0-9690-1F75-B29C102B85F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C086383-B27F-6854-4AB7-9DD4F66D0F8C}"/>
              </a:ext>
            </a:extLst>
          </p:cNvPr>
          <p:cNvSpPr>
            <a:spLocks noGrp="1"/>
          </p:cNvSpPr>
          <p:nvPr>
            <p:ph type="sldNum" sz="quarter" idx="12"/>
          </p:nvPr>
        </p:nvSpPr>
        <p:spPr/>
        <p:txBody>
          <a:bodyPr/>
          <a:lstStyle/>
          <a:p>
            <a:fld id="{42BE2FD0-9B39-4192-83D5-A490B5B9707A}" type="slidenum">
              <a:rPr lang="ru-RU" smtClean="0"/>
              <a:t>‹#›</a:t>
            </a:fld>
            <a:endParaRPr lang="ru-RU"/>
          </a:p>
        </p:txBody>
      </p:sp>
    </p:spTree>
    <p:extLst>
      <p:ext uri="{BB962C8B-B14F-4D97-AF65-F5344CB8AC3E}">
        <p14:creationId xmlns:p14="http://schemas.microsoft.com/office/powerpoint/2010/main" val="2971382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6498877" y="338667"/>
            <a:ext cx="5083527" cy="2429934"/>
          </a:xfrm>
        </p:spPr>
        <p:txBody>
          <a:bodyPr anchor="b">
            <a:normAutofit/>
          </a:bodyPr>
          <a:lstStyle>
            <a:lvl1pPr algn="l">
              <a:defRPr sz="2800" b="0">
                <a:solidFill>
                  <a:srgbClr val="FFFFFF"/>
                </a:solidFill>
              </a:defRPr>
            </a:lvl1pPr>
          </a:lstStyle>
          <a:p>
            <a:r>
              <a:rPr lang="ru-RU"/>
              <a:t>Образец заголовка</a:t>
            </a:r>
            <a:endParaRPr lang="en-US" dirty="0"/>
          </a:p>
        </p:txBody>
      </p:sp>
      <p:sp>
        <p:nvSpPr>
          <p:cNvPr id="4" name="Text Placeholder 3"/>
          <p:cNvSpPr>
            <a:spLocks noGrp="1"/>
          </p:cNvSpPr>
          <p:nvPr>
            <p:ph type="body" sz="half" idx="2"/>
          </p:nvPr>
        </p:nvSpPr>
        <p:spPr>
          <a:xfrm>
            <a:off x="6491114"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199620F-345F-437A-8E52-8769219E85B6}" type="datetimeFigureOut">
              <a:rPr lang="ru-RU" smtClean="0">
                <a:solidFill>
                  <a:srgbClr val="073E87"/>
                </a:solidFill>
              </a:rPr>
              <a:pPr/>
              <a:t>2024-02-28</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6BE6C517-A404-4DBA-B35A-AE92300A51AE}" type="slidenum">
              <a:rPr lang="ru-RU" smtClean="0">
                <a:solidFill>
                  <a:srgbClr val="073E87"/>
                </a:solidFill>
              </a:rPr>
              <a:pPr/>
              <a:t>‹#›</a:t>
            </a:fld>
            <a:endParaRPr lang="ru-RU">
              <a:solidFill>
                <a:srgbClr val="073E87"/>
              </a:solidFill>
            </a:endParaRPr>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Tree>
    <p:extLst>
      <p:ext uri="{BB962C8B-B14F-4D97-AF65-F5344CB8AC3E}">
        <p14:creationId xmlns:p14="http://schemas.microsoft.com/office/powerpoint/2010/main" val="1185418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A199620F-345F-437A-8E52-8769219E85B6}" type="datetimeFigureOut">
              <a:rPr lang="ru-RU" smtClean="0">
                <a:solidFill>
                  <a:srgbClr val="073E87"/>
                </a:solidFill>
              </a:rPr>
              <a:pPr/>
              <a:t>2024-02-28</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6BE6C517-A404-4DBA-B35A-AE92300A51AE}"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711205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A199620F-345F-437A-8E52-8769219E85B6}" type="datetimeFigureOut">
              <a:rPr lang="ru-RU" smtClean="0">
                <a:solidFill>
                  <a:srgbClr val="073E87"/>
                </a:solidFill>
              </a:rPr>
              <a:pPr/>
              <a:t>2024-02-28</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6BE6C517-A404-4DBA-B35A-AE92300A51AE}" type="slidenum">
              <a:rPr lang="ru-RU" smtClean="0">
                <a:solidFill>
                  <a:srgbClr val="073E87"/>
                </a:solidFill>
              </a:rPr>
              <a:pPr/>
              <a:t>‹#›</a:t>
            </a:fld>
            <a:endParaRPr lang="ru-RU">
              <a:solidFill>
                <a:srgbClr val="073E87"/>
              </a:solidFill>
            </a:endParaRPr>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8839200" y="1447803"/>
            <a:ext cx="2743200" cy="4487333"/>
          </a:xfrm>
        </p:spPr>
        <p:txBody>
          <a:bodyPr vert="eaVert" anchor="ctr"/>
          <a:lstStyle>
            <a:lvl1pPr algn="l">
              <a:defRPr>
                <a:solidFill>
                  <a:schemeClr val="tx2"/>
                </a:solidFil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1553401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FE2917-FB5C-0B3E-1984-7455CA6176D2}"/>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263277C5-14BC-E7AA-8259-F97B809A3A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901AD93B-BCAB-3FC9-408B-7F9A449BE637}"/>
              </a:ext>
            </a:extLst>
          </p:cNvPr>
          <p:cNvSpPr>
            <a:spLocks noGrp="1"/>
          </p:cNvSpPr>
          <p:nvPr>
            <p:ph type="dt" sz="half" idx="10"/>
          </p:nvPr>
        </p:nvSpPr>
        <p:spPr/>
        <p:txBody>
          <a:bodyPr/>
          <a:lstStyle/>
          <a:p>
            <a:fld id="{9EDB95DB-3763-4E54-8A31-4C233D63299D}" type="datetimeFigureOut">
              <a:rPr lang="ru-RU" smtClean="0"/>
              <a:t>2024-02-28</a:t>
            </a:fld>
            <a:endParaRPr lang="ru-RU"/>
          </a:p>
        </p:txBody>
      </p:sp>
      <p:sp>
        <p:nvSpPr>
          <p:cNvPr id="5" name="Нижний колонтитул 4">
            <a:extLst>
              <a:ext uri="{FF2B5EF4-FFF2-40B4-BE49-F238E27FC236}">
                <a16:creationId xmlns:a16="http://schemas.microsoft.com/office/drawing/2014/main" id="{66F0C2CC-2372-ADEF-F58A-3BE44D79240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19CB5C3-5610-33F6-6728-28DFAA6E6B48}"/>
              </a:ext>
            </a:extLst>
          </p:cNvPr>
          <p:cNvSpPr>
            <a:spLocks noGrp="1"/>
          </p:cNvSpPr>
          <p:nvPr>
            <p:ph type="sldNum" sz="quarter" idx="12"/>
          </p:nvPr>
        </p:nvSpPr>
        <p:spPr/>
        <p:txBody>
          <a:bodyPr/>
          <a:lstStyle/>
          <a:p>
            <a:fld id="{42BE2FD0-9B39-4192-83D5-A490B5B9707A}" type="slidenum">
              <a:rPr lang="ru-RU" smtClean="0"/>
              <a:t>‹#›</a:t>
            </a:fld>
            <a:endParaRPr lang="ru-RU"/>
          </a:p>
        </p:txBody>
      </p:sp>
    </p:spTree>
    <p:extLst>
      <p:ext uri="{BB962C8B-B14F-4D97-AF65-F5344CB8AC3E}">
        <p14:creationId xmlns:p14="http://schemas.microsoft.com/office/powerpoint/2010/main" val="755009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EB9B9F-C5BA-5A6C-8AEA-0E04077F649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0FE993A-CFED-DFB9-4BEF-05A5F063E8E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731FC17-F8C4-1431-1D9F-6BC6E3C84B0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AB0B44E9-BD14-75F6-DB85-AA45611D74F4}"/>
              </a:ext>
            </a:extLst>
          </p:cNvPr>
          <p:cNvSpPr>
            <a:spLocks noGrp="1"/>
          </p:cNvSpPr>
          <p:nvPr>
            <p:ph type="dt" sz="half" idx="10"/>
          </p:nvPr>
        </p:nvSpPr>
        <p:spPr/>
        <p:txBody>
          <a:bodyPr/>
          <a:lstStyle/>
          <a:p>
            <a:fld id="{9EDB95DB-3763-4E54-8A31-4C233D63299D}" type="datetimeFigureOut">
              <a:rPr lang="ru-RU" smtClean="0"/>
              <a:t>2024-02-28</a:t>
            </a:fld>
            <a:endParaRPr lang="ru-RU"/>
          </a:p>
        </p:txBody>
      </p:sp>
      <p:sp>
        <p:nvSpPr>
          <p:cNvPr id="6" name="Нижний колонтитул 5">
            <a:extLst>
              <a:ext uri="{FF2B5EF4-FFF2-40B4-BE49-F238E27FC236}">
                <a16:creationId xmlns:a16="http://schemas.microsoft.com/office/drawing/2014/main" id="{AD9FCEB7-806B-AAEC-BC3B-479BCE6C984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9C4CBF9-C115-BF05-566C-639857022E82}"/>
              </a:ext>
            </a:extLst>
          </p:cNvPr>
          <p:cNvSpPr>
            <a:spLocks noGrp="1"/>
          </p:cNvSpPr>
          <p:nvPr>
            <p:ph type="sldNum" sz="quarter" idx="12"/>
          </p:nvPr>
        </p:nvSpPr>
        <p:spPr/>
        <p:txBody>
          <a:bodyPr/>
          <a:lstStyle/>
          <a:p>
            <a:fld id="{42BE2FD0-9B39-4192-83D5-A490B5B9707A}" type="slidenum">
              <a:rPr lang="ru-RU" smtClean="0"/>
              <a:t>‹#›</a:t>
            </a:fld>
            <a:endParaRPr lang="ru-RU"/>
          </a:p>
        </p:txBody>
      </p:sp>
    </p:spTree>
    <p:extLst>
      <p:ext uri="{BB962C8B-B14F-4D97-AF65-F5344CB8AC3E}">
        <p14:creationId xmlns:p14="http://schemas.microsoft.com/office/powerpoint/2010/main" val="4289836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7FBDFB-9E23-8A8F-AA97-E07016CD720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E586C850-70AE-8844-E252-18B242A709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C905DB03-E786-B258-B888-AD2E038EB672}"/>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F3FADB9C-CC09-831E-F62C-9F1044818E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38E7586-5FC8-8B00-0035-13C1F3733DCA}"/>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B1C5A4B5-4743-B463-B5E1-76011FA25760}"/>
              </a:ext>
            </a:extLst>
          </p:cNvPr>
          <p:cNvSpPr>
            <a:spLocks noGrp="1"/>
          </p:cNvSpPr>
          <p:nvPr>
            <p:ph type="dt" sz="half" idx="10"/>
          </p:nvPr>
        </p:nvSpPr>
        <p:spPr/>
        <p:txBody>
          <a:bodyPr/>
          <a:lstStyle/>
          <a:p>
            <a:fld id="{9EDB95DB-3763-4E54-8A31-4C233D63299D}" type="datetimeFigureOut">
              <a:rPr lang="ru-RU" smtClean="0"/>
              <a:t>2024-02-28</a:t>
            </a:fld>
            <a:endParaRPr lang="ru-RU"/>
          </a:p>
        </p:txBody>
      </p:sp>
      <p:sp>
        <p:nvSpPr>
          <p:cNvPr id="8" name="Нижний колонтитул 7">
            <a:extLst>
              <a:ext uri="{FF2B5EF4-FFF2-40B4-BE49-F238E27FC236}">
                <a16:creationId xmlns:a16="http://schemas.microsoft.com/office/drawing/2014/main" id="{F8BEBC43-1ED3-5ED2-DDAB-55917ECAD7AC}"/>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0FB2E4FD-A8A3-C474-010C-6920BA02A671}"/>
              </a:ext>
            </a:extLst>
          </p:cNvPr>
          <p:cNvSpPr>
            <a:spLocks noGrp="1"/>
          </p:cNvSpPr>
          <p:nvPr>
            <p:ph type="sldNum" sz="quarter" idx="12"/>
          </p:nvPr>
        </p:nvSpPr>
        <p:spPr/>
        <p:txBody>
          <a:bodyPr/>
          <a:lstStyle/>
          <a:p>
            <a:fld id="{42BE2FD0-9B39-4192-83D5-A490B5B9707A}" type="slidenum">
              <a:rPr lang="ru-RU" smtClean="0"/>
              <a:t>‹#›</a:t>
            </a:fld>
            <a:endParaRPr lang="ru-RU"/>
          </a:p>
        </p:txBody>
      </p:sp>
    </p:spTree>
    <p:extLst>
      <p:ext uri="{BB962C8B-B14F-4D97-AF65-F5344CB8AC3E}">
        <p14:creationId xmlns:p14="http://schemas.microsoft.com/office/powerpoint/2010/main" val="111621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1111E1-8BD2-3726-26BD-8950DE0602DB}"/>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0AA26CD8-4104-CAB2-B2F4-2F3313616A78}"/>
              </a:ext>
            </a:extLst>
          </p:cNvPr>
          <p:cNvSpPr>
            <a:spLocks noGrp="1"/>
          </p:cNvSpPr>
          <p:nvPr>
            <p:ph type="dt" sz="half" idx="10"/>
          </p:nvPr>
        </p:nvSpPr>
        <p:spPr/>
        <p:txBody>
          <a:bodyPr/>
          <a:lstStyle/>
          <a:p>
            <a:fld id="{9EDB95DB-3763-4E54-8A31-4C233D63299D}" type="datetimeFigureOut">
              <a:rPr lang="ru-RU" smtClean="0"/>
              <a:t>2024-02-28</a:t>
            </a:fld>
            <a:endParaRPr lang="ru-RU"/>
          </a:p>
        </p:txBody>
      </p:sp>
      <p:sp>
        <p:nvSpPr>
          <p:cNvPr id="4" name="Нижний колонтитул 3">
            <a:extLst>
              <a:ext uri="{FF2B5EF4-FFF2-40B4-BE49-F238E27FC236}">
                <a16:creationId xmlns:a16="http://schemas.microsoft.com/office/drawing/2014/main" id="{1DDC1289-B425-6B6C-9586-6CB1EE6B8857}"/>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F79D6F2C-0FC8-CFBE-F54F-9E8AAE604B02}"/>
              </a:ext>
            </a:extLst>
          </p:cNvPr>
          <p:cNvSpPr>
            <a:spLocks noGrp="1"/>
          </p:cNvSpPr>
          <p:nvPr>
            <p:ph type="sldNum" sz="quarter" idx="12"/>
          </p:nvPr>
        </p:nvSpPr>
        <p:spPr/>
        <p:txBody>
          <a:bodyPr/>
          <a:lstStyle/>
          <a:p>
            <a:fld id="{42BE2FD0-9B39-4192-83D5-A490B5B9707A}" type="slidenum">
              <a:rPr lang="ru-RU" smtClean="0"/>
              <a:t>‹#›</a:t>
            </a:fld>
            <a:endParaRPr lang="ru-RU"/>
          </a:p>
        </p:txBody>
      </p:sp>
    </p:spTree>
    <p:extLst>
      <p:ext uri="{BB962C8B-B14F-4D97-AF65-F5344CB8AC3E}">
        <p14:creationId xmlns:p14="http://schemas.microsoft.com/office/powerpoint/2010/main" val="2502290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3642975D-624B-8D26-0866-AD6896745C70}"/>
              </a:ext>
            </a:extLst>
          </p:cNvPr>
          <p:cNvSpPr>
            <a:spLocks noGrp="1"/>
          </p:cNvSpPr>
          <p:nvPr>
            <p:ph type="dt" sz="half" idx="10"/>
          </p:nvPr>
        </p:nvSpPr>
        <p:spPr/>
        <p:txBody>
          <a:bodyPr/>
          <a:lstStyle/>
          <a:p>
            <a:fld id="{9EDB95DB-3763-4E54-8A31-4C233D63299D}" type="datetimeFigureOut">
              <a:rPr lang="ru-RU" smtClean="0"/>
              <a:t>2024-02-28</a:t>
            </a:fld>
            <a:endParaRPr lang="ru-RU"/>
          </a:p>
        </p:txBody>
      </p:sp>
      <p:sp>
        <p:nvSpPr>
          <p:cNvPr id="3" name="Нижний колонтитул 2">
            <a:extLst>
              <a:ext uri="{FF2B5EF4-FFF2-40B4-BE49-F238E27FC236}">
                <a16:creationId xmlns:a16="http://schemas.microsoft.com/office/drawing/2014/main" id="{4F6E861B-C094-A48F-9B83-606048BD0DCC}"/>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0D1628C9-EE7C-B9C3-D403-698D05428D1D}"/>
              </a:ext>
            </a:extLst>
          </p:cNvPr>
          <p:cNvSpPr>
            <a:spLocks noGrp="1"/>
          </p:cNvSpPr>
          <p:nvPr>
            <p:ph type="sldNum" sz="quarter" idx="12"/>
          </p:nvPr>
        </p:nvSpPr>
        <p:spPr/>
        <p:txBody>
          <a:bodyPr/>
          <a:lstStyle/>
          <a:p>
            <a:fld id="{42BE2FD0-9B39-4192-83D5-A490B5B9707A}" type="slidenum">
              <a:rPr lang="ru-RU" smtClean="0"/>
              <a:t>‹#›</a:t>
            </a:fld>
            <a:endParaRPr lang="ru-RU"/>
          </a:p>
        </p:txBody>
      </p:sp>
    </p:spTree>
    <p:extLst>
      <p:ext uri="{BB962C8B-B14F-4D97-AF65-F5344CB8AC3E}">
        <p14:creationId xmlns:p14="http://schemas.microsoft.com/office/powerpoint/2010/main" val="4029778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2330B3-27AE-DACE-54DB-AC1EC131558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CA1DD8C-A817-544D-D3EE-FE04CEAD7E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CC8A64F8-B736-B694-9873-F6D747B7CF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992C594-5D0A-D7E6-DED3-79A7CD7FB6A8}"/>
              </a:ext>
            </a:extLst>
          </p:cNvPr>
          <p:cNvSpPr>
            <a:spLocks noGrp="1"/>
          </p:cNvSpPr>
          <p:nvPr>
            <p:ph type="dt" sz="half" idx="10"/>
          </p:nvPr>
        </p:nvSpPr>
        <p:spPr/>
        <p:txBody>
          <a:bodyPr/>
          <a:lstStyle/>
          <a:p>
            <a:fld id="{9EDB95DB-3763-4E54-8A31-4C233D63299D}" type="datetimeFigureOut">
              <a:rPr lang="ru-RU" smtClean="0"/>
              <a:t>2024-02-28</a:t>
            </a:fld>
            <a:endParaRPr lang="ru-RU"/>
          </a:p>
        </p:txBody>
      </p:sp>
      <p:sp>
        <p:nvSpPr>
          <p:cNvPr id="6" name="Нижний колонтитул 5">
            <a:extLst>
              <a:ext uri="{FF2B5EF4-FFF2-40B4-BE49-F238E27FC236}">
                <a16:creationId xmlns:a16="http://schemas.microsoft.com/office/drawing/2014/main" id="{97AE028B-60AC-2A94-5041-09B72EAAE5B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59E903C-51D5-A760-F890-6D39662B8261}"/>
              </a:ext>
            </a:extLst>
          </p:cNvPr>
          <p:cNvSpPr>
            <a:spLocks noGrp="1"/>
          </p:cNvSpPr>
          <p:nvPr>
            <p:ph type="sldNum" sz="quarter" idx="12"/>
          </p:nvPr>
        </p:nvSpPr>
        <p:spPr/>
        <p:txBody>
          <a:bodyPr/>
          <a:lstStyle/>
          <a:p>
            <a:fld id="{42BE2FD0-9B39-4192-83D5-A490B5B9707A}" type="slidenum">
              <a:rPr lang="ru-RU" smtClean="0"/>
              <a:t>‹#›</a:t>
            </a:fld>
            <a:endParaRPr lang="ru-RU"/>
          </a:p>
        </p:txBody>
      </p:sp>
    </p:spTree>
    <p:extLst>
      <p:ext uri="{BB962C8B-B14F-4D97-AF65-F5344CB8AC3E}">
        <p14:creationId xmlns:p14="http://schemas.microsoft.com/office/powerpoint/2010/main" val="1038679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EAB5A7-6BB9-0173-BCA2-777AC3A4F2A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6713BB0-141B-B4AC-5060-175DF41A03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4A1E3606-8D14-1EE1-A7B8-90163D321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911D699-F54E-5FF0-3315-33E8E070EECD}"/>
              </a:ext>
            </a:extLst>
          </p:cNvPr>
          <p:cNvSpPr>
            <a:spLocks noGrp="1"/>
          </p:cNvSpPr>
          <p:nvPr>
            <p:ph type="dt" sz="half" idx="10"/>
          </p:nvPr>
        </p:nvSpPr>
        <p:spPr/>
        <p:txBody>
          <a:bodyPr/>
          <a:lstStyle/>
          <a:p>
            <a:fld id="{9EDB95DB-3763-4E54-8A31-4C233D63299D}" type="datetimeFigureOut">
              <a:rPr lang="ru-RU" smtClean="0"/>
              <a:t>2024-02-28</a:t>
            </a:fld>
            <a:endParaRPr lang="ru-RU"/>
          </a:p>
        </p:txBody>
      </p:sp>
      <p:sp>
        <p:nvSpPr>
          <p:cNvPr id="6" name="Нижний колонтитул 5">
            <a:extLst>
              <a:ext uri="{FF2B5EF4-FFF2-40B4-BE49-F238E27FC236}">
                <a16:creationId xmlns:a16="http://schemas.microsoft.com/office/drawing/2014/main" id="{2016AFCF-8036-2869-3110-E95C231FE27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8C66069-C89A-4A27-09FD-F2C687A98F34}"/>
              </a:ext>
            </a:extLst>
          </p:cNvPr>
          <p:cNvSpPr>
            <a:spLocks noGrp="1"/>
          </p:cNvSpPr>
          <p:nvPr>
            <p:ph type="sldNum" sz="quarter" idx="12"/>
          </p:nvPr>
        </p:nvSpPr>
        <p:spPr/>
        <p:txBody>
          <a:bodyPr/>
          <a:lstStyle/>
          <a:p>
            <a:fld id="{42BE2FD0-9B39-4192-83D5-A490B5B9707A}" type="slidenum">
              <a:rPr lang="ru-RU" smtClean="0"/>
              <a:t>‹#›</a:t>
            </a:fld>
            <a:endParaRPr lang="ru-RU"/>
          </a:p>
        </p:txBody>
      </p:sp>
    </p:spTree>
    <p:extLst>
      <p:ext uri="{BB962C8B-B14F-4D97-AF65-F5344CB8AC3E}">
        <p14:creationId xmlns:p14="http://schemas.microsoft.com/office/powerpoint/2010/main" val="4012157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0EF9CC-1786-6A71-FD11-E17D0A9E3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4789B0BF-D94D-809E-ABDE-43DA9FC7F7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7C1F370-2CB5-63FB-F80D-D1EDC6EF6A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B95DB-3763-4E54-8A31-4C233D63299D}" type="datetimeFigureOut">
              <a:rPr lang="ru-RU" smtClean="0"/>
              <a:t>2024-02-28</a:t>
            </a:fld>
            <a:endParaRPr lang="ru-RU"/>
          </a:p>
        </p:txBody>
      </p:sp>
      <p:sp>
        <p:nvSpPr>
          <p:cNvPr id="5" name="Нижний колонтитул 4">
            <a:extLst>
              <a:ext uri="{FF2B5EF4-FFF2-40B4-BE49-F238E27FC236}">
                <a16:creationId xmlns:a16="http://schemas.microsoft.com/office/drawing/2014/main" id="{D2E3773E-8377-14D4-8FB3-799AFC672C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39E643D0-7F09-9999-FE8A-C62D24472C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BE2FD0-9B39-4192-83D5-A490B5B9707A}" type="slidenum">
              <a:rPr lang="ru-RU" smtClean="0"/>
              <a:t>‹#›</a:t>
            </a:fld>
            <a:endParaRPr lang="ru-RU"/>
          </a:p>
        </p:txBody>
      </p:sp>
    </p:spTree>
    <p:extLst>
      <p:ext uri="{BB962C8B-B14F-4D97-AF65-F5344CB8AC3E}">
        <p14:creationId xmlns:p14="http://schemas.microsoft.com/office/powerpoint/2010/main" val="165486180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4" name="Date Placeholder 3"/>
          <p:cNvSpPr>
            <a:spLocks noGrp="1"/>
          </p:cNvSpPr>
          <p:nvPr>
            <p:ph type="dt" sz="half" idx="2"/>
          </p:nvPr>
        </p:nvSpPr>
        <p:spPr>
          <a:xfrm>
            <a:off x="6884896" y="6250169"/>
            <a:ext cx="5048920" cy="365125"/>
          </a:xfrm>
          <a:prstGeom prst="rect">
            <a:avLst/>
          </a:prstGeom>
        </p:spPr>
        <p:txBody>
          <a:bodyPr vert="horz" lIns="91440" tIns="45720" rIns="91440" bIns="45720" rtlCol="0" anchor="ctr"/>
          <a:lstStyle>
            <a:lvl1pPr algn="r">
              <a:defRPr sz="1000">
                <a:solidFill>
                  <a:schemeClr val="tx2"/>
                </a:solidFill>
              </a:defRPr>
            </a:lvl1pPr>
          </a:lstStyle>
          <a:p>
            <a:fld id="{A199620F-345F-437A-8E52-8769219E85B6}" type="datetimeFigureOut">
              <a:rPr lang="ru-RU" smtClean="0">
                <a:solidFill>
                  <a:srgbClr val="073E87"/>
                </a:solidFill>
              </a:rPr>
              <a:pPr/>
              <a:t>2024-02-28</a:t>
            </a:fld>
            <a:endParaRPr lang="ru-RU">
              <a:solidFill>
                <a:srgbClr val="073E87"/>
              </a:solidFill>
            </a:endParaRPr>
          </a:p>
        </p:txBody>
      </p:sp>
      <p:sp>
        <p:nvSpPr>
          <p:cNvPr id="5" name="Footer Placeholder 4"/>
          <p:cNvSpPr>
            <a:spLocks noGrp="1"/>
          </p:cNvSpPr>
          <p:nvPr>
            <p:ph type="ftr" sz="quarter" idx="3"/>
          </p:nvPr>
        </p:nvSpPr>
        <p:spPr>
          <a:xfrm>
            <a:off x="258188" y="6250169"/>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ru-RU">
              <a:solidFill>
                <a:srgbClr val="073E87"/>
              </a:solidFill>
            </a:endParaRPr>
          </a:p>
        </p:txBody>
      </p:sp>
      <p:sp>
        <p:nvSpPr>
          <p:cNvPr id="6" name="Slide Number Placeholder 5"/>
          <p:cNvSpPr>
            <a:spLocks noGrp="1"/>
          </p:cNvSpPr>
          <p:nvPr>
            <p:ph type="sldNum" sz="quarter" idx="4"/>
          </p:nvPr>
        </p:nvSpPr>
        <p:spPr>
          <a:xfrm>
            <a:off x="5321452" y="6250168"/>
            <a:ext cx="1549101" cy="365125"/>
          </a:xfrm>
          <a:prstGeom prst="rect">
            <a:avLst/>
          </a:prstGeom>
        </p:spPr>
        <p:txBody>
          <a:bodyPr vert="horz" lIns="91440" tIns="45720" rIns="91440" bIns="45720" rtlCol="0" anchor="ctr"/>
          <a:lstStyle>
            <a:lvl1pPr algn="ctr">
              <a:defRPr sz="1000">
                <a:solidFill>
                  <a:schemeClr val="tx2"/>
                </a:solidFill>
              </a:defRPr>
            </a:lvl1pPr>
          </a:lstStyle>
          <a:p>
            <a:fld id="{6BE6C517-A404-4DBA-B35A-AE92300A51AE}" type="slidenum">
              <a:rPr lang="ru-RU" smtClean="0">
                <a:solidFill>
                  <a:srgbClr val="073E87"/>
                </a:solidFill>
              </a:rPr>
              <a:pPr/>
              <a:t>‹#›</a:t>
            </a:fld>
            <a:endParaRPr lang="ru-RU">
              <a:solidFill>
                <a:srgbClr val="073E87"/>
              </a:solidFill>
            </a:endParaRPr>
          </a:p>
        </p:txBody>
      </p:sp>
      <p:sp>
        <p:nvSpPr>
          <p:cNvPr id="3" name="Text Placeholder 2"/>
          <p:cNvSpPr>
            <a:spLocks noGrp="1"/>
          </p:cNvSpPr>
          <p:nvPr>
            <p:ph type="body" idx="1"/>
          </p:nvPr>
        </p:nvSpPr>
        <p:spPr>
          <a:xfrm>
            <a:off x="1162760" y="2675467"/>
            <a:ext cx="9877777" cy="345069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225656979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9.jpg"/><Relationship Id="rId1" Type="http://schemas.openxmlformats.org/officeDocument/2006/relationships/slideLayout" Target="../slideLayouts/slideLayout6.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813507" y="694395"/>
            <a:ext cx="8534400" cy="3600400"/>
          </a:xfrm>
        </p:spPr>
        <p:txBody>
          <a:bodyPr>
            <a:normAutofit fontScale="92500" lnSpcReduction="10000"/>
          </a:bodyPr>
          <a:lstStyle/>
          <a:p>
            <a:pPr algn="r"/>
            <a:r>
              <a:rPr lang="ru-RU" sz="3200" dirty="0"/>
              <a:t>Носырев М. Ю.</a:t>
            </a:r>
            <a:endParaRPr lang="en-US" sz="3200" dirty="0"/>
          </a:p>
          <a:p>
            <a:pPr algn="r"/>
            <a:r>
              <a:rPr lang="ru-RU" sz="3200" dirty="0"/>
              <a:t>Диденко А.Н.</a:t>
            </a:r>
          </a:p>
          <a:p>
            <a:pPr algn="r"/>
            <a:r>
              <a:rPr lang="ru-RU" sz="3200" dirty="0" err="1"/>
              <a:t>Гильманова</a:t>
            </a:r>
            <a:r>
              <a:rPr lang="ru-RU" sz="3200" dirty="0"/>
              <a:t> Г. З. </a:t>
            </a:r>
          </a:p>
          <a:p>
            <a:endParaRPr lang="ru-RU" sz="3200" dirty="0"/>
          </a:p>
          <a:p>
            <a:pPr algn="ctr">
              <a:lnSpc>
                <a:spcPct val="107000"/>
              </a:lnSpc>
              <a:spcAft>
                <a:spcPts val="800"/>
              </a:spcAft>
            </a:pPr>
            <a:r>
              <a:rPr lang="ru-RU" sz="3200" b="1" kern="100" dirty="0">
                <a:effectLst/>
                <a:ea typeface="Calibri" panose="020F0502020204030204" pitchFamily="34" charset="0"/>
                <a:cs typeface="Times New Roman" panose="02020603050405020304" pitchFamily="18" charset="0"/>
              </a:rPr>
              <a:t>Глубинное строение и металлогенические особенности южной части </a:t>
            </a:r>
            <a:r>
              <a:rPr lang="ru-RU" sz="3200" b="1" kern="100" dirty="0" err="1">
                <a:effectLst/>
                <a:ea typeface="Calibri" panose="020F0502020204030204" pitchFamily="34" charset="0"/>
                <a:cs typeface="Times New Roman" panose="02020603050405020304" pitchFamily="18" charset="0"/>
              </a:rPr>
              <a:t>Хингано</a:t>
            </a:r>
            <a:r>
              <a:rPr lang="ru-RU" sz="3200" b="1" kern="100" dirty="0">
                <a:effectLst/>
                <a:ea typeface="Calibri" panose="020F0502020204030204" pitchFamily="34" charset="0"/>
                <a:cs typeface="Times New Roman" panose="02020603050405020304" pitchFamily="18" charset="0"/>
              </a:rPr>
              <a:t>-Охотского </a:t>
            </a:r>
            <a:r>
              <a:rPr lang="ru-RU" sz="3200" b="1" kern="100" dirty="0" err="1">
                <a:effectLst/>
                <a:ea typeface="Calibri" panose="020F0502020204030204" pitchFamily="34" charset="0"/>
                <a:cs typeface="Times New Roman" panose="02020603050405020304" pitchFamily="18" charset="0"/>
              </a:rPr>
              <a:t>вулкано</a:t>
            </a:r>
            <a:r>
              <a:rPr lang="ru-RU" sz="3200" b="1" kern="100" dirty="0">
                <a:effectLst/>
                <a:ea typeface="Calibri" panose="020F0502020204030204" pitchFamily="34" charset="0"/>
                <a:cs typeface="Times New Roman" panose="02020603050405020304" pitchFamily="18" charset="0"/>
              </a:rPr>
              <a:t>-плутонического пояса</a:t>
            </a:r>
            <a:endParaRPr lang="ru-RU" sz="3200" kern="100" dirty="0">
              <a:effectLst/>
              <a:ea typeface="Calibri" panose="020F0502020204030204" pitchFamily="34" charset="0"/>
              <a:cs typeface="Times New Roman" panose="02020603050405020304" pitchFamily="18" charset="0"/>
            </a:endParaRPr>
          </a:p>
        </p:txBody>
      </p:sp>
      <p:sp>
        <p:nvSpPr>
          <p:cNvPr id="7" name="TextBox 6"/>
          <p:cNvSpPr txBox="1"/>
          <p:nvPr/>
        </p:nvSpPr>
        <p:spPr>
          <a:xfrm>
            <a:off x="2497855" y="4434609"/>
            <a:ext cx="8458200"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1" u="none" strike="noStrike" kern="1200" cap="none" spc="0" normalizeH="0" baseline="0" noProof="0" dirty="0" smtClean="0">
                <a:ln>
                  <a:noFill/>
                </a:ln>
                <a:solidFill>
                  <a:srgbClr val="C0504D">
                    <a:lumMod val="60000"/>
                    <a:lumOff val="40000"/>
                  </a:srgbClr>
                </a:solidFill>
                <a:effectLst>
                  <a:outerShdw blurRad="38100" dist="38100" dir="2700000" algn="tl">
                    <a:srgbClr val="000000">
                      <a:alpha val="43137"/>
                    </a:srgbClr>
                  </a:outerShdw>
                </a:effectLst>
                <a:uLnTx/>
                <a:uFillTx/>
                <a:latin typeface="Arial" pitchFamily="34" charset="0"/>
                <a:ea typeface="+mn-ea"/>
                <a:cs typeface="Arial" pitchFamily="34" charset="0"/>
              </a:rPr>
              <a:t>Минералогическое общество, 28 февраля 2024</a:t>
            </a:r>
            <a:endParaRPr kumimoji="0" lang="en-US" sz="2000" b="1" i="1" u="none" strike="noStrike" kern="1200" cap="none" spc="0" normalizeH="0" baseline="0" noProof="0" dirty="0">
              <a:ln>
                <a:noFill/>
              </a:ln>
              <a:solidFill>
                <a:srgbClr val="C0504D">
                  <a:lumMod val="60000"/>
                  <a:lumOff val="40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C0504D">
                  <a:lumMod val="60000"/>
                  <a:lumOff val="40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pic>
        <p:nvPicPr>
          <p:cNvPr id="8" name="Picture 7"/>
          <p:cNvPicPr>
            <a:picLocks noChangeAspect="1" noChangeArrowheads="1"/>
          </p:cNvPicPr>
          <p:nvPr/>
        </p:nvPicPr>
        <p:blipFill>
          <a:blip r:embed="rId2" cstate="print"/>
          <a:srcRect/>
          <a:stretch>
            <a:fillRect/>
          </a:stretch>
        </p:blipFill>
        <p:spPr bwMode="auto">
          <a:xfrm>
            <a:off x="302526" y="193343"/>
            <a:ext cx="2510981" cy="2506889"/>
          </a:xfrm>
          <a:prstGeom prst="rect">
            <a:avLst/>
          </a:prstGeom>
          <a:noFill/>
          <a:ln w="9525">
            <a:noFill/>
            <a:miter lim="800000"/>
            <a:headEnd/>
            <a:tailEnd/>
          </a:ln>
        </p:spPr>
      </p:pic>
    </p:spTree>
    <p:extLst>
      <p:ext uri="{BB962C8B-B14F-4D97-AF65-F5344CB8AC3E}">
        <p14:creationId xmlns:p14="http://schemas.microsoft.com/office/powerpoint/2010/main" val="1170147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F85129-D24E-F96F-D963-8BCEAB41D146}"/>
              </a:ext>
            </a:extLst>
          </p:cNvPr>
          <p:cNvSpPr>
            <a:spLocks noGrp="1"/>
          </p:cNvSpPr>
          <p:nvPr>
            <p:ph type="title"/>
          </p:nvPr>
        </p:nvSpPr>
        <p:spPr>
          <a:xfrm>
            <a:off x="838200" y="365125"/>
            <a:ext cx="10515600" cy="607027"/>
          </a:xfrm>
        </p:spPr>
        <p:txBody>
          <a:bodyPr>
            <a:normAutofit/>
          </a:bodyPr>
          <a:lstStyle/>
          <a:p>
            <a:pPr algn="ctr"/>
            <a:r>
              <a:rPr lang="ru-RU"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Плотность на глубине 40 км и положение минерализованных объектов</a:t>
            </a:r>
          </a:p>
        </p:txBody>
      </p:sp>
      <p:pic>
        <p:nvPicPr>
          <p:cNvPr id="6" name="Рисунок 5">
            <a:extLst>
              <a:ext uri="{FF2B5EF4-FFF2-40B4-BE49-F238E27FC236}">
                <a16:creationId xmlns:a16="http://schemas.microsoft.com/office/drawing/2014/main" id="{9192FCFE-2970-C415-900E-B24779840904}"/>
              </a:ext>
            </a:extLst>
          </p:cNvPr>
          <p:cNvPicPr>
            <a:picLocks noChangeAspect="1"/>
          </p:cNvPicPr>
          <p:nvPr/>
        </p:nvPicPr>
        <p:blipFill rotWithShape="1">
          <a:blip r:embed="rId2">
            <a:extLst>
              <a:ext uri="{28A0092B-C50C-407E-A947-70E740481C1C}">
                <a14:useLocalDpi xmlns:a14="http://schemas.microsoft.com/office/drawing/2010/main" val="0"/>
              </a:ext>
            </a:extLst>
          </a:blip>
          <a:srcRect l="2059" t="2527" r="29981" b="17614"/>
          <a:stretch/>
        </p:blipFill>
        <p:spPr>
          <a:xfrm>
            <a:off x="567890" y="972152"/>
            <a:ext cx="6622181" cy="5476774"/>
          </a:xfrm>
          <a:prstGeom prst="rect">
            <a:avLst/>
          </a:prstGeom>
        </p:spPr>
      </p:pic>
      <p:sp>
        <p:nvSpPr>
          <p:cNvPr id="5" name="TextBox 4">
            <a:extLst>
              <a:ext uri="{FF2B5EF4-FFF2-40B4-BE49-F238E27FC236}">
                <a16:creationId xmlns:a16="http://schemas.microsoft.com/office/drawing/2014/main" id="{2CA6870B-47F6-B624-3B55-D4B57A3B6212}"/>
              </a:ext>
            </a:extLst>
          </p:cNvPr>
          <p:cNvSpPr txBox="1"/>
          <p:nvPr/>
        </p:nvSpPr>
        <p:spPr>
          <a:xfrm>
            <a:off x="7217752" y="1173909"/>
            <a:ext cx="4800801" cy="1477328"/>
          </a:xfrm>
          <a:prstGeom prst="rect">
            <a:avLst/>
          </a:prstGeom>
          <a:noFill/>
        </p:spPr>
        <p:txBody>
          <a:bodyPr wrap="none" rtlCol="0">
            <a:spAutoFit/>
          </a:bodyPr>
          <a:lstStyle/>
          <a:p>
            <a:r>
              <a:rPr lang="ru-RU" dirty="0"/>
              <a:t>Центральная часть зоны разуплотнения – </a:t>
            </a:r>
          </a:p>
          <a:p>
            <a:r>
              <a:rPr lang="ru-RU" dirty="0"/>
              <a:t>Оловянные месторождения и рудопроявления</a:t>
            </a:r>
          </a:p>
          <a:p>
            <a:r>
              <a:rPr lang="ru-RU" dirty="0"/>
              <a:t>Краевая часть зоны – месторождения рудо-</a:t>
            </a:r>
          </a:p>
          <a:p>
            <a:r>
              <a:rPr lang="ru-RU" dirty="0"/>
              <a:t>проявления урана и рудопроявления и пункты</a:t>
            </a:r>
          </a:p>
          <a:p>
            <a:r>
              <a:rPr lang="ru-RU" dirty="0"/>
              <a:t> минерализации золота. </a:t>
            </a:r>
          </a:p>
        </p:txBody>
      </p:sp>
      <p:pic>
        <p:nvPicPr>
          <p:cNvPr id="11" name="Рисунок 10">
            <a:extLst>
              <a:ext uri="{FF2B5EF4-FFF2-40B4-BE49-F238E27FC236}">
                <a16:creationId xmlns:a16="http://schemas.microsoft.com/office/drawing/2014/main" id="{4D32BB44-68BC-4DDC-8783-1932EA45DCD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14" t="2996" r="29960" b="17084"/>
          <a:stretch/>
        </p:blipFill>
        <p:spPr>
          <a:xfrm>
            <a:off x="519324" y="1009340"/>
            <a:ext cx="6670747" cy="5483535"/>
          </a:xfrm>
          <a:prstGeom prst="rect">
            <a:avLst/>
          </a:prstGeom>
        </p:spPr>
      </p:pic>
      <p:pic>
        <p:nvPicPr>
          <p:cNvPr id="10" name="Рисунок 9">
            <a:extLst>
              <a:ext uri="{FF2B5EF4-FFF2-40B4-BE49-F238E27FC236}">
                <a16:creationId xmlns:a16="http://schemas.microsoft.com/office/drawing/2014/main" id="{86AF586E-CED7-E70B-54AA-6FC5BA44BD7A}"/>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861" t="2386" r="30178" b="17755"/>
          <a:stretch/>
        </p:blipFill>
        <p:spPr>
          <a:xfrm>
            <a:off x="550956" y="947300"/>
            <a:ext cx="6622181" cy="5476775"/>
          </a:xfrm>
          <a:prstGeom prst="rect">
            <a:avLst/>
          </a:prstGeom>
        </p:spPr>
      </p:pic>
      <p:pic>
        <p:nvPicPr>
          <p:cNvPr id="8" name="Рисунок 7">
            <a:extLst>
              <a:ext uri="{FF2B5EF4-FFF2-40B4-BE49-F238E27FC236}">
                <a16:creationId xmlns:a16="http://schemas.microsoft.com/office/drawing/2014/main" id="{249AE93F-2CCD-49E8-D752-F0BDC5D14B36}"/>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763" t="2667" r="30277" b="17474"/>
          <a:stretch/>
        </p:blipFill>
        <p:spPr>
          <a:xfrm>
            <a:off x="540209" y="981088"/>
            <a:ext cx="6622203" cy="5476775"/>
          </a:xfrm>
          <a:prstGeom prst="rect">
            <a:avLst/>
          </a:prstGeom>
        </p:spPr>
      </p:pic>
      <p:pic>
        <p:nvPicPr>
          <p:cNvPr id="12" name="Рисунок 11">
            <a:extLst>
              <a:ext uri="{FF2B5EF4-FFF2-40B4-BE49-F238E27FC236}">
                <a16:creationId xmlns:a16="http://schemas.microsoft.com/office/drawing/2014/main" id="{CED45545-920C-C87D-3240-24BA4E4F6601}"/>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860" t="2527" r="30178" b="17614"/>
          <a:stretch/>
        </p:blipFill>
        <p:spPr>
          <a:xfrm>
            <a:off x="547570" y="963089"/>
            <a:ext cx="6622203" cy="5476775"/>
          </a:xfrm>
          <a:prstGeom prst="rect">
            <a:avLst/>
          </a:prstGeom>
        </p:spPr>
      </p:pic>
      <p:sp>
        <p:nvSpPr>
          <p:cNvPr id="13" name="Прямоугольник 12">
            <a:extLst>
              <a:ext uri="{FF2B5EF4-FFF2-40B4-BE49-F238E27FC236}">
                <a16:creationId xmlns:a16="http://schemas.microsoft.com/office/drawing/2014/main" id="{1950E856-983E-842D-FAF7-EAB29E45B6C8}"/>
              </a:ext>
            </a:extLst>
          </p:cNvPr>
          <p:cNvSpPr/>
          <p:nvPr/>
        </p:nvSpPr>
        <p:spPr>
          <a:xfrm>
            <a:off x="2061944" y="4903780"/>
            <a:ext cx="955040" cy="944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Блок-схема: узел 2">
            <a:extLst>
              <a:ext uri="{FF2B5EF4-FFF2-40B4-BE49-F238E27FC236}">
                <a16:creationId xmlns:a16="http://schemas.microsoft.com/office/drawing/2014/main" id="{85C5D95E-16B5-292C-69FB-BC24647B5873}"/>
              </a:ext>
            </a:extLst>
          </p:cNvPr>
          <p:cNvSpPr>
            <a:spLocks noChangeAspect="1"/>
          </p:cNvSpPr>
          <p:nvPr/>
        </p:nvSpPr>
        <p:spPr>
          <a:xfrm>
            <a:off x="7526966" y="2852994"/>
            <a:ext cx="108220" cy="108220"/>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Равнобедренный треугольник 3">
            <a:extLst>
              <a:ext uri="{FF2B5EF4-FFF2-40B4-BE49-F238E27FC236}">
                <a16:creationId xmlns:a16="http://schemas.microsoft.com/office/drawing/2014/main" id="{202E36F8-042A-2097-8925-6F8538341F6B}"/>
              </a:ext>
            </a:extLst>
          </p:cNvPr>
          <p:cNvSpPr>
            <a:spLocks noChangeAspect="1"/>
          </p:cNvSpPr>
          <p:nvPr/>
        </p:nvSpPr>
        <p:spPr>
          <a:xfrm>
            <a:off x="7516822" y="3121950"/>
            <a:ext cx="95169" cy="82042"/>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Блок-схема: узел 6">
            <a:extLst>
              <a:ext uri="{FF2B5EF4-FFF2-40B4-BE49-F238E27FC236}">
                <a16:creationId xmlns:a16="http://schemas.microsoft.com/office/drawing/2014/main" id="{6E3DA772-5473-C333-28B1-E40DBBA729BE}"/>
              </a:ext>
            </a:extLst>
          </p:cNvPr>
          <p:cNvSpPr>
            <a:spLocks noChangeAspect="1"/>
          </p:cNvSpPr>
          <p:nvPr/>
        </p:nvSpPr>
        <p:spPr>
          <a:xfrm>
            <a:off x="7516821" y="3485692"/>
            <a:ext cx="108220" cy="108220"/>
          </a:xfrm>
          <a:prstGeom prst="flowChartConnector">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Равнобедренный треугольник 8">
            <a:extLst>
              <a:ext uri="{FF2B5EF4-FFF2-40B4-BE49-F238E27FC236}">
                <a16:creationId xmlns:a16="http://schemas.microsoft.com/office/drawing/2014/main" id="{A045FB08-839D-BE74-8400-615B739E3240}"/>
              </a:ext>
            </a:extLst>
          </p:cNvPr>
          <p:cNvSpPr>
            <a:spLocks noChangeAspect="1"/>
          </p:cNvSpPr>
          <p:nvPr/>
        </p:nvSpPr>
        <p:spPr>
          <a:xfrm>
            <a:off x="7469237" y="3903587"/>
            <a:ext cx="95169" cy="82042"/>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Равнобедренный треугольник 13">
            <a:extLst>
              <a:ext uri="{FF2B5EF4-FFF2-40B4-BE49-F238E27FC236}">
                <a16:creationId xmlns:a16="http://schemas.microsoft.com/office/drawing/2014/main" id="{7320FCEF-B6E4-E689-364D-5BE5F587D91A}"/>
              </a:ext>
            </a:extLst>
          </p:cNvPr>
          <p:cNvSpPr>
            <a:spLocks noChangeAspect="1"/>
          </p:cNvSpPr>
          <p:nvPr/>
        </p:nvSpPr>
        <p:spPr>
          <a:xfrm>
            <a:off x="7455352" y="4342408"/>
            <a:ext cx="95169" cy="82042"/>
          </a:xfrm>
          <a:prstGeom prst="triangl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a:extLst>
              <a:ext uri="{FF2B5EF4-FFF2-40B4-BE49-F238E27FC236}">
                <a16:creationId xmlns:a16="http://schemas.microsoft.com/office/drawing/2014/main" id="{F10ABE31-5406-7DD1-45B2-DFAABE8392E8}"/>
              </a:ext>
            </a:extLst>
          </p:cNvPr>
          <p:cNvSpPr txBox="1"/>
          <p:nvPr/>
        </p:nvSpPr>
        <p:spPr>
          <a:xfrm>
            <a:off x="7729086" y="2729910"/>
            <a:ext cx="2183290" cy="338554"/>
          </a:xfrm>
          <a:prstGeom prst="rect">
            <a:avLst/>
          </a:prstGeom>
          <a:noFill/>
        </p:spPr>
        <p:txBody>
          <a:bodyPr wrap="none" rtlCol="0">
            <a:spAutoFit/>
          </a:bodyPr>
          <a:lstStyle/>
          <a:p>
            <a:r>
              <a:rPr lang="ru-RU" sz="1600" dirty="0"/>
              <a:t>Месторождения олова</a:t>
            </a:r>
          </a:p>
        </p:txBody>
      </p:sp>
      <p:sp>
        <p:nvSpPr>
          <p:cNvPr id="16" name="TextBox 15">
            <a:extLst>
              <a:ext uri="{FF2B5EF4-FFF2-40B4-BE49-F238E27FC236}">
                <a16:creationId xmlns:a16="http://schemas.microsoft.com/office/drawing/2014/main" id="{BBF93F4C-8646-45AB-189E-DEBEA9E7EE52}"/>
              </a:ext>
            </a:extLst>
          </p:cNvPr>
          <p:cNvSpPr txBox="1"/>
          <p:nvPr/>
        </p:nvSpPr>
        <p:spPr>
          <a:xfrm>
            <a:off x="7729086" y="2993694"/>
            <a:ext cx="2198615" cy="338554"/>
          </a:xfrm>
          <a:prstGeom prst="rect">
            <a:avLst/>
          </a:prstGeom>
          <a:noFill/>
        </p:spPr>
        <p:txBody>
          <a:bodyPr wrap="none" rtlCol="0">
            <a:spAutoFit/>
          </a:bodyPr>
          <a:lstStyle/>
          <a:p>
            <a:r>
              <a:rPr lang="ru-RU" sz="1600" dirty="0"/>
              <a:t>Рудопроявления олова</a:t>
            </a:r>
          </a:p>
        </p:txBody>
      </p:sp>
      <p:sp>
        <p:nvSpPr>
          <p:cNvPr id="17" name="TextBox 16">
            <a:extLst>
              <a:ext uri="{FF2B5EF4-FFF2-40B4-BE49-F238E27FC236}">
                <a16:creationId xmlns:a16="http://schemas.microsoft.com/office/drawing/2014/main" id="{49738052-5187-EEC2-563A-F2FA3F92E221}"/>
              </a:ext>
            </a:extLst>
          </p:cNvPr>
          <p:cNvSpPr txBox="1"/>
          <p:nvPr/>
        </p:nvSpPr>
        <p:spPr>
          <a:xfrm>
            <a:off x="7736748" y="3391615"/>
            <a:ext cx="2174250" cy="338554"/>
          </a:xfrm>
          <a:prstGeom prst="rect">
            <a:avLst/>
          </a:prstGeom>
          <a:noFill/>
        </p:spPr>
        <p:txBody>
          <a:bodyPr wrap="none" rtlCol="0">
            <a:spAutoFit/>
          </a:bodyPr>
          <a:lstStyle/>
          <a:p>
            <a:r>
              <a:rPr lang="ru-RU" sz="1600" dirty="0"/>
              <a:t>Месторождения урана</a:t>
            </a:r>
          </a:p>
        </p:txBody>
      </p:sp>
      <p:sp>
        <p:nvSpPr>
          <p:cNvPr id="18" name="TextBox 17">
            <a:extLst>
              <a:ext uri="{FF2B5EF4-FFF2-40B4-BE49-F238E27FC236}">
                <a16:creationId xmlns:a16="http://schemas.microsoft.com/office/drawing/2014/main" id="{152AD4CC-52D9-2D62-DE7C-634C47E77666}"/>
              </a:ext>
            </a:extLst>
          </p:cNvPr>
          <p:cNvSpPr txBox="1"/>
          <p:nvPr/>
        </p:nvSpPr>
        <p:spPr>
          <a:xfrm>
            <a:off x="7815802" y="3789537"/>
            <a:ext cx="2189574" cy="338554"/>
          </a:xfrm>
          <a:prstGeom prst="rect">
            <a:avLst/>
          </a:prstGeom>
          <a:noFill/>
        </p:spPr>
        <p:txBody>
          <a:bodyPr wrap="none" rtlCol="0">
            <a:spAutoFit/>
          </a:bodyPr>
          <a:lstStyle/>
          <a:p>
            <a:r>
              <a:rPr lang="ru-RU" sz="1600" dirty="0"/>
              <a:t>Рудопроявления урана</a:t>
            </a:r>
          </a:p>
        </p:txBody>
      </p:sp>
      <p:sp>
        <p:nvSpPr>
          <p:cNvPr id="19" name="TextBox 18">
            <a:extLst>
              <a:ext uri="{FF2B5EF4-FFF2-40B4-BE49-F238E27FC236}">
                <a16:creationId xmlns:a16="http://schemas.microsoft.com/office/drawing/2014/main" id="{B10AF23A-FC7E-0561-FE82-04917B371A12}"/>
              </a:ext>
            </a:extLst>
          </p:cNvPr>
          <p:cNvSpPr txBox="1"/>
          <p:nvPr/>
        </p:nvSpPr>
        <p:spPr>
          <a:xfrm>
            <a:off x="7815802" y="4214152"/>
            <a:ext cx="2266070" cy="338554"/>
          </a:xfrm>
          <a:prstGeom prst="rect">
            <a:avLst/>
          </a:prstGeom>
          <a:noFill/>
        </p:spPr>
        <p:txBody>
          <a:bodyPr wrap="none" rtlCol="0">
            <a:spAutoFit/>
          </a:bodyPr>
          <a:lstStyle/>
          <a:p>
            <a:r>
              <a:rPr lang="ru-RU" sz="1600" dirty="0"/>
              <a:t>Рудопроявления золота</a:t>
            </a:r>
          </a:p>
        </p:txBody>
      </p:sp>
    </p:spTree>
    <p:extLst>
      <p:ext uri="{BB962C8B-B14F-4D97-AF65-F5344CB8AC3E}">
        <p14:creationId xmlns:p14="http://schemas.microsoft.com/office/powerpoint/2010/main" val="340944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2476A5-C548-5D86-AC86-8E8666D26209}"/>
              </a:ext>
            </a:extLst>
          </p:cNvPr>
          <p:cNvSpPr>
            <a:spLocks noGrp="1"/>
          </p:cNvSpPr>
          <p:nvPr>
            <p:ph type="title"/>
          </p:nvPr>
        </p:nvSpPr>
        <p:spPr>
          <a:xfrm>
            <a:off x="780535" y="68564"/>
            <a:ext cx="10515600" cy="360061"/>
          </a:xfrm>
        </p:spPr>
        <p:txBody>
          <a:bodyPr>
            <a:noAutofit/>
          </a:bodyPr>
          <a:lstStyle/>
          <a:p>
            <a:pPr algn="ctr"/>
            <a:r>
              <a:rPr lang="ru-RU" sz="22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Петроплотностные</a:t>
            </a:r>
            <a:r>
              <a:rPr lang="ru-RU"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разрезы</a:t>
            </a:r>
          </a:p>
        </p:txBody>
      </p:sp>
      <p:grpSp>
        <p:nvGrpSpPr>
          <p:cNvPr id="43" name="Группа 42">
            <a:extLst>
              <a:ext uri="{FF2B5EF4-FFF2-40B4-BE49-F238E27FC236}">
                <a16:creationId xmlns:a16="http://schemas.microsoft.com/office/drawing/2014/main" id="{D49E8D68-1013-309F-97B7-4370A816ADBA}"/>
              </a:ext>
            </a:extLst>
          </p:cNvPr>
          <p:cNvGrpSpPr/>
          <p:nvPr/>
        </p:nvGrpSpPr>
        <p:grpSpPr>
          <a:xfrm>
            <a:off x="349709" y="602994"/>
            <a:ext cx="4735046" cy="5948152"/>
            <a:chOff x="349709" y="602994"/>
            <a:chExt cx="4735046" cy="5948152"/>
          </a:xfrm>
        </p:grpSpPr>
        <p:grpSp>
          <p:nvGrpSpPr>
            <p:cNvPr id="34" name="Группа 33">
              <a:extLst>
                <a:ext uri="{FF2B5EF4-FFF2-40B4-BE49-F238E27FC236}">
                  <a16:creationId xmlns:a16="http://schemas.microsoft.com/office/drawing/2014/main" id="{691D9372-27D4-9C1E-2E72-EFC515A3A701}"/>
                </a:ext>
              </a:extLst>
            </p:cNvPr>
            <p:cNvGrpSpPr/>
            <p:nvPr/>
          </p:nvGrpSpPr>
          <p:grpSpPr>
            <a:xfrm>
              <a:off x="428630" y="602994"/>
              <a:ext cx="4656125" cy="2096882"/>
              <a:chOff x="428630" y="602994"/>
              <a:chExt cx="4656125" cy="2096882"/>
            </a:xfrm>
          </p:grpSpPr>
          <p:pic>
            <p:nvPicPr>
              <p:cNvPr id="5" name="Рисунок 4">
                <a:extLst>
                  <a:ext uri="{FF2B5EF4-FFF2-40B4-BE49-F238E27FC236}">
                    <a16:creationId xmlns:a16="http://schemas.microsoft.com/office/drawing/2014/main" id="{99E208C9-B8AE-5EB6-2656-DFB1A5646F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8630" y="896496"/>
                <a:ext cx="4656125" cy="1803380"/>
              </a:xfrm>
              <a:prstGeom prst="rect">
                <a:avLst/>
              </a:prstGeom>
            </p:spPr>
          </p:pic>
          <p:sp>
            <p:nvSpPr>
              <p:cNvPr id="8" name="TextBox 7">
                <a:extLst>
                  <a:ext uri="{FF2B5EF4-FFF2-40B4-BE49-F238E27FC236}">
                    <a16:creationId xmlns:a16="http://schemas.microsoft.com/office/drawing/2014/main" id="{0FA42886-B89B-84D8-7675-12BB998E84EA}"/>
                  </a:ext>
                </a:extLst>
              </p:cNvPr>
              <p:cNvSpPr txBox="1"/>
              <p:nvPr/>
            </p:nvSpPr>
            <p:spPr>
              <a:xfrm>
                <a:off x="1837809" y="602994"/>
                <a:ext cx="1237839" cy="369332"/>
              </a:xfrm>
              <a:prstGeom prst="rect">
                <a:avLst/>
              </a:prstGeom>
              <a:noFill/>
            </p:spPr>
            <p:txBody>
              <a:bodyPr wrap="none" rtlCol="0">
                <a:spAutoFit/>
              </a:bodyPr>
              <a:lstStyle/>
              <a:p>
                <a:r>
                  <a:rPr lang="ru-RU" dirty="0"/>
                  <a:t>Профиль 2</a:t>
                </a:r>
              </a:p>
            </p:txBody>
          </p:sp>
        </p:grpSp>
        <p:grpSp>
          <p:nvGrpSpPr>
            <p:cNvPr id="36" name="Группа 35">
              <a:extLst>
                <a:ext uri="{FF2B5EF4-FFF2-40B4-BE49-F238E27FC236}">
                  <a16:creationId xmlns:a16="http://schemas.microsoft.com/office/drawing/2014/main" id="{A25FC2F8-5EF3-256C-6A38-943258687D2F}"/>
                </a:ext>
              </a:extLst>
            </p:cNvPr>
            <p:cNvGrpSpPr/>
            <p:nvPr/>
          </p:nvGrpSpPr>
          <p:grpSpPr>
            <a:xfrm>
              <a:off x="349709" y="4702671"/>
              <a:ext cx="4656125" cy="1848475"/>
              <a:chOff x="349709" y="4702671"/>
              <a:chExt cx="4656125" cy="1848475"/>
            </a:xfrm>
          </p:grpSpPr>
          <p:pic>
            <p:nvPicPr>
              <p:cNvPr id="3" name="Рисунок 2">
                <a:extLst>
                  <a:ext uri="{FF2B5EF4-FFF2-40B4-BE49-F238E27FC236}">
                    <a16:creationId xmlns:a16="http://schemas.microsoft.com/office/drawing/2014/main" id="{272B4B5E-FF04-1FD7-3C68-5803741153F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9709" y="4920344"/>
                <a:ext cx="4656125" cy="1630802"/>
              </a:xfrm>
              <a:prstGeom prst="rect">
                <a:avLst/>
              </a:prstGeom>
            </p:spPr>
          </p:pic>
          <p:sp>
            <p:nvSpPr>
              <p:cNvPr id="10" name="TextBox 9">
                <a:extLst>
                  <a:ext uri="{FF2B5EF4-FFF2-40B4-BE49-F238E27FC236}">
                    <a16:creationId xmlns:a16="http://schemas.microsoft.com/office/drawing/2014/main" id="{5E2D10B4-E191-0EC3-33F2-CCA94AE9B3D4}"/>
                  </a:ext>
                </a:extLst>
              </p:cNvPr>
              <p:cNvSpPr txBox="1"/>
              <p:nvPr/>
            </p:nvSpPr>
            <p:spPr>
              <a:xfrm>
                <a:off x="1837810" y="4702671"/>
                <a:ext cx="1237839" cy="369332"/>
              </a:xfrm>
              <a:prstGeom prst="rect">
                <a:avLst/>
              </a:prstGeom>
              <a:noFill/>
            </p:spPr>
            <p:txBody>
              <a:bodyPr wrap="none" rtlCol="0">
                <a:spAutoFit/>
              </a:bodyPr>
              <a:lstStyle/>
              <a:p>
                <a:r>
                  <a:rPr lang="ru-RU" dirty="0"/>
                  <a:t>Профиль 6</a:t>
                </a:r>
              </a:p>
            </p:txBody>
          </p:sp>
        </p:grpSp>
        <p:grpSp>
          <p:nvGrpSpPr>
            <p:cNvPr id="35" name="Группа 34">
              <a:extLst>
                <a:ext uri="{FF2B5EF4-FFF2-40B4-BE49-F238E27FC236}">
                  <a16:creationId xmlns:a16="http://schemas.microsoft.com/office/drawing/2014/main" id="{06CA91C4-27E5-3314-0C63-8403A9C0D066}"/>
                </a:ext>
              </a:extLst>
            </p:cNvPr>
            <p:cNvGrpSpPr/>
            <p:nvPr/>
          </p:nvGrpSpPr>
          <p:grpSpPr>
            <a:xfrm>
              <a:off x="428629" y="2649093"/>
              <a:ext cx="4656125" cy="2021939"/>
              <a:chOff x="428629" y="2649093"/>
              <a:chExt cx="4656125" cy="2021939"/>
            </a:xfrm>
          </p:grpSpPr>
          <p:pic>
            <p:nvPicPr>
              <p:cNvPr id="7" name="Рисунок 6">
                <a:extLst>
                  <a:ext uri="{FF2B5EF4-FFF2-40B4-BE49-F238E27FC236}">
                    <a16:creationId xmlns:a16="http://schemas.microsoft.com/office/drawing/2014/main" id="{C2C2EB9F-1518-2764-7412-BEAFCBDDC3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8629" y="2827114"/>
                <a:ext cx="4656125" cy="1843918"/>
              </a:xfrm>
              <a:prstGeom prst="rect">
                <a:avLst/>
              </a:prstGeom>
            </p:spPr>
          </p:pic>
          <p:sp>
            <p:nvSpPr>
              <p:cNvPr id="11" name="TextBox 10">
                <a:extLst>
                  <a:ext uri="{FF2B5EF4-FFF2-40B4-BE49-F238E27FC236}">
                    <a16:creationId xmlns:a16="http://schemas.microsoft.com/office/drawing/2014/main" id="{B391F127-0BB4-C17B-FD94-480DDE750913}"/>
                  </a:ext>
                </a:extLst>
              </p:cNvPr>
              <p:cNvSpPr txBox="1"/>
              <p:nvPr/>
            </p:nvSpPr>
            <p:spPr>
              <a:xfrm>
                <a:off x="1837809" y="2649093"/>
                <a:ext cx="1237839" cy="369332"/>
              </a:xfrm>
              <a:prstGeom prst="rect">
                <a:avLst/>
              </a:prstGeom>
              <a:noFill/>
            </p:spPr>
            <p:txBody>
              <a:bodyPr wrap="none" rtlCol="0">
                <a:spAutoFit/>
              </a:bodyPr>
              <a:lstStyle/>
              <a:p>
                <a:r>
                  <a:rPr lang="ru-RU" dirty="0"/>
                  <a:t>Профиль 4</a:t>
                </a:r>
              </a:p>
            </p:txBody>
          </p:sp>
        </p:grpSp>
      </p:grpSp>
      <p:grpSp>
        <p:nvGrpSpPr>
          <p:cNvPr id="31" name="Группа 30">
            <a:extLst>
              <a:ext uri="{FF2B5EF4-FFF2-40B4-BE49-F238E27FC236}">
                <a16:creationId xmlns:a16="http://schemas.microsoft.com/office/drawing/2014/main" id="{2E29987A-C99F-3888-2B2C-7A3A71BB8099}"/>
              </a:ext>
            </a:extLst>
          </p:cNvPr>
          <p:cNvGrpSpPr/>
          <p:nvPr/>
        </p:nvGrpSpPr>
        <p:grpSpPr>
          <a:xfrm>
            <a:off x="482190" y="1383131"/>
            <a:ext cx="1688742" cy="276999"/>
            <a:chOff x="482190" y="1383131"/>
            <a:chExt cx="1688742" cy="276999"/>
          </a:xfrm>
        </p:grpSpPr>
        <p:sp>
          <p:nvSpPr>
            <p:cNvPr id="12" name="TextBox 11">
              <a:extLst>
                <a:ext uri="{FF2B5EF4-FFF2-40B4-BE49-F238E27FC236}">
                  <a16:creationId xmlns:a16="http://schemas.microsoft.com/office/drawing/2014/main" id="{8BD33724-0EF3-DD98-A278-C6B9036D66F6}"/>
                </a:ext>
              </a:extLst>
            </p:cNvPr>
            <p:cNvSpPr txBox="1"/>
            <p:nvPr/>
          </p:nvSpPr>
          <p:spPr>
            <a:xfrm>
              <a:off x="482190" y="1383131"/>
              <a:ext cx="1438022" cy="276999"/>
            </a:xfrm>
            <a:prstGeom prst="rect">
              <a:avLst/>
            </a:prstGeom>
            <a:noFill/>
          </p:spPr>
          <p:txBody>
            <a:bodyPr wrap="none" rtlCol="0">
              <a:spAutoFit/>
            </a:bodyPr>
            <a:lstStyle/>
            <a:p>
              <a:r>
                <a:rPr lang="ru-RU" sz="1200" dirty="0"/>
                <a:t>Поле силы тяжести</a:t>
              </a:r>
            </a:p>
          </p:txBody>
        </p:sp>
        <p:cxnSp>
          <p:nvCxnSpPr>
            <p:cNvPr id="16" name="Прямая со стрелкой 15">
              <a:extLst>
                <a:ext uri="{FF2B5EF4-FFF2-40B4-BE49-F238E27FC236}">
                  <a16:creationId xmlns:a16="http://schemas.microsoft.com/office/drawing/2014/main" id="{CC13B488-7E97-C0D1-BB79-BDDAA53494FC}"/>
                </a:ext>
              </a:extLst>
            </p:cNvPr>
            <p:cNvCxnSpPr>
              <a:cxnSpLocks/>
            </p:cNvCxnSpPr>
            <p:nvPr/>
          </p:nvCxnSpPr>
          <p:spPr>
            <a:xfrm flipV="1">
              <a:off x="1872587" y="1383131"/>
              <a:ext cx="298345" cy="1385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Группа 31">
            <a:extLst>
              <a:ext uri="{FF2B5EF4-FFF2-40B4-BE49-F238E27FC236}">
                <a16:creationId xmlns:a16="http://schemas.microsoft.com/office/drawing/2014/main" id="{23334279-65D9-2674-2BB8-3297297D447D}"/>
              </a:ext>
            </a:extLst>
          </p:cNvPr>
          <p:cNvGrpSpPr/>
          <p:nvPr/>
        </p:nvGrpSpPr>
        <p:grpSpPr>
          <a:xfrm>
            <a:off x="2552700" y="3223528"/>
            <a:ext cx="1669820" cy="276999"/>
            <a:chOff x="2552700" y="3223528"/>
            <a:chExt cx="1669820" cy="276999"/>
          </a:xfrm>
        </p:grpSpPr>
        <p:sp>
          <p:nvSpPr>
            <p:cNvPr id="14" name="TextBox 13">
              <a:extLst>
                <a:ext uri="{FF2B5EF4-FFF2-40B4-BE49-F238E27FC236}">
                  <a16:creationId xmlns:a16="http://schemas.microsoft.com/office/drawing/2014/main" id="{41701324-8D9C-E015-AAAF-583A6A8EED48}"/>
                </a:ext>
              </a:extLst>
            </p:cNvPr>
            <p:cNvSpPr txBox="1"/>
            <p:nvPr/>
          </p:nvSpPr>
          <p:spPr>
            <a:xfrm>
              <a:off x="2784498" y="3223528"/>
              <a:ext cx="1438022" cy="276999"/>
            </a:xfrm>
            <a:prstGeom prst="rect">
              <a:avLst/>
            </a:prstGeom>
            <a:noFill/>
          </p:spPr>
          <p:txBody>
            <a:bodyPr wrap="none" rtlCol="0">
              <a:spAutoFit/>
            </a:bodyPr>
            <a:lstStyle/>
            <a:p>
              <a:r>
                <a:rPr lang="ru-RU" sz="1200" dirty="0"/>
                <a:t>Поле силы тяжести</a:t>
              </a:r>
            </a:p>
          </p:txBody>
        </p:sp>
        <p:cxnSp>
          <p:nvCxnSpPr>
            <p:cNvPr id="21" name="Прямая со стрелкой 20">
              <a:extLst>
                <a:ext uri="{FF2B5EF4-FFF2-40B4-BE49-F238E27FC236}">
                  <a16:creationId xmlns:a16="http://schemas.microsoft.com/office/drawing/2014/main" id="{B88CE476-2666-01A8-0FF0-4F12AC1178D5}"/>
                </a:ext>
              </a:extLst>
            </p:cNvPr>
            <p:cNvCxnSpPr>
              <a:cxnSpLocks/>
              <a:stCxn id="14" idx="1"/>
            </p:cNvCxnSpPr>
            <p:nvPr/>
          </p:nvCxnSpPr>
          <p:spPr>
            <a:xfrm flipH="1" flipV="1">
              <a:off x="2552700" y="3236098"/>
              <a:ext cx="231798" cy="12593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Группа 32">
            <a:extLst>
              <a:ext uri="{FF2B5EF4-FFF2-40B4-BE49-F238E27FC236}">
                <a16:creationId xmlns:a16="http://schemas.microsoft.com/office/drawing/2014/main" id="{3A5DDB84-D7BC-945D-1B41-4990DE06D10B}"/>
              </a:ext>
            </a:extLst>
          </p:cNvPr>
          <p:cNvGrpSpPr/>
          <p:nvPr/>
        </p:nvGrpSpPr>
        <p:grpSpPr>
          <a:xfrm>
            <a:off x="780535" y="5325228"/>
            <a:ext cx="1438022" cy="344515"/>
            <a:chOff x="780535" y="5325228"/>
            <a:chExt cx="1438022" cy="344515"/>
          </a:xfrm>
        </p:grpSpPr>
        <p:sp>
          <p:nvSpPr>
            <p:cNvPr id="13" name="TextBox 12">
              <a:extLst>
                <a:ext uri="{FF2B5EF4-FFF2-40B4-BE49-F238E27FC236}">
                  <a16:creationId xmlns:a16="http://schemas.microsoft.com/office/drawing/2014/main" id="{AB9E1A34-00BA-DCEE-4867-BA2087886C1F}"/>
                </a:ext>
              </a:extLst>
            </p:cNvPr>
            <p:cNvSpPr txBox="1"/>
            <p:nvPr/>
          </p:nvSpPr>
          <p:spPr>
            <a:xfrm>
              <a:off x="780535" y="5392744"/>
              <a:ext cx="1438022" cy="276999"/>
            </a:xfrm>
            <a:prstGeom prst="rect">
              <a:avLst/>
            </a:prstGeom>
            <a:noFill/>
          </p:spPr>
          <p:txBody>
            <a:bodyPr wrap="none" rtlCol="0">
              <a:spAutoFit/>
            </a:bodyPr>
            <a:lstStyle/>
            <a:p>
              <a:r>
                <a:rPr lang="ru-RU" sz="1200" dirty="0"/>
                <a:t>Поле силы тяжести</a:t>
              </a:r>
            </a:p>
          </p:txBody>
        </p:sp>
        <p:cxnSp>
          <p:nvCxnSpPr>
            <p:cNvPr id="22" name="Прямая со стрелкой 21">
              <a:extLst>
                <a:ext uri="{FF2B5EF4-FFF2-40B4-BE49-F238E27FC236}">
                  <a16:creationId xmlns:a16="http://schemas.microsoft.com/office/drawing/2014/main" id="{BF3F5661-E6E3-2387-6226-94B8EEC6C4A4}"/>
                </a:ext>
              </a:extLst>
            </p:cNvPr>
            <p:cNvCxnSpPr>
              <a:cxnSpLocks/>
            </p:cNvCxnSpPr>
            <p:nvPr/>
          </p:nvCxnSpPr>
          <p:spPr>
            <a:xfrm flipV="1">
              <a:off x="1771039" y="5325228"/>
              <a:ext cx="298345" cy="1385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Равнобедренный треугольник 25">
            <a:extLst>
              <a:ext uri="{FF2B5EF4-FFF2-40B4-BE49-F238E27FC236}">
                <a16:creationId xmlns:a16="http://schemas.microsoft.com/office/drawing/2014/main" id="{201114F9-E48A-2945-2F1F-94CA095BD9F2}"/>
              </a:ext>
            </a:extLst>
          </p:cNvPr>
          <p:cNvSpPr>
            <a:spLocks noChangeAspect="1"/>
          </p:cNvSpPr>
          <p:nvPr/>
        </p:nvSpPr>
        <p:spPr>
          <a:xfrm>
            <a:off x="2116291" y="1681986"/>
            <a:ext cx="114219" cy="98465"/>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Равнобедренный треугольник 27">
            <a:extLst>
              <a:ext uri="{FF2B5EF4-FFF2-40B4-BE49-F238E27FC236}">
                <a16:creationId xmlns:a16="http://schemas.microsoft.com/office/drawing/2014/main" id="{8AB6E59A-F4F7-A182-B025-086A17B5E528}"/>
              </a:ext>
            </a:extLst>
          </p:cNvPr>
          <p:cNvSpPr>
            <a:spLocks noChangeAspect="1"/>
          </p:cNvSpPr>
          <p:nvPr/>
        </p:nvSpPr>
        <p:spPr>
          <a:xfrm>
            <a:off x="2142596" y="3542534"/>
            <a:ext cx="94245" cy="81247"/>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Равнобедренный треугольник 29">
            <a:extLst>
              <a:ext uri="{FF2B5EF4-FFF2-40B4-BE49-F238E27FC236}">
                <a16:creationId xmlns:a16="http://schemas.microsoft.com/office/drawing/2014/main" id="{C06FE5ED-859C-96CC-4214-F827C08E4F1D}"/>
              </a:ext>
            </a:extLst>
          </p:cNvPr>
          <p:cNvSpPr>
            <a:spLocks noChangeAspect="1"/>
          </p:cNvSpPr>
          <p:nvPr/>
        </p:nvSpPr>
        <p:spPr>
          <a:xfrm>
            <a:off x="2015465" y="5681753"/>
            <a:ext cx="115503" cy="99572"/>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0" name="Группа 39">
            <a:extLst>
              <a:ext uri="{FF2B5EF4-FFF2-40B4-BE49-F238E27FC236}">
                <a16:creationId xmlns:a16="http://schemas.microsoft.com/office/drawing/2014/main" id="{4C528A8C-17BF-C4E7-A959-C7A462E9DAF0}"/>
              </a:ext>
            </a:extLst>
          </p:cNvPr>
          <p:cNvGrpSpPr/>
          <p:nvPr/>
        </p:nvGrpSpPr>
        <p:grpSpPr>
          <a:xfrm>
            <a:off x="2361666" y="1456100"/>
            <a:ext cx="1139582" cy="311115"/>
            <a:chOff x="2361666" y="1456100"/>
            <a:chExt cx="1139582" cy="311115"/>
          </a:xfrm>
        </p:grpSpPr>
        <p:sp>
          <p:nvSpPr>
            <p:cNvPr id="25" name="Равнобедренный треугольник 24">
              <a:extLst>
                <a:ext uri="{FF2B5EF4-FFF2-40B4-BE49-F238E27FC236}">
                  <a16:creationId xmlns:a16="http://schemas.microsoft.com/office/drawing/2014/main" id="{11D5B6A0-A0F0-4ECA-C7FB-48EE1843A7EC}"/>
                </a:ext>
              </a:extLst>
            </p:cNvPr>
            <p:cNvSpPr>
              <a:spLocks noChangeAspect="1"/>
            </p:cNvSpPr>
            <p:nvPr/>
          </p:nvSpPr>
          <p:spPr>
            <a:xfrm>
              <a:off x="2361666" y="1656580"/>
              <a:ext cx="128337" cy="110635"/>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TextBox 36">
              <a:extLst>
                <a:ext uri="{FF2B5EF4-FFF2-40B4-BE49-F238E27FC236}">
                  <a16:creationId xmlns:a16="http://schemas.microsoft.com/office/drawing/2014/main" id="{3D42EA92-25BA-9B47-A2D0-0B5C2ED258BC}"/>
                </a:ext>
              </a:extLst>
            </p:cNvPr>
            <p:cNvSpPr txBox="1"/>
            <p:nvPr/>
          </p:nvSpPr>
          <p:spPr>
            <a:xfrm>
              <a:off x="2444548" y="1456100"/>
              <a:ext cx="1056700" cy="307777"/>
            </a:xfrm>
            <a:prstGeom prst="rect">
              <a:avLst/>
            </a:prstGeom>
            <a:noFill/>
          </p:spPr>
          <p:txBody>
            <a:bodyPr wrap="none" rtlCol="0">
              <a:spAutoFit/>
            </a:bodyPr>
            <a:lstStyle/>
            <a:p>
              <a:r>
                <a:rPr lang="ru-RU" sz="1400" dirty="0" err="1"/>
                <a:t>Хинганское</a:t>
              </a:r>
              <a:endParaRPr lang="ru-RU" sz="1400" dirty="0"/>
            </a:p>
          </p:txBody>
        </p:sp>
      </p:grpSp>
      <p:grpSp>
        <p:nvGrpSpPr>
          <p:cNvPr id="42" name="Группа 41">
            <a:extLst>
              <a:ext uri="{FF2B5EF4-FFF2-40B4-BE49-F238E27FC236}">
                <a16:creationId xmlns:a16="http://schemas.microsoft.com/office/drawing/2014/main" id="{56077289-9C4B-7CAF-4E6E-B7A6E56BEE8E}"/>
              </a:ext>
            </a:extLst>
          </p:cNvPr>
          <p:cNvGrpSpPr/>
          <p:nvPr/>
        </p:nvGrpSpPr>
        <p:grpSpPr>
          <a:xfrm>
            <a:off x="1055994" y="3316004"/>
            <a:ext cx="925880" cy="314208"/>
            <a:chOff x="1055994" y="3316004"/>
            <a:chExt cx="925880" cy="314208"/>
          </a:xfrm>
        </p:grpSpPr>
        <p:sp>
          <p:nvSpPr>
            <p:cNvPr id="27" name="Равнобедренный треугольник 26">
              <a:extLst>
                <a:ext uri="{FF2B5EF4-FFF2-40B4-BE49-F238E27FC236}">
                  <a16:creationId xmlns:a16="http://schemas.microsoft.com/office/drawing/2014/main" id="{16ED3539-4C86-8503-5CA4-64FF9CADAF76}"/>
                </a:ext>
              </a:extLst>
            </p:cNvPr>
            <p:cNvSpPr>
              <a:spLocks noChangeAspect="1"/>
            </p:cNvSpPr>
            <p:nvPr/>
          </p:nvSpPr>
          <p:spPr>
            <a:xfrm>
              <a:off x="1853537" y="3519577"/>
              <a:ext cx="128337" cy="110635"/>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TextBox 37">
              <a:extLst>
                <a:ext uri="{FF2B5EF4-FFF2-40B4-BE49-F238E27FC236}">
                  <a16:creationId xmlns:a16="http://schemas.microsoft.com/office/drawing/2014/main" id="{84806602-37BF-9EFB-BFDB-C80CEA6E3A3F}"/>
                </a:ext>
              </a:extLst>
            </p:cNvPr>
            <p:cNvSpPr txBox="1"/>
            <p:nvPr/>
          </p:nvSpPr>
          <p:spPr>
            <a:xfrm>
              <a:off x="1055994" y="3316004"/>
              <a:ext cx="869341" cy="307777"/>
            </a:xfrm>
            <a:prstGeom prst="rect">
              <a:avLst/>
            </a:prstGeom>
            <a:noFill/>
          </p:spPr>
          <p:txBody>
            <a:bodyPr wrap="none" rtlCol="0">
              <a:spAutoFit/>
            </a:bodyPr>
            <a:lstStyle/>
            <a:p>
              <a:r>
                <a:rPr lang="ru-RU" sz="1400" dirty="0"/>
                <a:t>Ласточка</a:t>
              </a:r>
            </a:p>
          </p:txBody>
        </p:sp>
      </p:grpSp>
      <p:grpSp>
        <p:nvGrpSpPr>
          <p:cNvPr id="41" name="Группа 40">
            <a:extLst>
              <a:ext uri="{FF2B5EF4-FFF2-40B4-BE49-F238E27FC236}">
                <a16:creationId xmlns:a16="http://schemas.microsoft.com/office/drawing/2014/main" id="{043DD3BD-D564-C43E-0DB1-8E575A63EFE6}"/>
              </a:ext>
            </a:extLst>
          </p:cNvPr>
          <p:cNvGrpSpPr/>
          <p:nvPr/>
        </p:nvGrpSpPr>
        <p:grpSpPr>
          <a:xfrm>
            <a:off x="2796512" y="5473548"/>
            <a:ext cx="969159" cy="307777"/>
            <a:chOff x="2796512" y="5473548"/>
            <a:chExt cx="969159" cy="307777"/>
          </a:xfrm>
        </p:grpSpPr>
        <p:sp>
          <p:nvSpPr>
            <p:cNvPr id="29" name="Равнобедренный треугольник 28">
              <a:extLst>
                <a:ext uri="{FF2B5EF4-FFF2-40B4-BE49-F238E27FC236}">
                  <a16:creationId xmlns:a16="http://schemas.microsoft.com/office/drawing/2014/main" id="{B0CAA609-5748-5597-5A88-EDE22AA80462}"/>
                </a:ext>
              </a:extLst>
            </p:cNvPr>
            <p:cNvSpPr>
              <a:spLocks noChangeAspect="1"/>
            </p:cNvSpPr>
            <p:nvPr/>
          </p:nvSpPr>
          <p:spPr>
            <a:xfrm>
              <a:off x="2796512" y="5662702"/>
              <a:ext cx="128337" cy="110635"/>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TextBox 38">
              <a:extLst>
                <a:ext uri="{FF2B5EF4-FFF2-40B4-BE49-F238E27FC236}">
                  <a16:creationId xmlns:a16="http://schemas.microsoft.com/office/drawing/2014/main" id="{D2CBC47E-39D3-9770-3EA6-1674B8472F40}"/>
                </a:ext>
              </a:extLst>
            </p:cNvPr>
            <p:cNvSpPr txBox="1"/>
            <p:nvPr/>
          </p:nvSpPr>
          <p:spPr>
            <a:xfrm>
              <a:off x="2860680" y="5473548"/>
              <a:ext cx="904991" cy="307777"/>
            </a:xfrm>
            <a:prstGeom prst="rect">
              <a:avLst/>
            </a:prstGeom>
            <a:noFill/>
          </p:spPr>
          <p:txBody>
            <a:bodyPr wrap="none" rtlCol="0">
              <a:spAutoFit/>
            </a:bodyPr>
            <a:lstStyle/>
            <a:p>
              <a:r>
                <a:rPr lang="ru-RU" sz="1400" dirty="0"/>
                <a:t>Скальное</a:t>
              </a:r>
            </a:p>
          </p:txBody>
        </p:sp>
      </p:grpSp>
      <p:grpSp>
        <p:nvGrpSpPr>
          <p:cNvPr id="4" name="Группа 3">
            <a:extLst>
              <a:ext uri="{FF2B5EF4-FFF2-40B4-BE49-F238E27FC236}">
                <a16:creationId xmlns:a16="http://schemas.microsoft.com/office/drawing/2014/main" id="{AA884DB8-E0C9-F59C-BC7B-394A5C327BCF}"/>
              </a:ext>
            </a:extLst>
          </p:cNvPr>
          <p:cNvGrpSpPr/>
          <p:nvPr/>
        </p:nvGrpSpPr>
        <p:grpSpPr>
          <a:xfrm>
            <a:off x="5838380" y="712404"/>
            <a:ext cx="5400676" cy="5514975"/>
            <a:chOff x="5838380" y="712404"/>
            <a:chExt cx="5400676" cy="5514975"/>
          </a:xfrm>
        </p:grpSpPr>
        <p:pic>
          <p:nvPicPr>
            <p:cNvPr id="6" name="Рисунок 5">
              <a:extLst>
                <a:ext uri="{FF2B5EF4-FFF2-40B4-BE49-F238E27FC236}">
                  <a16:creationId xmlns:a16="http://schemas.microsoft.com/office/drawing/2014/main" id="{05DDF2BA-D9B2-39C6-2152-CA3A958BEDA5}"/>
                </a:ext>
              </a:extLst>
            </p:cNvPr>
            <p:cNvPicPr>
              <a:picLocks noChangeAspect="1"/>
            </p:cNvPicPr>
            <p:nvPr/>
          </p:nvPicPr>
          <p:blipFill rotWithShape="1">
            <a:blip r:embed="rId5">
              <a:extLst>
                <a:ext uri="{28A0092B-C50C-407E-A947-70E740481C1C}">
                  <a14:useLocalDpi xmlns:a14="http://schemas.microsoft.com/office/drawing/2010/main" val="0"/>
                </a:ext>
              </a:extLst>
            </a:blip>
            <a:srcRect l="1515" t="2084" r="43061" b="17500"/>
            <a:stretch/>
          </p:blipFill>
          <p:spPr>
            <a:xfrm>
              <a:off x="5838380" y="712404"/>
              <a:ext cx="5400676" cy="5514975"/>
            </a:xfrm>
            <a:prstGeom prst="rect">
              <a:avLst/>
            </a:prstGeom>
          </p:spPr>
        </p:pic>
        <p:sp>
          <p:nvSpPr>
            <p:cNvPr id="44" name="Полилиния: фигура 43">
              <a:extLst>
                <a:ext uri="{FF2B5EF4-FFF2-40B4-BE49-F238E27FC236}">
                  <a16:creationId xmlns:a16="http://schemas.microsoft.com/office/drawing/2014/main" id="{8313C146-FFB0-A9B7-076F-4802349ACB46}"/>
                </a:ext>
              </a:extLst>
            </p:cNvPr>
            <p:cNvSpPr/>
            <p:nvPr/>
          </p:nvSpPr>
          <p:spPr>
            <a:xfrm>
              <a:off x="6410325" y="1504950"/>
              <a:ext cx="3219450" cy="4057650"/>
            </a:xfrm>
            <a:custGeom>
              <a:avLst/>
              <a:gdLst>
                <a:gd name="connsiteX0" fmla="*/ 0 w 3219450"/>
                <a:gd name="connsiteY0" fmla="*/ 0 h 4057650"/>
                <a:gd name="connsiteX1" fmla="*/ 3219450 w 3219450"/>
                <a:gd name="connsiteY1" fmla="*/ 4057650 h 4057650"/>
              </a:gdLst>
              <a:ahLst/>
              <a:cxnLst>
                <a:cxn ang="0">
                  <a:pos x="connsiteX0" y="connsiteY0"/>
                </a:cxn>
                <a:cxn ang="0">
                  <a:pos x="connsiteX1" y="connsiteY1"/>
                </a:cxn>
              </a:cxnLst>
              <a:rect l="l" t="t" r="r" b="b"/>
              <a:pathLst>
                <a:path w="3219450" h="4057650">
                  <a:moveTo>
                    <a:pt x="0" y="0"/>
                  </a:moveTo>
                  <a:lnTo>
                    <a:pt x="3219450" y="4057650"/>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Полилиния: фигура 44">
              <a:extLst>
                <a:ext uri="{FF2B5EF4-FFF2-40B4-BE49-F238E27FC236}">
                  <a16:creationId xmlns:a16="http://schemas.microsoft.com/office/drawing/2014/main" id="{60A54FD6-C1AA-4EB4-4D1A-74D4E5B5AF6B}"/>
                </a:ext>
              </a:extLst>
            </p:cNvPr>
            <p:cNvSpPr/>
            <p:nvPr/>
          </p:nvSpPr>
          <p:spPr>
            <a:xfrm>
              <a:off x="8425973" y="1010316"/>
              <a:ext cx="632297" cy="4342734"/>
            </a:xfrm>
            <a:custGeom>
              <a:avLst/>
              <a:gdLst>
                <a:gd name="connsiteX0" fmla="*/ 0 w 3219450"/>
                <a:gd name="connsiteY0" fmla="*/ 0 h 4057650"/>
                <a:gd name="connsiteX1" fmla="*/ 3219450 w 3219450"/>
                <a:gd name="connsiteY1" fmla="*/ 4057650 h 4057650"/>
              </a:gdLst>
              <a:ahLst/>
              <a:cxnLst>
                <a:cxn ang="0">
                  <a:pos x="connsiteX0" y="connsiteY0"/>
                </a:cxn>
                <a:cxn ang="0">
                  <a:pos x="connsiteX1" y="connsiteY1"/>
                </a:cxn>
              </a:cxnLst>
              <a:rect l="l" t="t" r="r" b="b"/>
              <a:pathLst>
                <a:path w="3219450" h="4057650">
                  <a:moveTo>
                    <a:pt x="0" y="0"/>
                  </a:moveTo>
                  <a:lnTo>
                    <a:pt x="3219450" y="4057650"/>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6" name="Полилиния: фигура 45">
            <a:extLst>
              <a:ext uri="{FF2B5EF4-FFF2-40B4-BE49-F238E27FC236}">
                <a16:creationId xmlns:a16="http://schemas.microsoft.com/office/drawing/2014/main" id="{F13249B8-768F-37B9-9CE2-488AB0ED3DB8}"/>
              </a:ext>
            </a:extLst>
          </p:cNvPr>
          <p:cNvSpPr/>
          <p:nvPr/>
        </p:nvSpPr>
        <p:spPr>
          <a:xfrm flipV="1">
            <a:off x="6985251" y="1912388"/>
            <a:ext cx="4253804" cy="2419350"/>
          </a:xfrm>
          <a:custGeom>
            <a:avLst/>
            <a:gdLst>
              <a:gd name="connsiteX0" fmla="*/ 0 w 3219450"/>
              <a:gd name="connsiteY0" fmla="*/ 0 h 4057650"/>
              <a:gd name="connsiteX1" fmla="*/ 3219450 w 3219450"/>
              <a:gd name="connsiteY1" fmla="*/ 4057650 h 4057650"/>
            </a:gdLst>
            <a:ahLst/>
            <a:cxnLst>
              <a:cxn ang="0">
                <a:pos x="connsiteX0" y="connsiteY0"/>
              </a:cxn>
              <a:cxn ang="0">
                <a:pos x="connsiteX1" y="connsiteY1"/>
              </a:cxn>
            </a:cxnLst>
            <a:rect l="l" t="t" r="r" b="b"/>
            <a:pathLst>
              <a:path w="3219450" h="4057650">
                <a:moveTo>
                  <a:pt x="0" y="0"/>
                </a:moveTo>
                <a:lnTo>
                  <a:pt x="3219450" y="4057650"/>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TextBox 46">
            <a:extLst>
              <a:ext uri="{FF2B5EF4-FFF2-40B4-BE49-F238E27FC236}">
                <a16:creationId xmlns:a16="http://schemas.microsoft.com/office/drawing/2014/main" id="{619DB425-F076-01D4-8417-B103975ED47F}"/>
              </a:ext>
            </a:extLst>
          </p:cNvPr>
          <p:cNvSpPr txBox="1"/>
          <p:nvPr/>
        </p:nvSpPr>
        <p:spPr>
          <a:xfrm>
            <a:off x="6691220" y="6251216"/>
            <a:ext cx="2937535" cy="369332"/>
          </a:xfrm>
          <a:prstGeom prst="rect">
            <a:avLst/>
          </a:prstGeom>
          <a:noFill/>
        </p:spPr>
        <p:txBody>
          <a:bodyPr wrap="none" rtlCol="0">
            <a:spAutoFit/>
          </a:bodyPr>
          <a:lstStyle/>
          <a:p>
            <a:r>
              <a:rPr lang="ru-RU" dirty="0"/>
              <a:t>Положение линий разрезов</a:t>
            </a:r>
          </a:p>
        </p:txBody>
      </p:sp>
    </p:spTree>
    <p:extLst>
      <p:ext uri="{BB962C8B-B14F-4D97-AF65-F5344CB8AC3E}">
        <p14:creationId xmlns:p14="http://schemas.microsoft.com/office/powerpoint/2010/main" val="18517651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D70569-41DE-9591-2AD6-03E843F65FD0}"/>
              </a:ext>
            </a:extLst>
          </p:cNvPr>
          <p:cNvSpPr>
            <a:spLocks noGrp="1"/>
          </p:cNvSpPr>
          <p:nvPr>
            <p:ph type="title"/>
          </p:nvPr>
        </p:nvSpPr>
        <p:spPr>
          <a:xfrm>
            <a:off x="838200" y="103869"/>
            <a:ext cx="10972800" cy="829582"/>
          </a:xfrm>
        </p:spPr>
        <p:txBody>
          <a:bodyPr>
            <a:normAutofit/>
          </a:bodyPr>
          <a:lstStyle/>
          <a:p>
            <a:pPr algn="ctr"/>
            <a:r>
              <a:rPr lang="ru-RU" sz="22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Каменушинская</a:t>
            </a:r>
            <a:r>
              <a:rPr lang="ru-RU"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ВТС. Минералого-геохимическая зональность и минерализация.</a:t>
            </a:r>
          </a:p>
        </p:txBody>
      </p:sp>
      <p:pic>
        <p:nvPicPr>
          <p:cNvPr id="4" name="Рисунок 3">
            <a:extLst>
              <a:ext uri="{FF2B5EF4-FFF2-40B4-BE49-F238E27FC236}">
                <a16:creationId xmlns:a16="http://schemas.microsoft.com/office/drawing/2014/main" id="{8583D96A-3CC3-7537-065A-9A1C89C17D8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8750" b="6250"/>
          <a:stretch/>
        </p:blipFill>
        <p:spPr>
          <a:xfrm>
            <a:off x="363789" y="1099750"/>
            <a:ext cx="2551146" cy="3459549"/>
          </a:xfrm>
          <a:prstGeom prst="rect">
            <a:avLst/>
          </a:prstGeom>
        </p:spPr>
      </p:pic>
      <p:grpSp>
        <p:nvGrpSpPr>
          <p:cNvPr id="9" name="Группа 8">
            <a:extLst>
              <a:ext uri="{FF2B5EF4-FFF2-40B4-BE49-F238E27FC236}">
                <a16:creationId xmlns:a16="http://schemas.microsoft.com/office/drawing/2014/main" id="{19652A0A-C1FD-22AF-5BCA-B6998A4429F4}"/>
              </a:ext>
            </a:extLst>
          </p:cNvPr>
          <p:cNvGrpSpPr/>
          <p:nvPr/>
        </p:nvGrpSpPr>
        <p:grpSpPr>
          <a:xfrm>
            <a:off x="3521029" y="983247"/>
            <a:ext cx="7478224" cy="4063442"/>
            <a:chOff x="4825311" y="1014441"/>
            <a:chExt cx="7049581" cy="3789608"/>
          </a:xfrm>
        </p:grpSpPr>
        <p:pic>
          <p:nvPicPr>
            <p:cNvPr id="5" name="Рисунок 4">
              <a:extLst>
                <a:ext uri="{FF2B5EF4-FFF2-40B4-BE49-F238E27FC236}">
                  <a16:creationId xmlns:a16="http://schemas.microsoft.com/office/drawing/2014/main" id="{8B781604-BC7F-2498-6E22-F49F0F8E52E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4995"/>
            <a:stretch/>
          </p:blipFill>
          <p:spPr>
            <a:xfrm>
              <a:off x="4825311" y="1014441"/>
              <a:ext cx="7049581" cy="3789608"/>
            </a:xfrm>
            <a:prstGeom prst="rect">
              <a:avLst/>
            </a:prstGeom>
            <a:ln>
              <a:solidFill>
                <a:schemeClr val="tx1"/>
              </a:solidFill>
            </a:ln>
          </p:spPr>
        </p:pic>
        <p:sp>
          <p:nvSpPr>
            <p:cNvPr id="7" name="TextBox 6">
              <a:extLst>
                <a:ext uri="{FF2B5EF4-FFF2-40B4-BE49-F238E27FC236}">
                  <a16:creationId xmlns:a16="http://schemas.microsoft.com/office/drawing/2014/main" id="{CC045B9D-17E7-11CD-29E2-7FAFE2F4D4F0}"/>
                </a:ext>
              </a:extLst>
            </p:cNvPr>
            <p:cNvSpPr txBox="1"/>
            <p:nvPr/>
          </p:nvSpPr>
          <p:spPr>
            <a:xfrm>
              <a:off x="5410409" y="2973943"/>
              <a:ext cx="308098" cy="369332"/>
            </a:xfrm>
            <a:prstGeom prst="rect">
              <a:avLst/>
            </a:prstGeom>
            <a:noFill/>
            <a:ln>
              <a:solidFill>
                <a:schemeClr val="tx1"/>
              </a:solidFill>
            </a:ln>
          </p:spPr>
          <p:txBody>
            <a:bodyPr wrap="none" rtlCol="0">
              <a:spAutoFit/>
            </a:bodyPr>
            <a:lstStyle/>
            <a:p>
              <a:r>
                <a:rPr lang="ru-RU" dirty="0"/>
                <a:t>С</a:t>
              </a:r>
            </a:p>
          </p:txBody>
        </p:sp>
        <p:sp>
          <p:nvSpPr>
            <p:cNvPr id="8" name="TextBox 7">
              <a:extLst>
                <a:ext uri="{FF2B5EF4-FFF2-40B4-BE49-F238E27FC236}">
                  <a16:creationId xmlns:a16="http://schemas.microsoft.com/office/drawing/2014/main" id="{122FA4E9-911D-7642-3DA7-F608A0A547FC}"/>
                </a:ext>
              </a:extLst>
            </p:cNvPr>
            <p:cNvSpPr txBox="1"/>
            <p:nvPr/>
          </p:nvSpPr>
          <p:spPr>
            <a:xfrm>
              <a:off x="10579652" y="3084385"/>
              <a:ext cx="388248" cy="369332"/>
            </a:xfrm>
            <a:prstGeom prst="rect">
              <a:avLst/>
            </a:prstGeom>
            <a:noFill/>
            <a:ln>
              <a:solidFill>
                <a:schemeClr val="tx1"/>
              </a:solidFill>
            </a:ln>
          </p:spPr>
          <p:txBody>
            <a:bodyPr wrap="none" rtlCol="0">
              <a:spAutoFit/>
            </a:bodyPr>
            <a:lstStyle/>
            <a:p>
              <a:r>
                <a:rPr lang="ru-RU" dirty="0"/>
                <a:t>Ю</a:t>
              </a:r>
            </a:p>
          </p:txBody>
        </p:sp>
      </p:grpSp>
      <p:sp>
        <p:nvSpPr>
          <p:cNvPr id="3" name="TextBox 2">
            <a:extLst>
              <a:ext uri="{FF2B5EF4-FFF2-40B4-BE49-F238E27FC236}">
                <a16:creationId xmlns:a16="http://schemas.microsoft.com/office/drawing/2014/main" id="{B053CCAD-FDCD-7BD5-7F23-D7338F45A57F}"/>
              </a:ext>
            </a:extLst>
          </p:cNvPr>
          <p:cNvSpPr txBox="1"/>
          <p:nvPr/>
        </p:nvSpPr>
        <p:spPr>
          <a:xfrm>
            <a:off x="741391" y="798581"/>
            <a:ext cx="2173544" cy="369332"/>
          </a:xfrm>
          <a:prstGeom prst="rect">
            <a:avLst/>
          </a:prstGeom>
          <a:noFill/>
        </p:spPr>
        <p:txBody>
          <a:bodyPr wrap="none" rtlCol="0">
            <a:spAutoFit/>
          </a:bodyPr>
          <a:lstStyle/>
          <a:p>
            <a:r>
              <a:rPr lang="ru-RU" dirty="0"/>
              <a:t>Геологическая карта</a:t>
            </a:r>
          </a:p>
        </p:txBody>
      </p:sp>
      <p:sp>
        <p:nvSpPr>
          <p:cNvPr id="10" name="TextBox 9">
            <a:extLst>
              <a:ext uri="{FF2B5EF4-FFF2-40B4-BE49-F238E27FC236}">
                <a16:creationId xmlns:a16="http://schemas.microsoft.com/office/drawing/2014/main" id="{DDC09309-7DB0-C537-A42E-67C0CB8E65D3}"/>
              </a:ext>
            </a:extLst>
          </p:cNvPr>
          <p:cNvSpPr txBox="1"/>
          <p:nvPr/>
        </p:nvSpPr>
        <p:spPr>
          <a:xfrm>
            <a:off x="4140644" y="970156"/>
            <a:ext cx="6157135" cy="830997"/>
          </a:xfrm>
          <a:prstGeom prst="rect">
            <a:avLst/>
          </a:prstGeom>
          <a:noFill/>
        </p:spPr>
        <p:txBody>
          <a:bodyPr wrap="none" rtlCol="0">
            <a:spAutoFit/>
          </a:bodyPr>
          <a:lstStyle/>
          <a:p>
            <a:pPr algn="ctr"/>
            <a:r>
              <a:rPr lang="ru-RU" sz="2400" b="1" dirty="0"/>
              <a:t>Принципиальная схема металлогенической </a:t>
            </a:r>
          </a:p>
          <a:p>
            <a:pPr algn="ctr"/>
            <a:r>
              <a:rPr lang="ru-RU" sz="2400" b="1" dirty="0"/>
              <a:t>зональности</a:t>
            </a:r>
          </a:p>
        </p:txBody>
      </p:sp>
      <p:sp>
        <p:nvSpPr>
          <p:cNvPr id="11" name="TextBox 10">
            <a:extLst>
              <a:ext uri="{FF2B5EF4-FFF2-40B4-BE49-F238E27FC236}">
                <a16:creationId xmlns:a16="http://schemas.microsoft.com/office/drawing/2014/main" id="{473E56D4-21BD-F024-55BD-E358678481B4}"/>
              </a:ext>
            </a:extLst>
          </p:cNvPr>
          <p:cNvSpPr txBox="1"/>
          <p:nvPr/>
        </p:nvSpPr>
        <p:spPr>
          <a:xfrm>
            <a:off x="8092688" y="1850949"/>
            <a:ext cx="2263761" cy="307777"/>
          </a:xfrm>
          <a:prstGeom prst="rect">
            <a:avLst/>
          </a:prstGeom>
          <a:noFill/>
        </p:spPr>
        <p:txBody>
          <a:bodyPr wrap="none" rtlCol="0">
            <a:spAutoFit/>
          </a:bodyPr>
          <a:lstStyle/>
          <a:p>
            <a:r>
              <a:rPr lang="ru-RU" sz="1400" b="1" dirty="0"/>
              <a:t>Кривая поля силы тяжести</a:t>
            </a:r>
          </a:p>
        </p:txBody>
      </p:sp>
      <p:cxnSp>
        <p:nvCxnSpPr>
          <p:cNvPr id="13" name="Прямая со стрелкой 12">
            <a:extLst>
              <a:ext uri="{FF2B5EF4-FFF2-40B4-BE49-F238E27FC236}">
                <a16:creationId xmlns:a16="http://schemas.microsoft.com/office/drawing/2014/main" id="{8D1C7347-F2AC-C8F9-737C-409FD299961E}"/>
              </a:ext>
            </a:extLst>
          </p:cNvPr>
          <p:cNvCxnSpPr>
            <a:cxnSpLocks/>
            <a:stCxn id="11" idx="2"/>
          </p:cNvCxnSpPr>
          <p:nvPr/>
        </p:nvCxnSpPr>
        <p:spPr>
          <a:xfrm flipH="1">
            <a:off x="8598491" y="2158726"/>
            <a:ext cx="626078" cy="6226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A7271D4-BB97-64AB-D7A1-74C6D6470A93}"/>
              </a:ext>
            </a:extLst>
          </p:cNvPr>
          <p:cNvSpPr txBox="1"/>
          <p:nvPr/>
        </p:nvSpPr>
        <p:spPr>
          <a:xfrm>
            <a:off x="236219" y="4775910"/>
            <a:ext cx="2407829" cy="1631216"/>
          </a:xfrm>
          <a:prstGeom prst="rect">
            <a:avLst/>
          </a:prstGeom>
          <a:noFill/>
        </p:spPr>
        <p:txBody>
          <a:bodyPr wrap="square" rtlCol="0">
            <a:spAutoFit/>
          </a:bodyPr>
          <a:lstStyle/>
          <a:p>
            <a:r>
              <a:rPr lang="ru-RU" sz="2000" b="1" dirty="0"/>
              <a:t>Зоны: </a:t>
            </a:r>
            <a:endParaRPr lang="en-US" sz="2000" b="1" dirty="0"/>
          </a:p>
          <a:p>
            <a:r>
              <a:rPr lang="en-US" sz="2000" b="1" dirty="0"/>
              <a:t>I – </a:t>
            </a:r>
            <a:r>
              <a:rPr lang="ru-RU" sz="2000" b="1" dirty="0" err="1"/>
              <a:t>урановорудная</a:t>
            </a:r>
            <a:endParaRPr lang="ru-RU" sz="2000" b="1" dirty="0"/>
          </a:p>
          <a:p>
            <a:r>
              <a:rPr lang="en-US" sz="2000" b="1" dirty="0"/>
              <a:t>II</a:t>
            </a:r>
            <a:r>
              <a:rPr lang="ru-RU" sz="2000" b="1" dirty="0"/>
              <a:t>, </a:t>
            </a:r>
            <a:r>
              <a:rPr lang="en-US" sz="2000" b="1" dirty="0"/>
              <a:t>III – </a:t>
            </a:r>
            <a:r>
              <a:rPr lang="ru-RU" sz="2000" b="1" dirty="0"/>
              <a:t>переходная</a:t>
            </a:r>
          </a:p>
          <a:p>
            <a:r>
              <a:rPr lang="en-US" sz="2000" b="1" dirty="0"/>
              <a:t>IV – </a:t>
            </a:r>
            <a:r>
              <a:rPr lang="ru-RU" sz="2000" b="1" dirty="0"/>
              <a:t>олово-полиметаллическая</a:t>
            </a:r>
          </a:p>
        </p:txBody>
      </p:sp>
      <p:sp>
        <p:nvSpPr>
          <p:cNvPr id="16" name="TextBox 15">
            <a:extLst>
              <a:ext uri="{FF2B5EF4-FFF2-40B4-BE49-F238E27FC236}">
                <a16:creationId xmlns:a16="http://schemas.microsoft.com/office/drawing/2014/main" id="{80EDAAF3-731F-66A9-5282-20B2023BE3F6}"/>
              </a:ext>
            </a:extLst>
          </p:cNvPr>
          <p:cNvSpPr txBox="1"/>
          <p:nvPr/>
        </p:nvSpPr>
        <p:spPr>
          <a:xfrm>
            <a:off x="9344025" y="3855480"/>
            <a:ext cx="394660" cy="400110"/>
          </a:xfrm>
          <a:prstGeom prst="rect">
            <a:avLst/>
          </a:prstGeom>
          <a:noFill/>
        </p:spPr>
        <p:txBody>
          <a:bodyPr wrap="none" rtlCol="0">
            <a:spAutoFit/>
          </a:bodyPr>
          <a:lstStyle/>
          <a:p>
            <a:r>
              <a:rPr lang="en-US" sz="2000" dirty="0">
                <a:solidFill>
                  <a:schemeClr val="accent1"/>
                </a:solidFill>
              </a:rPr>
              <a:t>IV</a:t>
            </a:r>
            <a:endParaRPr lang="ru-RU" sz="2000" dirty="0">
              <a:solidFill>
                <a:schemeClr val="accent1"/>
              </a:solidFill>
            </a:endParaRPr>
          </a:p>
        </p:txBody>
      </p:sp>
      <p:sp>
        <p:nvSpPr>
          <p:cNvPr id="23" name="Прямоугольник 22">
            <a:extLst>
              <a:ext uri="{FF2B5EF4-FFF2-40B4-BE49-F238E27FC236}">
                <a16:creationId xmlns:a16="http://schemas.microsoft.com/office/drawing/2014/main" id="{0214EA76-7C34-22CA-FDBA-33271154F70B}"/>
              </a:ext>
            </a:extLst>
          </p:cNvPr>
          <p:cNvSpPr/>
          <p:nvPr/>
        </p:nvSpPr>
        <p:spPr>
          <a:xfrm>
            <a:off x="2666258" y="5125153"/>
            <a:ext cx="583894" cy="27648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a:extLst>
              <a:ext uri="{FF2B5EF4-FFF2-40B4-BE49-F238E27FC236}">
                <a16:creationId xmlns:a16="http://schemas.microsoft.com/office/drawing/2014/main" id="{AFB8B21B-D5D6-4D07-88C2-591070ECDA07}"/>
              </a:ext>
            </a:extLst>
          </p:cNvPr>
          <p:cNvSpPr/>
          <p:nvPr/>
        </p:nvSpPr>
        <p:spPr>
          <a:xfrm>
            <a:off x="2666258" y="5488745"/>
            <a:ext cx="583894" cy="276488"/>
          </a:xfrm>
          <a:prstGeom prst="rect">
            <a:avLst/>
          </a:prstGeom>
          <a:solidFill>
            <a:srgbClr val="92D050">
              <a:alpha val="8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a:extLst>
              <a:ext uri="{FF2B5EF4-FFF2-40B4-BE49-F238E27FC236}">
                <a16:creationId xmlns:a16="http://schemas.microsoft.com/office/drawing/2014/main" id="{3C20BED0-1E92-20F6-F193-35BADB2D2C7F}"/>
              </a:ext>
            </a:extLst>
          </p:cNvPr>
          <p:cNvSpPr/>
          <p:nvPr/>
        </p:nvSpPr>
        <p:spPr>
          <a:xfrm>
            <a:off x="2664936" y="5852337"/>
            <a:ext cx="583894" cy="276488"/>
          </a:xfrm>
          <a:prstGeom prst="rect">
            <a:avLst/>
          </a:prstGeom>
          <a:solidFill>
            <a:srgbClr val="00B0F0">
              <a:alpha val="4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a:extLst>
              <a:ext uri="{FF2B5EF4-FFF2-40B4-BE49-F238E27FC236}">
                <a16:creationId xmlns:a16="http://schemas.microsoft.com/office/drawing/2014/main" id="{2E5E4395-AA15-F4BD-CCEE-B4C2ABE385C9}"/>
              </a:ext>
            </a:extLst>
          </p:cNvPr>
          <p:cNvSpPr/>
          <p:nvPr/>
        </p:nvSpPr>
        <p:spPr>
          <a:xfrm>
            <a:off x="2644048" y="6191642"/>
            <a:ext cx="583894" cy="276488"/>
          </a:xfrm>
          <a:prstGeom prst="rect">
            <a:avLst/>
          </a:prstGeom>
          <a:solidFill>
            <a:schemeClr val="accent2">
              <a:alpha val="7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TextBox 27">
            <a:extLst>
              <a:ext uri="{FF2B5EF4-FFF2-40B4-BE49-F238E27FC236}">
                <a16:creationId xmlns:a16="http://schemas.microsoft.com/office/drawing/2014/main" id="{7EC7354A-A42A-6C7C-C708-AC647624C3AC}"/>
              </a:ext>
            </a:extLst>
          </p:cNvPr>
          <p:cNvSpPr txBox="1"/>
          <p:nvPr/>
        </p:nvSpPr>
        <p:spPr>
          <a:xfrm>
            <a:off x="3248830" y="5112140"/>
            <a:ext cx="1871705" cy="369332"/>
          </a:xfrm>
          <a:prstGeom prst="rect">
            <a:avLst/>
          </a:prstGeom>
          <a:noFill/>
        </p:spPr>
        <p:txBody>
          <a:bodyPr wrap="square" rtlCol="0">
            <a:spAutoFit/>
          </a:bodyPr>
          <a:lstStyle/>
          <a:p>
            <a:r>
              <a:rPr lang="ru-RU" dirty="0"/>
              <a:t>АРГИЛЛИЗАЦИЯ</a:t>
            </a:r>
          </a:p>
        </p:txBody>
      </p:sp>
      <p:sp>
        <p:nvSpPr>
          <p:cNvPr id="29" name="TextBox 28">
            <a:extLst>
              <a:ext uri="{FF2B5EF4-FFF2-40B4-BE49-F238E27FC236}">
                <a16:creationId xmlns:a16="http://schemas.microsoft.com/office/drawing/2014/main" id="{521E3661-5D25-CD82-A3F0-30D5CA1E0219}"/>
              </a:ext>
            </a:extLst>
          </p:cNvPr>
          <p:cNvSpPr txBox="1"/>
          <p:nvPr/>
        </p:nvSpPr>
        <p:spPr>
          <a:xfrm>
            <a:off x="3272362" y="5420188"/>
            <a:ext cx="1871705" cy="369332"/>
          </a:xfrm>
          <a:prstGeom prst="rect">
            <a:avLst/>
          </a:prstGeom>
          <a:noFill/>
        </p:spPr>
        <p:txBody>
          <a:bodyPr wrap="square" rtlCol="0">
            <a:spAutoFit/>
          </a:bodyPr>
          <a:lstStyle/>
          <a:p>
            <a:r>
              <a:rPr lang="ru-RU" dirty="0"/>
              <a:t>БЕРЕЗИТИЗАЦИЯ</a:t>
            </a:r>
          </a:p>
        </p:txBody>
      </p:sp>
      <p:sp>
        <p:nvSpPr>
          <p:cNvPr id="30" name="TextBox 29">
            <a:extLst>
              <a:ext uri="{FF2B5EF4-FFF2-40B4-BE49-F238E27FC236}">
                <a16:creationId xmlns:a16="http://schemas.microsoft.com/office/drawing/2014/main" id="{BF8F9CE7-0FC3-9723-4127-91A5BE15C627}"/>
              </a:ext>
            </a:extLst>
          </p:cNvPr>
          <p:cNvSpPr txBox="1"/>
          <p:nvPr/>
        </p:nvSpPr>
        <p:spPr>
          <a:xfrm>
            <a:off x="3256860" y="5815844"/>
            <a:ext cx="2196489" cy="369332"/>
          </a:xfrm>
          <a:prstGeom prst="rect">
            <a:avLst/>
          </a:prstGeom>
          <a:noFill/>
        </p:spPr>
        <p:txBody>
          <a:bodyPr wrap="square" rtlCol="0">
            <a:spAutoFit/>
          </a:bodyPr>
          <a:lstStyle/>
          <a:p>
            <a:r>
              <a:rPr lang="ru-RU" dirty="0"/>
              <a:t>ПРОПИЛИТИЗАЦИЯ</a:t>
            </a:r>
          </a:p>
        </p:txBody>
      </p:sp>
      <p:sp>
        <p:nvSpPr>
          <p:cNvPr id="31" name="TextBox 30">
            <a:extLst>
              <a:ext uri="{FF2B5EF4-FFF2-40B4-BE49-F238E27FC236}">
                <a16:creationId xmlns:a16="http://schemas.microsoft.com/office/drawing/2014/main" id="{89EEC5DA-5EB8-4212-C192-19384D64F801}"/>
              </a:ext>
            </a:extLst>
          </p:cNvPr>
          <p:cNvSpPr txBox="1"/>
          <p:nvPr/>
        </p:nvSpPr>
        <p:spPr>
          <a:xfrm>
            <a:off x="3254982" y="6145211"/>
            <a:ext cx="2196489" cy="369332"/>
          </a:xfrm>
          <a:prstGeom prst="rect">
            <a:avLst/>
          </a:prstGeom>
          <a:noFill/>
        </p:spPr>
        <p:txBody>
          <a:bodyPr wrap="square" rtlCol="0">
            <a:spAutoFit/>
          </a:bodyPr>
          <a:lstStyle/>
          <a:p>
            <a:r>
              <a:rPr lang="ru-RU" dirty="0"/>
              <a:t>ГРЕЙЗЕНИЗАЦИЯ</a:t>
            </a:r>
          </a:p>
        </p:txBody>
      </p:sp>
      <p:sp>
        <p:nvSpPr>
          <p:cNvPr id="32" name="Облачко с текстом: прямоугольное 31">
            <a:extLst>
              <a:ext uri="{FF2B5EF4-FFF2-40B4-BE49-F238E27FC236}">
                <a16:creationId xmlns:a16="http://schemas.microsoft.com/office/drawing/2014/main" id="{8AFD8BFC-0D18-D804-3B06-DC16DD5A75F0}"/>
              </a:ext>
            </a:extLst>
          </p:cNvPr>
          <p:cNvSpPr/>
          <p:nvPr/>
        </p:nvSpPr>
        <p:spPr>
          <a:xfrm>
            <a:off x="4101295" y="2416303"/>
            <a:ext cx="2450058" cy="369332"/>
          </a:xfrm>
          <a:prstGeom prst="wedgeRectCallout">
            <a:avLst>
              <a:gd name="adj1" fmla="val -24952"/>
              <a:gd name="adj2" fmla="val 315774"/>
            </a:avLst>
          </a:prstGeom>
        </p:spPr>
        <p:style>
          <a:lnRef idx="2">
            <a:schemeClr val="accent6"/>
          </a:lnRef>
          <a:fillRef idx="1">
            <a:schemeClr val="lt1"/>
          </a:fillRef>
          <a:effectRef idx="0">
            <a:schemeClr val="accent6"/>
          </a:effectRef>
          <a:fontRef idx="minor">
            <a:schemeClr val="dk1"/>
          </a:fontRef>
        </p:style>
        <p:txBody>
          <a:bodyPr rtlCol="0" anchor="ctr">
            <a:spAutoFit/>
          </a:bodyPr>
          <a:lstStyle/>
          <a:p>
            <a:pPr algn="ctr"/>
            <a:r>
              <a:rPr lang="ru-RU" dirty="0"/>
              <a:t>Месторождения урана</a:t>
            </a:r>
          </a:p>
        </p:txBody>
      </p:sp>
      <p:sp>
        <p:nvSpPr>
          <p:cNvPr id="34" name="Облачко с текстом: прямоугольное 33">
            <a:extLst>
              <a:ext uri="{FF2B5EF4-FFF2-40B4-BE49-F238E27FC236}">
                <a16:creationId xmlns:a16="http://schemas.microsoft.com/office/drawing/2014/main" id="{9B58F937-B8FE-F90B-DE7C-2A318FDC544A}"/>
              </a:ext>
            </a:extLst>
          </p:cNvPr>
          <p:cNvSpPr/>
          <p:nvPr/>
        </p:nvSpPr>
        <p:spPr>
          <a:xfrm>
            <a:off x="8213858" y="4688222"/>
            <a:ext cx="2822798" cy="369332"/>
          </a:xfrm>
          <a:prstGeom prst="wedgeRectCallout">
            <a:avLst>
              <a:gd name="adj1" fmla="val -54412"/>
              <a:gd name="adj2" fmla="val -202389"/>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r>
              <a:rPr lang="ru-RU" dirty="0"/>
              <a:t>Рудопроявления олова</a:t>
            </a:r>
          </a:p>
        </p:txBody>
      </p:sp>
      <p:cxnSp>
        <p:nvCxnSpPr>
          <p:cNvPr id="39" name="Прямая со стрелкой 38">
            <a:extLst>
              <a:ext uri="{FF2B5EF4-FFF2-40B4-BE49-F238E27FC236}">
                <a16:creationId xmlns:a16="http://schemas.microsoft.com/office/drawing/2014/main" id="{9A4D44B3-B560-21D2-BE61-30ADD3E21E68}"/>
              </a:ext>
            </a:extLst>
          </p:cNvPr>
          <p:cNvCxnSpPr>
            <a:cxnSpLocks/>
            <a:stCxn id="34" idx="0"/>
          </p:cNvCxnSpPr>
          <p:nvPr/>
        </p:nvCxnSpPr>
        <p:spPr>
          <a:xfrm flipH="1" flipV="1">
            <a:off x="9341862" y="4347895"/>
            <a:ext cx="283395" cy="3403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Полилиния: фигура 41">
            <a:extLst>
              <a:ext uri="{FF2B5EF4-FFF2-40B4-BE49-F238E27FC236}">
                <a16:creationId xmlns:a16="http://schemas.microsoft.com/office/drawing/2014/main" id="{0CBC779C-41ED-5ABB-E7E2-147384331DA9}"/>
              </a:ext>
            </a:extLst>
          </p:cNvPr>
          <p:cNvSpPr/>
          <p:nvPr/>
        </p:nvSpPr>
        <p:spPr>
          <a:xfrm>
            <a:off x="927100" y="1422400"/>
            <a:ext cx="558800" cy="2501900"/>
          </a:xfrm>
          <a:custGeom>
            <a:avLst/>
            <a:gdLst>
              <a:gd name="connsiteX0" fmla="*/ 558800 w 558800"/>
              <a:gd name="connsiteY0" fmla="*/ 0 h 2501900"/>
              <a:gd name="connsiteX1" fmla="*/ 254000 w 558800"/>
              <a:gd name="connsiteY1" fmla="*/ 1003300 h 2501900"/>
              <a:gd name="connsiteX2" fmla="*/ 0 w 558800"/>
              <a:gd name="connsiteY2" fmla="*/ 2501900 h 2501900"/>
            </a:gdLst>
            <a:ahLst/>
            <a:cxnLst>
              <a:cxn ang="0">
                <a:pos x="connsiteX0" y="connsiteY0"/>
              </a:cxn>
              <a:cxn ang="0">
                <a:pos x="connsiteX1" y="connsiteY1"/>
              </a:cxn>
              <a:cxn ang="0">
                <a:pos x="connsiteX2" y="connsiteY2"/>
              </a:cxn>
            </a:cxnLst>
            <a:rect l="l" t="t" r="r" b="b"/>
            <a:pathLst>
              <a:path w="558800" h="2501900">
                <a:moveTo>
                  <a:pt x="558800" y="0"/>
                </a:moveTo>
                <a:lnTo>
                  <a:pt x="254000" y="1003300"/>
                </a:lnTo>
                <a:lnTo>
                  <a:pt x="0" y="2501900"/>
                </a:lnTo>
              </a:path>
            </a:pathLst>
          </a:custGeom>
          <a:no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452753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66CCBB-F28B-93FF-1F9D-A7CC38D80151}"/>
              </a:ext>
            </a:extLst>
          </p:cNvPr>
          <p:cNvSpPr>
            <a:spLocks noGrp="1"/>
          </p:cNvSpPr>
          <p:nvPr>
            <p:ph type="title"/>
          </p:nvPr>
        </p:nvSpPr>
        <p:spPr>
          <a:xfrm>
            <a:off x="971550" y="174626"/>
            <a:ext cx="10515600" cy="558800"/>
          </a:xfrm>
        </p:spPr>
        <p:txBody>
          <a:bodyPr>
            <a:normAutofit fontScale="90000"/>
          </a:bodyPr>
          <a:lstStyle/>
          <a:p>
            <a:pPr algn="ctr"/>
            <a:r>
              <a:rPr lang="ru-RU"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Модель соотношения глубинных неоднородностей и металлогенической специализации ВТС</a:t>
            </a:r>
          </a:p>
        </p:txBody>
      </p:sp>
      <p:sp>
        <p:nvSpPr>
          <p:cNvPr id="3" name="TextBox 2">
            <a:extLst>
              <a:ext uri="{FF2B5EF4-FFF2-40B4-BE49-F238E27FC236}">
                <a16:creationId xmlns:a16="http://schemas.microsoft.com/office/drawing/2014/main" id="{97FB8750-76E8-29D6-5336-E8FF53E843C0}"/>
              </a:ext>
            </a:extLst>
          </p:cNvPr>
          <p:cNvSpPr txBox="1"/>
          <p:nvPr/>
        </p:nvSpPr>
        <p:spPr>
          <a:xfrm>
            <a:off x="6238536" y="1581169"/>
            <a:ext cx="5953464" cy="3785652"/>
          </a:xfrm>
          <a:prstGeom prst="rect">
            <a:avLst/>
          </a:prstGeom>
          <a:noFill/>
        </p:spPr>
        <p:txBody>
          <a:bodyPr wrap="square" rtlCol="0">
            <a:spAutoFit/>
          </a:bodyPr>
          <a:lstStyle/>
          <a:p>
            <a:pPr marL="342900" indent="-342900">
              <a:buAutoNum type="arabicPeriod"/>
            </a:pPr>
            <a:r>
              <a:rPr lang="ru-RU" sz="2000" dirty="0"/>
              <a:t>ВТС расположена полностью над зоной </a:t>
            </a:r>
            <a:r>
              <a:rPr lang="ru-RU" sz="2000" dirty="0" err="1"/>
              <a:t>коро</a:t>
            </a:r>
            <a:r>
              <a:rPr lang="ru-RU" sz="2000" dirty="0"/>
              <a:t>-мантийного разуплотнения. Специализация ВТС – преимущественно оловянная, На флангах возможна урановая минерализация в вулканитах и </a:t>
            </a:r>
            <a:r>
              <a:rPr lang="ru-RU" sz="2000" dirty="0" err="1"/>
              <a:t>приконтактовой</a:t>
            </a:r>
            <a:r>
              <a:rPr lang="ru-RU" sz="2000" dirty="0"/>
              <a:t> части фундамента.</a:t>
            </a:r>
          </a:p>
          <a:p>
            <a:pPr marL="342900" indent="-342900">
              <a:buAutoNum type="arabicPeriod"/>
            </a:pPr>
            <a:r>
              <a:rPr lang="ru-RU" sz="2000" dirty="0"/>
              <a:t>ВТС одной своей частью расположена над зоной </a:t>
            </a:r>
            <a:r>
              <a:rPr lang="ru-RU" sz="2000" dirty="0" err="1"/>
              <a:t>коро-мантийногого</a:t>
            </a:r>
            <a:r>
              <a:rPr lang="ru-RU" sz="2000" dirty="0"/>
              <a:t> разуплотнения.  Специализация ВТС как оловянная в одной части, так и урановая.</a:t>
            </a:r>
          </a:p>
          <a:p>
            <a:pPr marL="342900" indent="-342900">
              <a:buAutoNum type="arabicPeriod"/>
            </a:pPr>
            <a:r>
              <a:rPr lang="ru-RU" sz="2000" dirty="0"/>
              <a:t>ВТС расположена вблизи </a:t>
            </a:r>
            <a:r>
              <a:rPr lang="ru-RU" sz="2000" dirty="0" err="1"/>
              <a:t>коро</a:t>
            </a:r>
            <a:r>
              <a:rPr lang="ru-RU" sz="2000" dirty="0"/>
              <a:t>-мантийной зоны разуплотнения, но не над ней. Специализация ВТС – урановая.</a:t>
            </a:r>
          </a:p>
        </p:txBody>
      </p:sp>
      <p:pic>
        <p:nvPicPr>
          <p:cNvPr id="6" name="Рисунок 5">
            <a:extLst>
              <a:ext uri="{FF2B5EF4-FFF2-40B4-BE49-F238E27FC236}">
                <a16:creationId xmlns:a16="http://schemas.microsoft.com/office/drawing/2014/main" id="{4B6535B2-55A3-0C0A-AEA8-248F5DA8C57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4900" y="1319213"/>
            <a:ext cx="5964450" cy="4219574"/>
          </a:xfrm>
          <a:prstGeom prst="rect">
            <a:avLst/>
          </a:prstGeom>
        </p:spPr>
      </p:pic>
    </p:spTree>
    <p:extLst>
      <p:ext uri="{BB962C8B-B14F-4D97-AF65-F5344CB8AC3E}">
        <p14:creationId xmlns:p14="http://schemas.microsoft.com/office/powerpoint/2010/main" val="32182746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D2A117-94A4-9D02-1650-098DC270B6C7}"/>
              </a:ext>
            </a:extLst>
          </p:cNvPr>
          <p:cNvSpPr>
            <a:spLocks noGrp="1"/>
          </p:cNvSpPr>
          <p:nvPr>
            <p:ph type="title"/>
          </p:nvPr>
        </p:nvSpPr>
        <p:spPr>
          <a:xfrm>
            <a:off x="838200" y="59668"/>
            <a:ext cx="10515600" cy="566642"/>
          </a:xfrm>
        </p:spPr>
        <p:txBody>
          <a:bodyPr>
            <a:normAutofit/>
          </a:bodyPr>
          <a:lstStyle/>
          <a:p>
            <a:pPr algn="ctr"/>
            <a:r>
              <a:rPr lang="ru-RU"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Модель зоны разуплотнения</a:t>
            </a:r>
          </a:p>
        </p:txBody>
      </p:sp>
      <p:sp>
        <p:nvSpPr>
          <p:cNvPr id="6" name="TextBox 5">
            <a:extLst>
              <a:ext uri="{FF2B5EF4-FFF2-40B4-BE49-F238E27FC236}">
                <a16:creationId xmlns:a16="http://schemas.microsoft.com/office/drawing/2014/main" id="{70F6AF34-793A-40C3-D838-3884FA921290}"/>
              </a:ext>
            </a:extLst>
          </p:cNvPr>
          <p:cNvSpPr txBox="1"/>
          <p:nvPr/>
        </p:nvSpPr>
        <p:spPr>
          <a:xfrm>
            <a:off x="5127934" y="2913356"/>
            <a:ext cx="6948805" cy="3139321"/>
          </a:xfrm>
          <a:prstGeom prst="rect">
            <a:avLst/>
          </a:prstGeom>
          <a:noFill/>
        </p:spPr>
        <p:txBody>
          <a:bodyPr wrap="square" rtlCol="0">
            <a:spAutoFit/>
          </a:bodyPr>
          <a:lstStyle/>
          <a:p>
            <a:r>
              <a:rPr lang="ru-RU" dirty="0"/>
              <a:t>Можно выделить несколько основных типов разуплотнения пород </a:t>
            </a:r>
            <a:r>
              <a:rPr lang="ru-RU" dirty="0" err="1"/>
              <a:t>довулканогенного</a:t>
            </a:r>
            <a:r>
              <a:rPr lang="ru-RU" dirty="0"/>
              <a:t> протерозой-палеозойского фундамента.</a:t>
            </a:r>
          </a:p>
          <a:p>
            <a:pPr marL="342900" indent="-342900">
              <a:buAutoNum type="arabicPeriod"/>
            </a:pPr>
            <a:r>
              <a:rPr lang="ru-RU" dirty="0"/>
              <a:t>Собственно интрузии  кислого состава</a:t>
            </a:r>
          </a:p>
          <a:p>
            <a:pPr marL="342900" indent="-342900">
              <a:buAutoNum type="arabicPeriod"/>
            </a:pPr>
            <a:r>
              <a:rPr lang="ru-RU" dirty="0" err="1"/>
              <a:t>Кремнекалиевые</a:t>
            </a:r>
            <a:r>
              <a:rPr lang="ru-RU" dirty="0"/>
              <a:t> </a:t>
            </a:r>
            <a:r>
              <a:rPr lang="ru-RU" dirty="0" err="1"/>
              <a:t>метасоматиты</a:t>
            </a:r>
            <a:r>
              <a:rPr lang="ru-RU" dirty="0"/>
              <a:t> по породам фундамента</a:t>
            </a:r>
          </a:p>
          <a:p>
            <a:pPr marL="342900" indent="-342900">
              <a:buAutoNum type="arabicPeriod"/>
            </a:pPr>
            <a:r>
              <a:rPr lang="ru-RU" dirty="0"/>
              <a:t>Продукты </a:t>
            </a:r>
            <a:r>
              <a:rPr lang="ru-RU" dirty="0" err="1"/>
              <a:t>термоградиентного</a:t>
            </a:r>
            <a:r>
              <a:rPr lang="ru-RU" dirty="0"/>
              <a:t> выщелачивания.</a:t>
            </a:r>
          </a:p>
          <a:p>
            <a:pPr marL="342900" indent="-342900">
              <a:buAutoNum type="arabicPeriod"/>
            </a:pPr>
            <a:r>
              <a:rPr lang="ru-RU" dirty="0"/>
              <a:t>Гидротермальные изменения пород.</a:t>
            </a:r>
          </a:p>
          <a:p>
            <a:pPr marL="342900" indent="-342900">
              <a:buAutoNum type="arabicPeriod"/>
            </a:pPr>
            <a:r>
              <a:rPr lang="ru-RU" dirty="0"/>
              <a:t>В целом повышенная тектоническая  </a:t>
            </a:r>
            <a:r>
              <a:rPr lang="ru-RU" dirty="0" err="1"/>
              <a:t>нарушенность</a:t>
            </a:r>
            <a:r>
              <a:rPr lang="ru-RU" dirty="0"/>
              <a:t>  зон. </a:t>
            </a:r>
          </a:p>
          <a:p>
            <a:r>
              <a:rPr lang="ru-RU" dirty="0"/>
              <a:t>Как правило преобразованиями захватывается верхняя часть коры до глубин 15-20 км. Именно здесь концентрируются все </a:t>
            </a:r>
            <a:r>
              <a:rPr lang="ru-RU" dirty="0" smtClean="0"/>
              <a:t>выше пере-численные </a:t>
            </a:r>
            <a:r>
              <a:rPr lang="ru-RU" dirty="0"/>
              <a:t>неоднородности. Нижняя часть коры, как правило, не характеризуется столь масштабным понижением плотности.</a:t>
            </a:r>
          </a:p>
        </p:txBody>
      </p:sp>
      <p:sp>
        <p:nvSpPr>
          <p:cNvPr id="7" name="TextBox 6">
            <a:extLst>
              <a:ext uri="{FF2B5EF4-FFF2-40B4-BE49-F238E27FC236}">
                <a16:creationId xmlns:a16="http://schemas.microsoft.com/office/drawing/2014/main" id="{526E194F-A4EF-4599-B8C1-D2697A87AD90}"/>
              </a:ext>
            </a:extLst>
          </p:cNvPr>
          <p:cNvSpPr txBox="1"/>
          <p:nvPr/>
        </p:nvSpPr>
        <p:spPr>
          <a:xfrm flipH="1">
            <a:off x="5191244" y="605032"/>
            <a:ext cx="6822186" cy="2308324"/>
          </a:xfrm>
          <a:prstGeom prst="rect">
            <a:avLst/>
          </a:prstGeom>
          <a:noFill/>
        </p:spPr>
        <p:txBody>
          <a:bodyPr wrap="square" rtlCol="0">
            <a:spAutoFit/>
          </a:bodyPr>
          <a:lstStyle/>
          <a:p>
            <a:pPr algn="just"/>
            <a:r>
              <a:rPr lang="ru-RU" dirty="0"/>
              <a:t>Зоны разуплотнения не означает наличие только гранитоидных интрузий пониженной относительно вмещающих пород плотности. </a:t>
            </a:r>
          </a:p>
          <a:p>
            <a:pPr algn="just"/>
            <a:r>
              <a:rPr lang="ru-RU" dirty="0"/>
              <a:t>Это зоны длительного развития обусловленные воздействием повышенного теплового потока, наличием промежуточных магматических очагов, зон </a:t>
            </a:r>
            <a:r>
              <a:rPr lang="ru-RU" dirty="0" err="1"/>
              <a:t>магмо</a:t>
            </a:r>
            <a:r>
              <a:rPr lang="ru-RU" dirty="0"/>
              <a:t>- и </a:t>
            </a:r>
            <a:r>
              <a:rPr lang="ru-RU" dirty="0" err="1"/>
              <a:t>флюидопереноса</a:t>
            </a:r>
            <a:r>
              <a:rPr lang="ru-RU" dirty="0"/>
              <a:t>. Это зоны  длительной концентрации интрузивного магматизма,  вулканизма и гидротермальной деятельности развивающиеся над  мантийными магматическими очагами.</a:t>
            </a:r>
          </a:p>
        </p:txBody>
      </p:sp>
      <p:grpSp>
        <p:nvGrpSpPr>
          <p:cNvPr id="10" name="Группа 9">
            <a:extLst>
              <a:ext uri="{FF2B5EF4-FFF2-40B4-BE49-F238E27FC236}">
                <a16:creationId xmlns:a16="http://schemas.microsoft.com/office/drawing/2014/main" id="{502FCFD4-6C93-C961-FB14-415555D16A78}"/>
              </a:ext>
            </a:extLst>
          </p:cNvPr>
          <p:cNvGrpSpPr/>
          <p:nvPr/>
        </p:nvGrpSpPr>
        <p:grpSpPr>
          <a:xfrm>
            <a:off x="982801" y="762901"/>
            <a:ext cx="1483223" cy="5529774"/>
            <a:chOff x="1976074" y="1102380"/>
            <a:chExt cx="1483223" cy="5529774"/>
          </a:xfrm>
        </p:grpSpPr>
        <p:pic>
          <p:nvPicPr>
            <p:cNvPr id="3" name="Рисунок 2">
              <a:extLst>
                <a:ext uri="{FF2B5EF4-FFF2-40B4-BE49-F238E27FC236}">
                  <a16:creationId xmlns:a16="http://schemas.microsoft.com/office/drawing/2014/main" id="{F4F24DF2-2BE0-52ED-8681-3711762D2C7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8631" r="2821" b="-50"/>
            <a:stretch/>
          </p:blipFill>
          <p:spPr>
            <a:xfrm>
              <a:off x="1983035" y="1102380"/>
              <a:ext cx="1476261" cy="5529774"/>
            </a:xfrm>
            <a:prstGeom prst="rect">
              <a:avLst/>
            </a:prstGeom>
          </p:spPr>
        </p:pic>
        <p:sp>
          <p:nvSpPr>
            <p:cNvPr id="4" name="Полилиния: фигура 3">
              <a:extLst>
                <a:ext uri="{FF2B5EF4-FFF2-40B4-BE49-F238E27FC236}">
                  <a16:creationId xmlns:a16="http://schemas.microsoft.com/office/drawing/2014/main" id="{982DFAA3-A8D1-0C76-71F5-EF219853CDE9}"/>
                </a:ext>
              </a:extLst>
            </p:cNvPr>
            <p:cNvSpPr/>
            <p:nvPr/>
          </p:nvSpPr>
          <p:spPr>
            <a:xfrm>
              <a:off x="1981893" y="1441558"/>
              <a:ext cx="1091813" cy="45719"/>
            </a:xfrm>
            <a:custGeom>
              <a:avLst/>
              <a:gdLst>
                <a:gd name="connsiteX0" fmla="*/ 0 w 1200839"/>
                <a:gd name="connsiteY0" fmla="*/ 11017 h 11017"/>
                <a:gd name="connsiteX1" fmla="*/ 1200839 w 1200839"/>
                <a:gd name="connsiteY1" fmla="*/ 0 h 11017"/>
              </a:gdLst>
              <a:ahLst/>
              <a:cxnLst>
                <a:cxn ang="0">
                  <a:pos x="connsiteX0" y="connsiteY0"/>
                </a:cxn>
                <a:cxn ang="0">
                  <a:pos x="connsiteX1" y="connsiteY1"/>
                </a:cxn>
              </a:cxnLst>
              <a:rect l="l" t="t" r="r" b="b"/>
              <a:pathLst>
                <a:path w="1200839" h="11017">
                  <a:moveTo>
                    <a:pt x="0" y="11017"/>
                  </a:moveTo>
                  <a:lnTo>
                    <a:pt x="1200839" y="0"/>
                  </a:lnTo>
                </a:path>
              </a:pathLst>
            </a:cu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олилиния: фигура 7">
              <a:extLst>
                <a:ext uri="{FF2B5EF4-FFF2-40B4-BE49-F238E27FC236}">
                  <a16:creationId xmlns:a16="http://schemas.microsoft.com/office/drawing/2014/main" id="{DABFFE1A-258D-697B-F493-0B0D47F33434}"/>
                </a:ext>
              </a:extLst>
            </p:cNvPr>
            <p:cNvSpPr/>
            <p:nvPr/>
          </p:nvSpPr>
          <p:spPr>
            <a:xfrm flipV="1">
              <a:off x="1981893" y="3996103"/>
              <a:ext cx="1477404" cy="45719"/>
            </a:xfrm>
            <a:custGeom>
              <a:avLst/>
              <a:gdLst>
                <a:gd name="connsiteX0" fmla="*/ 0 w 1200839"/>
                <a:gd name="connsiteY0" fmla="*/ 11017 h 11017"/>
                <a:gd name="connsiteX1" fmla="*/ 1200839 w 1200839"/>
                <a:gd name="connsiteY1" fmla="*/ 0 h 11017"/>
              </a:gdLst>
              <a:ahLst/>
              <a:cxnLst>
                <a:cxn ang="0">
                  <a:pos x="connsiteX0" y="connsiteY0"/>
                </a:cxn>
                <a:cxn ang="0">
                  <a:pos x="connsiteX1" y="connsiteY1"/>
                </a:cxn>
              </a:cxnLst>
              <a:rect l="l" t="t" r="r" b="b"/>
              <a:pathLst>
                <a:path w="1200839" h="11017">
                  <a:moveTo>
                    <a:pt x="0" y="11017"/>
                  </a:moveTo>
                  <a:lnTo>
                    <a:pt x="1200839" y="0"/>
                  </a:lnTo>
                </a:path>
              </a:pathLst>
            </a:cu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олилиния: фигура 8">
              <a:extLst>
                <a:ext uri="{FF2B5EF4-FFF2-40B4-BE49-F238E27FC236}">
                  <a16:creationId xmlns:a16="http://schemas.microsoft.com/office/drawing/2014/main" id="{32E6D947-05BD-CED9-07E5-0B3852D00C4A}"/>
                </a:ext>
              </a:extLst>
            </p:cNvPr>
            <p:cNvSpPr/>
            <p:nvPr/>
          </p:nvSpPr>
          <p:spPr>
            <a:xfrm rot="180000">
              <a:off x="1976074" y="5238671"/>
              <a:ext cx="1481525" cy="85676"/>
            </a:xfrm>
            <a:custGeom>
              <a:avLst/>
              <a:gdLst>
                <a:gd name="connsiteX0" fmla="*/ 0 w 1200839"/>
                <a:gd name="connsiteY0" fmla="*/ 11017 h 11017"/>
                <a:gd name="connsiteX1" fmla="*/ 1200839 w 1200839"/>
                <a:gd name="connsiteY1" fmla="*/ 0 h 11017"/>
              </a:gdLst>
              <a:ahLst/>
              <a:cxnLst>
                <a:cxn ang="0">
                  <a:pos x="connsiteX0" y="connsiteY0"/>
                </a:cxn>
                <a:cxn ang="0">
                  <a:pos x="connsiteX1" y="connsiteY1"/>
                </a:cxn>
              </a:cxnLst>
              <a:rect l="l" t="t" r="r" b="b"/>
              <a:pathLst>
                <a:path w="1200839" h="11017">
                  <a:moveTo>
                    <a:pt x="0" y="11017"/>
                  </a:moveTo>
                  <a:lnTo>
                    <a:pt x="1200839" y="0"/>
                  </a:lnTo>
                </a:path>
              </a:pathLst>
            </a:cu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1" name="Прямоугольник 10">
            <a:extLst>
              <a:ext uri="{FF2B5EF4-FFF2-40B4-BE49-F238E27FC236}">
                <a16:creationId xmlns:a16="http://schemas.microsoft.com/office/drawing/2014/main" id="{DB4EADB2-B6A5-15BC-57E3-D2651B6FB2F1}"/>
              </a:ext>
            </a:extLst>
          </p:cNvPr>
          <p:cNvSpPr/>
          <p:nvPr/>
        </p:nvSpPr>
        <p:spPr>
          <a:xfrm>
            <a:off x="5012674" y="626310"/>
            <a:ext cx="7179326" cy="6172022"/>
          </a:xfrm>
          <a:prstGeom prst="rect">
            <a:avLst/>
          </a:prstGeom>
          <a:noFill/>
          <a:ln w="19050">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3" name="TextBox 12">
            <a:extLst>
              <a:ext uri="{FF2B5EF4-FFF2-40B4-BE49-F238E27FC236}">
                <a16:creationId xmlns:a16="http://schemas.microsoft.com/office/drawing/2014/main" id="{0DA9F517-5212-2077-602B-7C38472CCE1A}"/>
              </a:ext>
            </a:extLst>
          </p:cNvPr>
          <p:cNvSpPr txBox="1"/>
          <p:nvPr/>
        </p:nvSpPr>
        <p:spPr>
          <a:xfrm flipH="1">
            <a:off x="79983" y="987584"/>
            <a:ext cx="1046094" cy="369332"/>
          </a:xfrm>
          <a:prstGeom prst="rect">
            <a:avLst/>
          </a:prstGeom>
          <a:noFill/>
        </p:spPr>
        <p:txBody>
          <a:bodyPr wrap="square" rtlCol="0">
            <a:spAutoFit/>
          </a:bodyPr>
          <a:lstStyle/>
          <a:p>
            <a:r>
              <a:rPr lang="ru-RU" b="1" dirty="0"/>
              <a:t>1.5-2км</a:t>
            </a:r>
          </a:p>
        </p:txBody>
      </p:sp>
      <p:sp>
        <p:nvSpPr>
          <p:cNvPr id="14" name="TextBox 13">
            <a:extLst>
              <a:ext uri="{FF2B5EF4-FFF2-40B4-BE49-F238E27FC236}">
                <a16:creationId xmlns:a16="http://schemas.microsoft.com/office/drawing/2014/main" id="{D83F3BC6-A2A5-AE93-5D8F-AB4EC9357B05}"/>
              </a:ext>
            </a:extLst>
          </p:cNvPr>
          <p:cNvSpPr txBox="1"/>
          <p:nvPr/>
        </p:nvSpPr>
        <p:spPr>
          <a:xfrm flipH="1">
            <a:off x="0" y="3471958"/>
            <a:ext cx="1046094" cy="369332"/>
          </a:xfrm>
          <a:prstGeom prst="rect">
            <a:avLst/>
          </a:prstGeom>
          <a:noFill/>
        </p:spPr>
        <p:txBody>
          <a:bodyPr wrap="square" rtlCol="0">
            <a:spAutoFit/>
          </a:bodyPr>
          <a:lstStyle/>
          <a:p>
            <a:r>
              <a:rPr lang="ru-RU" b="1" dirty="0"/>
              <a:t>15-20км</a:t>
            </a:r>
          </a:p>
        </p:txBody>
      </p:sp>
      <p:sp>
        <p:nvSpPr>
          <p:cNvPr id="15" name="TextBox 14">
            <a:extLst>
              <a:ext uri="{FF2B5EF4-FFF2-40B4-BE49-F238E27FC236}">
                <a16:creationId xmlns:a16="http://schemas.microsoft.com/office/drawing/2014/main" id="{AD3C6B26-423F-496B-97F3-5337FFAFAE59}"/>
              </a:ext>
            </a:extLst>
          </p:cNvPr>
          <p:cNvSpPr txBox="1"/>
          <p:nvPr/>
        </p:nvSpPr>
        <p:spPr>
          <a:xfrm flipH="1">
            <a:off x="-28166" y="4757364"/>
            <a:ext cx="1046094" cy="369332"/>
          </a:xfrm>
          <a:prstGeom prst="rect">
            <a:avLst/>
          </a:prstGeom>
          <a:noFill/>
        </p:spPr>
        <p:txBody>
          <a:bodyPr wrap="square" rtlCol="0">
            <a:spAutoFit/>
          </a:bodyPr>
          <a:lstStyle/>
          <a:p>
            <a:r>
              <a:rPr lang="ru-RU" b="1" dirty="0"/>
              <a:t>30км</a:t>
            </a:r>
          </a:p>
        </p:txBody>
      </p:sp>
      <p:sp>
        <p:nvSpPr>
          <p:cNvPr id="16" name="TextBox 15">
            <a:extLst>
              <a:ext uri="{FF2B5EF4-FFF2-40B4-BE49-F238E27FC236}">
                <a16:creationId xmlns:a16="http://schemas.microsoft.com/office/drawing/2014/main" id="{50FB5BB3-D28E-ADF4-CB3B-AC0AA9DBB409}"/>
              </a:ext>
            </a:extLst>
          </p:cNvPr>
          <p:cNvSpPr txBox="1"/>
          <p:nvPr/>
        </p:nvSpPr>
        <p:spPr>
          <a:xfrm>
            <a:off x="2644593" y="762901"/>
            <a:ext cx="2368080" cy="646331"/>
          </a:xfrm>
          <a:prstGeom prst="rect">
            <a:avLst/>
          </a:prstGeom>
          <a:noFill/>
        </p:spPr>
        <p:txBody>
          <a:bodyPr wrap="square" rtlCol="0">
            <a:spAutoFit/>
          </a:bodyPr>
          <a:lstStyle/>
          <a:p>
            <a:pPr algn="ctr"/>
            <a:r>
              <a:rPr lang="ru-RU" b="1" dirty="0"/>
              <a:t>ВТС</a:t>
            </a:r>
            <a:r>
              <a:rPr lang="en-US" b="1" dirty="0"/>
              <a:t>, </a:t>
            </a:r>
            <a:r>
              <a:rPr lang="ru-RU" b="1" dirty="0"/>
              <a:t>позднемеловые интрузии</a:t>
            </a:r>
          </a:p>
        </p:txBody>
      </p:sp>
      <p:sp>
        <p:nvSpPr>
          <p:cNvPr id="17" name="TextBox 16">
            <a:extLst>
              <a:ext uri="{FF2B5EF4-FFF2-40B4-BE49-F238E27FC236}">
                <a16:creationId xmlns:a16="http://schemas.microsoft.com/office/drawing/2014/main" id="{17FFE284-F095-DEE2-BB3A-098636FEC67D}"/>
              </a:ext>
            </a:extLst>
          </p:cNvPr>
          <p:cNvSpPr txBox="1"/>
          <p:nvPr/>
        </p:nvSpPr>
        <p:spPr>
          <a:xfrm>
            <a:off x="2552873" y="1496463"/>
            <a:ext cx="2459800" cy="2031325"/>
          </a:xfrm>
          <a:prstGeom prst="rect">
            <a:avLst/>
          </a:prstGeom>
          <a:noFill/>
        </p:spPr>
        <p:txBody>
          <a:bodyPr wrap="square" rtlCol="0">
            <a:spAutoFit/>
          </a:bodyPr>
          <a:lstStyle/>
          <a:p>
            <a:r>
              <a:rPr lang="ru-RU" b="1" dirty="0"/>
              <a:t>Зона разуплотнения земной коры: меловые интрузии (</a:t>
            </a:r>
            <a:r>
              <a:rPr lang="ru-RU" b="1" dirty="0" err="1"/>
              <a:t>палео</a:t>
            </a:r>
            <a:r>
              <a:rPr lang="ru-RU" b="1" dirty="0"/>
              <a:t> магматические очаги), области </a:t>
            </a:r>
            <a:r>
              <a:rPr lang="ru-RU" b="1" dirty="0" err="1"/>
              <a:t>гидрортермальных</a:t>
            </a:r>
            <a:r>
              <a:rPr lang="ru-RU" b="1" dirty="0"/>
              <a:t> изменений.  </a:t>
            </a:r>
          </a:p>
        </p:txBody>
      </p:sp>
      <p:sp>
        <p:nvSpPr>
          <p:cNvPr id="18" name="TextBox 17">
            <a:extLst>
              <a:ext uri="{FF2B5EF4-FFF2-40B4-BE49-F238E27FC236}">
                <a16:creationId xmlns:a16="http://schemas.microsoft.com/office/drawing/2014/main" id="{EDD92E95-D7C1-288D-EDF6-4E818224CE3B}"/>
              </a:ext>
            </a:extLst>
          </p:cNvPr>
          <p:cNvSpPr txBox="1"/>
          <p:nvPr/>
        </p:nvSpPr>
        <p:spPr>
          <a:xfrm>
            <a:off x="2474211" y="3969416"/>
            <a:ext cx="2328937" cy="646331"/>
          </a:xfrm>
          <a:prstGeom prst="rect">
            <a:avLst/>
          </a:prstGeom>
          <a:noFill/>
        </p:spPr>
        <p:txBody>
          <a:bodyPr wrap="square" rtlCol="0">
            <a:spAutoFit/>
          </a:bodyPr>
          <a:lstStyle/>
          <a:p>
            <a:pPr algn="ctr"/>
            <a:r>
              <a:rPr lang="ru-RU" b="1" dirty="0"/>
              <a:t>Нижняя часть земной коры</a:t>
            </a:r>
          </a:p>
        </p:txBody>
      </p:sp>
      <p:sp>
        <p:nvSpPr>
          <p:cNvPr id="19" name="TextBox 18">
            <a:extLst>
              <a:ext uri="{FF2B5EF4-FFF2-40B4-BE49-F238E27FC236}">
                <a16:creationId xmlns:a16="http://schemas.microsoft.com/office/drawing/2014/main" id="{D8A6E593-12F7-BFD6-AE2B-4B237C845AE6}"/>
              </a:ext>
            </a:extLst>
          </p:cNvPr>
          <p:cNvSpPr txBox="1"/>
          <p:nvPr/>
        </p:nvSpPr>
        <p:spPr>
          <a:xfrm>
            <a:off x="2491757" y="4852349"/>
            <a:ext cx="2654445" cy="1754326"/>
          </a:xfrm>
          <a:prstGeom prst="rect">
            <a:avLst/>
          </a:prstGeom>
          <a:noFill/>
        </p:spPr>
        <p:txBody>
          <a:bodyPr wrap="none" rtlCol="0">
            <a:spAutoFit/>
          </a:bodyPr>
          <a:lstStyle/>
          <a:p>
            <a:r>
              <a:rPr lang="ru-RU" b="1" dirty="0"/>
              <a:t>Верхняя мантия.</a:t>
            </a:r>
          </a:p>
          <a:p>
            <a:r>
              <a:rPr lang="ru-RU" b="1" dirty="0"/>
              <a:t>Магматический очаг, </a:t>
            </a:r>
          </a:p>
          <a:p>
            <a:r>
              <a:rPr lang="ru-RU" b="1" dirty="0" smtClean="0"/>
              <a:t>ме</a:t>
            </a:r>
            <a:r>
              <a:rPr lang="ru-RU" b="1" dirty="0"/>
              <a:t>т</a:t>
            </a:r>
            <a:r>
              <a:rPr lang="ru-RU" b="1" dirty="0" smtClean="0"/>
              <a:t>асоматические </a:t>
            </a:r>
            <a:endParaRPr lang="ru-RU" b="1" dirty="0"/>
          </a:p>
          <a:p>
            <a:r>
              <a:rPr lang="ru-RU" b="1" dirty="0"/>
              <a:t>изменения в связи с </a:t>
            </a:r>
          </a:p>
          <a:p>
            <a:r>
              <a:rPr lang="ru-RU" b="1" dirty="0"/>
              <a:t>движением расплавов и</a:t>
            </a:r>
          </a:p>
          <a:p>
            <a:r>
              <a:rPr lang="ru-RU" b="1" dirty="0"/>
              <a:t> флюидов</a:t>
            </a:r>
          </a:p>
        </p:txBody>
      </p:sp>
    </p:spTree>
    <p:extLst>
      <p:ext uri="{BB962C8B-B14F-4D97-AF65-F5344CB8AC3E}">
        <p14:creationId xmlns:p14="http://schemas.microsoft.com/office/powerpoint/2010/main" val="172368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34B98B-5480-B121-EC50-FE8E60092680}"/>
              </a:ext>
            </a:extLst>
          </p:cNvPr>
          <p:cNvSpPr>
            <a:spLocks noGrp="1"/>
          </p:cNvSpPr>
          <p:nvPr>
            <p:ph type="title"/>
          </p:nvPr>
        </p:nvSpPr>
        <p:spPr>
          <a:xfrm>
            <a:off x="948368" y="243940"/>
            <a:ext cx="10515600" cy="703512"/>
          </a:xfrm>
        </p:spPr>
        <p:txBody>
          <a:bodyPr>
            <a:normAutofit/>
          </a:bodyPr>
          <a:lstStyle/>
          <a:p>
            <a:pPr algn="ctr"/>
            <a:r>
              <a:rPr lang="ru-RU"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Выводы</a:t>
            </a:r>
            <a:endParaRPr lang="ru-RU" sz="2800" dirty="0"/>
          </a:p>
        </p:txBody>
      </p:sp>
      <p:sp>
        <p:nvSpPr>
          <p:cNvPr id="3" name="TextBox 2">
            <a:extLst>
              <a:ext uri="{FF2B5EF4-FFF2-40B4-BE49-F238E27FC236}">
                <a16:creationId xmlns:a16="http://schemas.microsoft.com/office/drawing/2014/main" id="{68D61D25-4D73-70CD-982D-17FD27CD57A1}"/>
              </a:ext>
            </a:extLst>
          </p:cNvPr>
          <p:cNvSpPr txBox="1"/>
          <p:nvPr/>
        </p:nvSpPr>
        <p:spPr>
          <a:xfrm>
            <a:off x="815247" y="1189821"/>
            <a:ext cx="11160087" cy="3693319"/>
          </a:xfrm>
          <a:prstGeom prst="rect">
            <a:avLst/>
          </a:prstGeom>
          <a:noFill/>
        </p:spPr>
        <p:txBody>
          <a:bodyPr wrap="square" rtlCol="0">
            <a:spAutoFit/>
          </a:bodyPr>
          <a:lstStyle/>
          <a:p>
            <a:r>
              <a:rPr lang="ru-RU" dirty="0"/>
              <a:t>1. Особенности геофизических полей изученной территории и основные черты глубинного строения связаны с рядом факторов,  отражающим различные геологические особенности территории. Наиболее значимыми с точки зрения позднемезозойской металлогении являются особенности глубинной структуры, связанные с процессами мелового магматизма .</a:t>
            </a:r>
          </a:p>
          <a:p>
            <a:r>
              <a:rPr lang="ru-RU" dirty="0"/>
              <a:t>2. Локализация месторождений и рудопроявлений пространственно тесно коррелирует с зонами </a:t>
            </a:r>
            <a:r>
              <a:rPr lang="ru-RU" dirty="0" err="1"/>
              <a:t>коро</a:t>
            </a:r>
            <a:r>
              <a:rPr lang="ru-RU" dirty="0"/>
              <a:t>-мантийного разуплотнения , которые в свою очередь являются следствием концентрации в них процессов мелового магматизма. </a:t>
            </a:r>
          </a:p>
          <a:p>
            <a:r>
              <a:rPr lang="ru-RU" dirty="0"/>
              <a:t>3. Намечается определенная зональность распределение различных типов минерализации в зонах разуплотнения, которая характеризуется  локализацией над их осевыми частями месторождений олова, а в краевых частях месторождений урана и, возможно, золоторудных объектов. </a:t>
            </a:r>
          </a:p>
          <a:p>
            <a:r>
              <a:rPr lang="ru-RU" dirty="0"/>
              <a:t>4. Данная пространственная организация связана с дифференциацией химических элементов, основанной на их физико-химических свойствах в условиях температурного режима </a:t>
            </a:r>
            <a:r>
              <a:rPr lang="ru-RU" dirty="0" err="1"/>
              <a:t>магмопроницаемых</a:t>
            </a:r>
            <a:r>
              <a:rPr lang="ru-RU" dirty="0"/>
              <a:t> зон (зон разуплотнения в поле </a:t>
            </a:r>
            <a:r>
              <a:rPr lang="ru-RU"/>
              <a:t>силы тяжести).</a:t>
            </a:r>
            <a:endParaRPr lang="ru-RU" dirty="0"/>
          </a:p>
        </p:txBody>
      </p:sp>
    </p:spTree>
    <p:extLst>
      <p:ext uri="{BB962C8B-B14F-4D97-AF65-F5344CB8AC3E}">
        <p14:creationId xmlns:p14="http://schemas.microsoft.com/office/powerpoint/2010/main" val="9403469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ФОТО КНИГИ МУЗЫКА ФИЛЬМЫ\ФОТО\Благ-Бам_Поваренкин\Изображение 075.jpg">
            <a:extLst>
              <a:ext uri="{FF2B5EF4-FFF2-40B4-BE49-F238E27FC236}">
                <a16:creationId xmlns:a16="http://schemas.microsoft.com/office/drawing/2014/main" id="{CF039659-2F79-7797-08F1-ADA55381D2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1607" y="198040"/>
            <a:ext cx="8615893" cy="64619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B25DF4-CD3F-6945-1FC3-1507BA5038A8}"/>
              </a:ext>
            </a:extLst>
          </p:cNvPr>
          <p:cNvSpPr txBox="1"/>
          <p:nvPr/>
        </p:nvSpPr>
        <p:spPr>
          <a:xfrm>
            <a:off x="2625725" y="1905000"/>
            <a:ext cx="6654800" cy="830997"/>
          </a:xfrm>
          <a:prstGeom prst="rect">
            <a:avLst/>
          </a:prstGeom>
          <a:noFill/>
        </p:spPr>
        <p:txBody>
          <a:bodyPr wrap="square" rtlCol="0">
            <a:spAutoFit/>
          </a:bodyPr>
          <a:lstStyle/>
          <a:p>
            <a:r>
              <a:rPr lang="ru-RU" sz="4800" dirty="0">
                <a:solidFill>
                  <a:srgbClr val="FF0000"/>
                </a:solidFill>
              </a:rPr>
              <a:t>Благодарю за внимание</a:t>
            </a:r>
          </a:p>
        </p:txBody>
      </p:sp>
    </p:spTree>
    <p:extLst>
      <p:ext uri="{BB962C8B-B14F-4D97-AF65-F5344CB8AC3E}">
        <p14:creationId xmlns:p14="http://schemas.microsoft.com/office/powerpoint/2010/main" val="17631609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60780B-1473-4E6C-1051-9203C910AC12}"/>
              </a:ext>
            </a:extLst>
          </p:cNvPr>
          <p:cNvSpPr txBox="1">
            <a:spLocks/>
          </p:cNvSpPr>
          <p:nvPr/>
        </p:nvSpPr>
        <p:spPr>
          <a:xfrm>
            <a:off x="838200" y="109753"/>
            <a:ext cx="10515600" cy="43888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Положение площади исследований, цель исследований</a:t>
            </a:r>
          </a:p>
        </p:txBody>
      </p:sp>
      <p:grpSp>
        <p:nvGrpSpPr>
          <p:cNvPr id="5" name="Группа 4">
            <a:extLst>
              <a:ext uri="{FF2B5EF4-FFF2-40B4-BE49-F238E27FC236}">
                <a16:creationId xmlns:a16="http://schemas.microsoft.com/office/drawing/2014/main" id="{573742EE-C774-BE0A-7D85-CE5ED4F57F94}"/>
              </a:ext>
            </a:extLst>
          </p:cNvPr>
          <p:cNvGrpSpPr/>
          <p:nvPr/>
        </p:nvGrpSpPr>
        <p:grpSpPr>
          <a:xfrm>
            <a:off x="289728" y="769355"/>
            <a:ext cx="3058464" cy="3615654"/>
            <a:chOff x="221675" y="837475"/>
            <a:chExt cx="3770816" cy="3565025"/>
          </a:xfrm>
        </p:grpSpPr>
        <p:pic>
          <p:nvPicPr>
            <p:cNvPr id="3" name="Рисунок 2">
              <a:extLst>
                <a:ext uri="{FF2B5EF4-FFF2-40B4-BE49-F238E27FC236}">
                  <a16:creationId xmlns:a16="http://schemas.microsoft.com/office/drawing/2014/main" id="{FE9BC09D-2C35-A386-387E-53B3E81B3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75" y="837475"/>
              <a:ext cx="3770816" cy="3565025"/>
            </a:xfrm>
            <a:prstGeom prst="rect">
              <a:avLst/>
            </a:prstGeom>
            <a:pattFill prst="ltVert">
              <a:fgClr>
                <a:schemeClr val="tx1"/>
              </a:fgClr>
              <a:bgClr>
                <a:schemeClr val="bg1"/>
              </a:bgClr>
            </a:pattFill>
          </p:spPr>
        </p:pic>
        <p:sp>
          <p:nvSpPr>
            <p:cNvPr id="4" name="Полилиния: фигура 3">
              <a:extLst>
                <a:ext uri="{FF2B5EF4-FFF2-40B4-BE49-F238E27FC236}">
                  <a16:creationId xmlns:a16="http://schemas.microsoft.com/office/drawing/2014/main" id="{3BCC0D06-CF30-7294-B844-95DD3C18998D}"/>
                </a:ext>
              </a:extLst>
            </p:cNvPr>
            <p:cNvSpPr/>
            <p:nvPr/>
          </p:nvSpPr>
          <p:spPr>
            <a:xfrm>
              <a:off x="1289050" y="2501900"/>
              <a:ext cx="977900" cy="539750"/>
            </a:xfrm>
            <a:custGeom>
              <a:avLst/>
              <a:gdLst>
                <a:gd name="connsiteX0" fmla="*/ 0 w 1022350"/>
                <a:gd name="connsiteY0" fmla="*/ 184150 h 546100"/>
                <a:gd name="connsiteX1" fmla="*/ 12700 w 1022350"/>
                <a:gd name="connsiteY1" fmla="*/ 0 h 546100"/>
                <a:gd name="connsiteX2" fmla="*/ 1022350 w 1022350"/>
                <a:gd name="connsiteY2" fmla="*/ 19050 h 546100"/>
                <a:gd name="connsiteX3" fmla="*/ 990600 w 1022350"/>
                <a:gd name="connsiteY3" fmla="*/ 482600 h 546100"/>
                <a:gd name="connsiteX4" fmla="*/ 844550 w 1022350"/>
                <a:gd name="connsiteY4" fmla="*/ 488950 h 546100"/>
                <a:gd name="connsiteX5" fmla="*/ 825500 w 1022350"/>
                <a:gd name="connsiteY5" fmla="*/ 400050 h 546100"/>
                <a:gd name="connsiteX6" fmla="*/ 666750 w 1022350"/>
                <a:gd name="connsiteY6" fmla="*/ 425450 h 546100"/>
                <a:gd name="connsiteX7" fmla="*/ 514350 w 1022350"/>
                <a:gd name="connsiteY7" fmla="*/ 520700 h 546100"/>
                <a:gd name="connsiteX8" fmla="*/ 438150 w 1022350"/>
                <a:gd name="connsiteY8" fmla="*/ 546100 h 546100"/>
                <a:gd name="connsiteX9" fmla="*/ 311150 w 1022350"/>
                <a:gd name="connsiteY9" fmla="*/ 546100 h 546100"/>
                <a:gd name="connsiteX10" fmla="*/ 165100 w 1022350"/>
                <a:gd name="connsiteY10" fmla="*/ 533400 h 546100"/>
                <a:gd name="connsiteX11" fmla="*/ 120650 w 1022350"/>
                <a:gd name="connsiteY11" fmla="*/ 438150 h 546100"/>
                <a:gd name="connsiteX12" fmla="*/ 120650 w 1022350"/>
                <a:gd name="connsiteY12" fmla="*/ 368300 h 546100"/>
                <a:gd name="connsiteX13" fmla="*/ 63500 w 1022350"/>
                <a:gd name="connsiteY13" fmla="*/ 323850 h 546100"/>
                <a:gd name="connsiteX14" fmla="*/ 69850 w 1022350"/>
                <a:gd name="connsiteY14" fmla="*/ 260350 h 546100"/>
                <a:gd name="connsiteX15" fmla="*/ 31750 w 1022350"/>
                <a:gd name="connsiteY15" fmla="*/ 228600 h 546100"/>
                <a:gd name="connsiteX16" fmla="*/ 0 w 1022350"/>
                <a:gd name="connsiteY16" fmla="*/ 18415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22350" h="546100">
                  <a:moveTo>
                    <a:pt x="0" y="184150"/>
                  </a:moveTo>
                  <a:lnTo>
                    <a:pt x="12700" y="0"/>
                  </a:lnTo>
                  <a:lnTo>
                    <a:pt x="1022350" y="19050"/>
                  </a:lnTo>
                  <a:lnTo>
                    <a:pt x="990600" y="482600"/>
                  </a:lnTo>
                  <a:lnTo>
                    <a:pt x="844550" y="488950"/>
                  </a:lnTo>
                  <a:lnTo>
                    <a:pt x="825500" y="400050"/>
                  </a:lnTo>
                  <a:lnTo>
                    <a:pt x="666750" y="425450"/>
                  </a:lnTo>
                  <a:lnTo>
                    <a:pt x="514350" y="520700"/>
                  </a:lnTo>
                  <a:lnTo>
                    <a:pt x="438150" y="546100"/>
                  </a:lnTo>
                  <a:lnTo>
                    <a:pt x="311150" y="546100"/>
                  </a:lnTo>
                  <a:lnTo>
                    <a:pt x="165100" y="533400"/>
                  </a:lnTo>
                  <a:lnTo>
                    <a:pt x="120650" y="438150"/>
                  </a:lnTo>
                  <a:lnTo>
                    <a:pt x="120650" y="368300"/>
                  </a:lnTo>
                  <a:lnTo>
                    <a:pt x="63500" y="323850"/>
                  </a:lnTo>
                  <a:lnTo>
                    <a:pt x="69850" y="260350"/>
                  </a:lnTo>
                  <a:lnTo>
                    <a:pt x="31750" y="228600"/>
                  </a:lnTo>
                  <a:lnTo>
                    <a:pt x="0" y="184150"/>
                  </a:lnTo>
                  <a:close/>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 name="TextBox 6">
            <a:extLst>
              <a:ext uri="{FF2B5EF4-FFF2-40B4-BE49-F238E27FC236}">
                <a16:creationId xmlns:a16="http://schemas.microsoft.com/office/drawing/2014/main" id="{7FBBE2A7-F753-48CC-0C14-75B004326BE3}"/>
              </a:ext>
            </a:extLst>
          </p:cNvPr>
          <p:cNvSpPr txBox="1"/>
          <p:nvPr/>
        </p:nvSpPr>
        <p:spPr>
          <a:xfrm>
            <a:off x="8347860" y="590419"/>
            <a:ext cx="3705723" cy="5355312"/>
          </a:xfrm>
          <a:prstGeom prst="rect">
            <a:avLst/>
          </a:prstGeom>
          <a:noFill/>
        </p:spPr>
        <p:txBody>
          <a:bodyPr wrap="square" rtlCol="0">
            <a:spAutoFit/>
          </a:bodyPr>
          <a:lstStyle/>
          <a:p>
            <a:r>
              <a:rPr lang="ru-RU" b="1" dirty="0"/>
              <a:t>Цель исследования</a:t>
            </a:r>
            <a:r>
              <a:rPr lang="ru-RU" dirty="0"/>
              <a:t>.</a:t>
            </a:r>
          </a:p>
          <a:p>
            <a:r>
              <a:rPr lang="ru-RU" dirty="0"/>
              <a:t>Изучение глубинного строения и его связи с металлогеническими особенностями площади. </a:t>
            </a:r>
          </a:p>
          <a:p>
            <a:r>
              <a:rPr lang="ru-RU" dirty="0"/>
              <a:t>Методы:</a:t>
            </a:r>
          </a:p>
          <a:p>
            <a:r>
              <a:rPr lang="ru-RU" dirty="0"/>
              <a:t>-построение плотностной модели</a:t>
            </a:r>
            <a:r>
              <a:rPr lang="en-US" dirty="0"/>
              <a:t> </a:t>
            </a:r>
            <a:r>
              <a:rPr lang="ru-RU" dirty="0"/>
              <a:t>земной коры и верхней мантии</a:t>
            </a:r>
          </a:p>
          <a:p>
            <a:r>
              <a:rPr lang="ru-RU" dirty="0"/>
              <a:t>-построение магнитной модели верхней части земной коры</a:t>
            </a:r>
          </a:p>
          <a:p>
            <a:r>
              <a:rPr lang="ru-RU" dirty="0"/>
              <a:t>-установление связей размещения эндогенной минерализации с особенностями глубинного </a:t>
            </a:r>
          </a:p>
          <a:p>
            <a:r>
              <a:rPr lang="ru-RU" dirty="0"/>
              <a:t>строения.</a:t>
            </a:r>
          </a:p>
          <a:p>
            <a:r>
              <a:rPr lang="ru-RU" b="1" dirty="0"/>
              <a:t>Специфика площади </a:t>
            </a:r>
            <a:r>
              <a:rPr lang="ru-RU" dirty="0"/>
              <a:t>– наличие промышленного </a:t>
            </a:r>
          </a:p>
          <a:p>
            <a:r>
              <a:rPr lang="ru-RU" dirty="0"/>
              <a:t>оловянного и уранового оруденения, наличие </a:t>
            </a:r>
          </a:p>
          <a:p>
            <a:r>
              <a:rPr lang="ru-RU" dirty="0"/>
              <a:t>значимых признаков коренной золотоносности   </a:t>
            </a:r>
          </a:p>
        </p:txBody>
      </p:sp>
      <p:sp>
        <p:nvSpPr>
          <p:cNvPr id="14" name="Полилиния: фигура 13">
            <a:extLst>
              <a:ext uri="{FF2B5EF4-FFF2-40B4-BE49-F238E27FC236}">
                <a16:creationId xmlns:a16="http://schemas.microsoft.com/office/drawing/2014/main" id="{746126C6-593E-6055-E766-A478087B2B69}"/>
              </a:ext>
            </a:extLst>
          </p:cNvPr>
          <p:cNvSpPr/>
          <p:nvPr/>
        </p:nvSpPr>
        <p:spPr>
          <a:xfrm>
            <a:off x="1145755" y="2478793"/>
            <a:ext cx="804232" cy="506776"/>
          </a:xfrm>
          <a:custGeom>
            <a:avLst/>
            <a:gdLst>
              <a:gd name="connsiteX0" fmla="*/ 44068 w 804232"/>
              <a:gd name="connsiteY0" fmla="*/ 0 h 506776"/>
              <a:gd name="connsiteX1" fmla="*/ 804232 w 804232"/>
              <a:gd name="connsiteY1" fmla="*/ 11017 h 506776"/>
              <a:gd name="connsiteX2" fmla="*/ 793215 w 804232"/>
              <a:gd name="connsiteY2" fmla="*/ 495759 h 506776"/>
              <a:gd name="connsiteX3" fmla="*/ 683046 w 804232"/>
              <a:gd name="connsiteY3" fmla="*/ 495759 h 506776"/>
              <a:gd name="connsiteX4" fmla="*/ 638979 w 804232"/>
              <a:gd name="connsiteY4" fmla="*/ 352540 h 506776"/>
              <a:gd name="connsiteX5" fmla="*/ 495759 w 804232"/>
              <a:gd name="connsiteY5" fmla="*/ 407624 h 506776"/>
              <a:gd name="connsiteX6" fmla="*/ 374574 w 804232"/>
              <a:gd name="connsiteY6" fmla="*/ 495759 h 506776"/>
              <a:gd name="connsiteX7" fmla="*/ 66102 w 804232"/>
              <a:gd name="connsiteY7" fmla="*/ 506776 h 506776"/>
              <a:gd name="connsiteX8" fmla="*/ 110169 w 804232"/>
              <a:gd name="connsiteY8" fmla="*/ 330506 h 506776"/>
              <a:gd name="connsiteX9" fmla="*/ 66102 w 804232"/>
              <a:gd name="connsiteY9" fmla="*/ 319489 h 506776"/>
              <a:gd name="connsiteX10" fmla="*/ 88135 w 804232"/>
              <a:gd name="connsiteY10" fmla="*/ 264405 h 506776"/>
              <a:gd name="connsiteX11" fmla="*/ 0 w 804232"/>
              <a:gd name="connsiteY11" fmla="*/ 220338 h 50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4232" h="506776">
                <a:moveTo>
                  <a:pt x="44068" y="0"/>
                </a:moveTo>
                <a:lnTo>
                  <a:pt x="804232" y="11017"/>
                </a:lnTo>
                <a:lnTo>
                  <a:pt x="793215" y="495759"/>
                </a:lnTo>
                <a:lnTo>
                  <a:pt x="683046" y="495759"/>
                </a:lnTo>
                <a:lnTo>
                  <a:pt x="638979" y="352540"/>
                </a:lnTo>
                <a:lnTo>
                  <a:pt x="495759" y="407624"/>
                </a:lnTo>
                <a:lnTo>
                  <a:pt x="374574" y="495759"/>
                </a:lnTo>
                <a:lnTo>
                  <a:pt x="66102" y="506776"/>
                </a:lnTo>
                <a:lnTo>
                  <a:pt x="110169" y="330506"/>
                </a:lnTo>
                <a:lnTo>
                  <a:pt x="66102" y="319489"/>
                </a:lnTo>
                <a:lnTo>
                  <a:pt x="88135" y="264405"/>
                </a:lnTo>
                <a:lnTo>
                  <a:pt x="0" y="220338"/>
                </a:lnTo>
              </a:path>
            </a:pathLst>
          </a:custGeom>
          <a:noFill/>
          <a:ln w="539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460ECA00-253D-F89B-9C92-C018445FF54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61327" y="769355"/>
            <a:ext cx="4535222" cy="6284372"/>
          </a:xfrm>
          <a:prstGeom prst="rect">
            <a:avLst/>
          </a:prstGeom>
        </p:spPr>
      </p:pic>
      <p:sp>
        <p:nvSpPr>
          <p:cNvPr id="21" name="TextBox 20">
            <a:extLst>
              <a:ext uri="{FF2B5EF4-FFF2-40B4-BE49-F238E27FC236}">
                <a16:creationId xmlns:a16="http://schemas.microsoft.com/office/drawing/2014/main" id="{6D7CDC0F-FB54-8E6C-7CB6-846EDE640248}"/>
              </a:ext>
            </a:extLst>
          </p:cNvPr>
          <p:cNvSpPr txBox="1"/>
          <p:nvPr/>
        </p:nvSpPr>
        <p:spPr>
          <a:xfrm>
            <a:off x="105624" y="4875394"/>
            <a:ext cx="3399136" cy="461665"/>
          </a:xfrm>
          <a:prstGeom prst="rect">
            <a:avLst/>
          </a:prstGeom>
          <a:noFill/>
          <a:ln w="19050">
            <a:solidFill>
              <a:schemeClr val="tx2"/>
            </a:solidFill>
          </a:ln>
        </p:spPr>
        <p:txBody>
          <a:bodyPr wrap="none" rtlCol="0">
            <a:spAutoFit/>
          </a:bodyPr>
          <a:lstStyle/>
          <a:p>
            <a:r>
              <a:rPr lang="ru-RU" sz="2400" b="1" dirty="0"/>
              <a:t>Площадь исследований</a:t>
            </a:r>
          </a:p>
        </p:txBody>
      </p:sp>
      <p:cxnSp>
        <p:nvCxnSpPr>
          <p:cNvPr id="23" name="Прямая со стрелкой 22">
            <a:extLst>
              <a:ext uri="{FF2B5EF4-FFF2-40B4-BE49-F238E27FC236}">
                <a16:creationId xmlns:a16="http://schemas.microsoft.com/office/drawing/2014/main" id="{DF714E2A-25AC-4B54-759A-C7C12E754AB4}"/>
              </a:ext>
            </a:extLst>
          </p:cNvPr>
          <p:cNvCxnSpPr/>
          <p:nvPr/>
        </p:nvCxnSpPr>
        <p:spPr>
          <a:xfrm>
            <a:off x="1547871" y="4853896"/>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a:extLst>
              <a:ext uri="{FF2B5EF4-FFF2-40B4-BE49-F238E27FC236}">
                <a16:creationId xmlns:a16="http://schemas.microsoft.com/office/drawing/2014/main" id="{26066455-7EBF-A79D-26A1-72FA76F50154}"/>
              </a:ext>
            </a:extLst>
          </p:cNvPr>
          <p:cNvCxnSpPr/>
          <p:nvPr/>
        </p:nvCxnSpPr>
        <p:spPr>
          <a:xfrm flipV="1">
            <a:off x="1155463" y="2731124"/>
            <a:ext cx="392408" cy="21227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a:extLst>
              <a:ext uri="{FF2B5EF4-FFF2-40B4-BE49-F238E27FC236}">
                <a16:creationId xmlns:a16="http://schemas.microsoft.com/office/drawing/2014/main" id="{5E73F9CE-FC94-8CB8-C57E-2BDCEA6D0A22}"/>
              </a:ext>
            </a:extLst>
          </p:cNvPr>
          <p:cNvCxnSpPr>
            <a:cxnSpLocks/>
          </p:cNvCxnSpPr>
          <p:nvPr/>
        </p:nvCxnSpPr>
        <p:spPr>
          <a:xfrm flipV="1">
            <a:off x="2835236" y="3911541"/>
            <a:ext cx="1935068" cy="941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8399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E3574F-E1E8-CCD0-FDDD-6815D2B58570}"/>
              </a:ext>
            </a:extLst>
          </p:cNvPr>
          <p:cNvSpPr>
            <a:spLocks noGrp="1"/>
          </p:cNvSpPr>
          <p:nvPr>
            <p:ph type="title"/>
          </p:nvPr>
        </p:nvSpPr>
        <p:spPr>
          <a:xfrm>
            <a:off x="838200" y="109753"/>
            <a:ext cx="10515600" cy="438887"/>
          </a:xfrm>
        </p:spPr>
        <p:txBody>
          <a:bodyPr>
            <a:noAutofit/>
          </a:bodyPr>
          <a:lstStyle/>
          <a:p>
            <a:pPr algn="ctr"/>
            <a:r>
              <a:rPr lang="ru-RU"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Геологическая карта района исследований</a:t>
            </a:r>
          </a:p>
        </p:txBody>
      </p:sp>
      <p:pic>
        <p:nvPicPr>
          <p:cNvPr id="4" name="Рисунок 3">
            <a:extLst>
              <a:ext uri="{FF2B5EF4-FFF2-40B4-BE49-F238E27FC236}">
                <a16:creationId xmlns:a16="http://schemas.microsoft.com/office/drawing/2014/main" id="{BA0F7562-6DC4-1A1B-E6C8-3555B733DAE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0327" y="638104"/>
            <a:ext cx="7674125" cy="6219896"/>
          </a:xfrm>
          <a:prstGeom prst="rect">
            <a:avLst/>
          </a:prstGeom>
        </p:spPr>
      </p:pic>
      <p:sp>
        <p:nvSpPr>
          <p:cNvPr id="6" name="Овал 5">
            <a:extLst>
              <a:ext uri="{FF2B5EF4-FFF2-40B4-BE49-F238E27FC236}">
                <a16:creationId xmlns:a16="http://schemas.microsoft.com/office/drawing/2014/main" id="{0943EF07-1BA1-0BA5-2602-204F0C4D69F5}"/>
              </a:ext>
            </a:extLst>
          </p:cNvPr>
          <p:cNvSpPr/>
          <p:nvPr/>
        </p:nvSpPr>
        <p:spPr>
          <a:xfrm rot="18955518">
            <a:off x="655091" y="2182255"/>
            <a:ext cx="3488368" cy="1886479"/>
          </a:xfrm>
          <a:prstGeom prst="ellipse">
            <a:avLst/>
          </a:prstGeom>
          <a:noFill/>
          <a:ln w="698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a:extLst>
              <a:ext uri="{FF2B5EF4-FFF2-40B4-BE49-F238E27FC236}">
                <a16:creationId xmlns:a16="http://schemas.microsoft.com/office/drawing/2014/main" id="{1059E062-6DD7-CE9E-2657-9832B5F024E5}"/>
              </a:ext>
            </a:extLst>
          </p:cNvPr>
          <p:cNvSpPr/>
          <p:nvPr/>
        </p:nvSpPr>
        <p:spPr>
          <a:xfrm rot="18617722">
            <a:off x="2975599" y="2797837"/>
            <a:ext cx="3003464" cy="1478324"/>
          </a:xfrm>
          <a:prstGeom prst="ellipse">
            <a:avLst/>
          </a:prstGeom>
          <a:noFill/>
          <a:ln w="793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везда: 7 точек 8">
            <a:extLst>
              <a:ext uri="{FF2B5EF4-FFF2-40B4-BE49-F238E27FC236}">
                <a16:creationId xmlns:a16="http://schemas.microsoft.com/office/drawing/2014/main" id="{E4924949-5274-5718-17AA-7441BF5BDF4F}"/>
              </a:ext>
            </a:extLst>
          </p:cNvPr>
          <p:cNvSpPr>
            <a:spLocks noChangeAspect="1"/>
          </p:cNvSpPr>
          <p:nvPr/>
        </p:nvSpPr>
        <p:spPr>
          <a:xfrm>
            <a:off x="2162178" y="2876553"/>
            <a:ext cx="144795" cy="144795"/>
          </a:xfrm>
          <a:prstGeom prst="star7">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Звезда: 7 точек 9">
            <a:extLst>
              <a:ext uri="{FF2B5EF4-FFF2-40B4-BE49-F238E27FC236}">
                <a16:creationId xmlns:a16="http://schemas.microsoft.com/office/drawing/2014/main" id="{59D6622F-4161-71FC-FFA5-B63BB35ECC6C}"/>
              </a:ext>
            </a:extLst>
          </p:cNvPr>
          <p:cNvSpPr>
            <a:spLocks noChangeAspect="1"/>
          </p:cNvSpPr>
          <p:nvPr/>
        </p:nvSpPr>
        <p:spPr>
          <a:xfrm>
            <a:off x="2326877" y="2609853"/>
            <a:ext cx="144795" cy="144795"/>
          </a:xfrm>
          <a:prstGeom prst="star7">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Звезда: 7 точек 10">
            <a:extLst>
              <a:ext uri="{FF2B5EF4-FFF2-40B4-BE49-F238E27FC236}">
                <a16:creationId xmlns:a16="http://schemas.microsoft.com/office/drawing/2014/main" id="{E65ABA5F-2AF6-7E4D-5731-5DAD579D230D}"/>
              </a:ext>
            </a:extLst>
          </p:cNvPr>
          <p:cNvSpPr>
            <a:spLocks noChangeAspect="1"/>
          </p:cNvSpPr>
          <p:nvPr/>
        </p:nvSpPr>
        <p:spPr>
          <a:xfrm>
            <a:off x="2579810" y="2991518"/>
            <a:ext cx="144795" cy="144795"/>
          </a:xfrm>
          <a:prstGeom prst="star7">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Звезда: 7 точек 11">
            <a:extLst>
              <a:ext uri="{FF2B5EF4-FFF2-40B4-BE49-F238E27FC236}">
                <a16:creationId xmlns:a16="http://schemas.microsoft.com/office/drawing/2014/main" id="{E69DFF3A-7EB7-BB3C-4EBE-1FAEBF24ED77}"/>
              </a:ext>
            </a:extLst>
          </p:cNvPr>
          <p:cNvSpPr>
            <a:spLocks noChangeAspect="1"/>
          </p:cNvSpPr>
          <p:nvPr/>
        </p:nvSpPr>
        <p:spPr>
          <a:xfrm>
            <a:off x="3608510" y="2362868"/>
            <a:ext cx="144795" cy="144795"/>
          </a:xfrm>
          <a:prstGeom prst="star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Звезда: 7 точек 12">
            <a:extLst>
              <a:ext uri="{FF2B5EF4-FFF2-40B4-BE49-F238E27FC236}">
                <a16:creationId xmlns:a16="http://schemas.microsoft.com/office/drawing/2014/main" id="{4795EAF5-A22A-48BA-A517-00B22BD0C4BB}"/>
              </a:ext>
            </a:extLst>
          </p:cNvPr>
          <p:cNvSpPr>
            <a:spLocks noChangeAspect="1"/>
          </p:cNvSpPr>
          <p:nvPr/>
        </p:nvSpPr>
        <p:spPr>
          <a:xfrm>
            <a:off x="5107343" y="2473368"/>
            <a:ext cx="144795" cy="144795"/>
          </a:xfrm>
          <a:prstGeom prst="star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TextBox 13">
            <a:extLst>
              <a:ext uri="{FF2B5EF4-FFF2-40B4-BE49-F238E27FC236}">
                <a16:creationId xmlns:a16="http://schemas.microsoft.com/office/drawing/2014/main" id="{9AD689CC-4BD6-7258-2A0C-7CD8C85D620D}"/>
              </a:ext>
            </a:extLst>
          </p:cNvPr>
          <p:cNvSpPr txBox="1"/>
          <p:nvPr/>
        </p:nvSpPr>
        <p:spPr>
          <a:xfrm>
            <a:off x="8044452" y="674677"/>
            <a:ext cx="4016612" cy="3970318"/>
          </a:xfrm>
          <a:prstGeom prst="rect">
            <a:avLst/>
          </a:prstGeom>
          <a:noFill/>
        </p:spPr>
        <p:txBody>
          <a:bodyPr wrap="none" rtlCol="0">
            <a:spAutoFit/>
          </a:bodyPr>
          <a:lstStyle/>
          <a:p>
            <a:r>
              <a:rPr lang="ru-RU" dirty="0"/>
              <a:t>В пределах площади интенсивно</a:t>
            </a:r>
          </a:p>
          <a:p>
            <a:r>
              <a:rPr lang="ru-RU" dirty="0"/>
              <a:t>Проявлены процессы мелового</a:t>
            </a:r>
          </a:p>
          <a:p>
            <a:r>
              <a:rPr lang="ru-RU" dirty="0"/>
              <a:t>магматизма. Именно  этим этапом </a:t>
            </a:r>
          </a:p>
          <a:p>
            <a:r>
              <a:rPr lang="ru-RU" dirty="0"/>
              <a:t>определяется основная металлогения </a:t>
            </a:r>
          </a:p>
          <a:p>
            <a:r>
              <a:rPr lang="ru-RU" dirty="0"/>
              <a:t>Площади (</a:t>
            </a:r>
            <a:r>
              <a:rPr lang="en-US" dirty="0"/>
              <a:t>Sn, U, Au)</a:t>
            </a:r>
            <a:endParaRPr lang="ru-RU" dirty="0"/>
          </a:p>
          <a:p>
            <a:r>
              <a:rPr lang="ru-RU" dirty="0"/>
              <a:t>Можно выделить два магматических </a:t>
            </a:r>
          </a:p>
          <a:p>
            <a:r>
              <a:rPr lang="ru-RU" dirty="0"/>
              <a:t>ареала: </a:t>
            </a:r>
          </a:p>
          <a:p>
            <a:r>
              <a:rPr lang="ru-RU" b="1" dirty="0"/>
              <a:t>-</a:t>
            </a:r>
            <a:r>
              <a:rPr lang="ru-RU" b="1" dirty="0" err="1"/>
              <a:t>Хингано-Олонойский</a:t>
            </a:r>
            <a:r>
              <a:rPr lang="ru-RU" b="1" dirty="0"/>
              <a:t> вулканический</a:t>
            </a:r>
            <a:r>
              <a:rPr lang="ru-RU" dirty="0"/>
              <a:t>;</a:t>
            </a:r>
          </a:p>
          <a:p>
            <a:r>
              <a:rPr lang="ru-RU" b="1" dirty="0" err="1"/>
              <a:t>Бирско-Белоянский</a:t>
            </a:r>
            <a:r>
              <a:rPr lang="ru-RU" b="1" dirty="0"/>
              <a:t> </a:t>
            </a:r>
            <a:r>
              <a:rPr lang="ru-RU" b="1" dirty="0" err="1"/>
              <a:t>вулкано-плутони</a:t>
            </a:r>
            <a:r>
              <a:rPr lang="ru-RU" b="1" dirty="0"/>
              <a:t>-</a:t>
            </a:r>
          </a:p>
          <a:p>
            <a:r>
              <a:rPr lang="ru-RU" b="1" dirty="0" err="1"/>
              <a:t>ческий</a:t>
            </a:r>
            <a:r>
              <a:rPr lang="ru-RU" b="1" dirty="0"/>
              <a:t>;</a:t>
            </a:r>
          </a:p>
          <a:p>
            <a:r>
              <a:rPr lang="ru-RU" dirty="0"/>
              <a:t>Существенное влияние на физические</a:t>
            </a:r>
          </a:p>
          <a:p>
            <a:r>
              <a:rPr lang="ru-RU" dirty="0"/>
              <a:t> поля оказывает также структуры </a:t>
            </a:r>
          </a:p>
          <a:p>
            <a:r>
              <a:rPr lang="ru-RU" dirty="0"/>
              <a:t>Средне-Амурской впадины в </a:t>
            </a:r>
          </a:p>
          <a:p>
            <a:r>
              <a:rPr lang="ru-RU" dirty="0"/>
              <a:t>юго-восточной части площади</a:t>
            </a:r>
          </a:p>
        </p:txBody>
      </p:sp>
      <p:sp>
        <p:nvSpPr>
          <p:cNvPr id="3" name="Звезда: 7 точек 2">
            <a:extLst>
              <a:ext uri="{FF2B5EF4-FFF2-40B4-BE49-F238E27FC236}">
                <a16:creationId xmlns:a16="http://schemas.microsoft.com/office/drawing/2014/main" id="{A832DB78-3A5C-A783-9221-F8AE38FB4AA2}"/>
              </a:ext>
            </a:extLst>
          </p:cNvPr>
          <p:cNvSpPr>
            <a:spLocks noChangeAspect="1"/>
          </p:cNvSpPr>
          <p:nvPr/>
        </p:nvSpPr>
        <p:spPr>
          <a:xfrm>
            <a:off x="8426043" y="5534305"/>
            <a:ext cx="144795" cy="144795"/>
          </a:xfrm>
          <a:prstGeom prst="star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Звезда: 7 точек 4">
            <a:extLst>
              <a:ext uri="{FF2B5EF4-FFF2-40B4-BE49-F238E27FC236}">
                <a16:creationId xmlns:a16="http://schemas.microsoft.com/office/drawing/2014/main" id="{3B56D1BC-F1DE-7093-FC92-C414B5088389}"/>
              </a:ext>
            </a:extLst>
          </p:cNvPr>
          <p:cNvSpPr>
            <a:spLocks noChangeAspect="1"/>
          </p:cNvSpPr>
          <p:nvPr/>
        </p:nvSpPr>
        <p:spPr>
          <a:xfrm>
            <a:off x="8426042" y="5088040"/>
            <a:ext cx="144795" cy="144795"/>
          </a:xfrm>
          <a:prstGeom prst="star7">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TextBox 7">
            <a:extLst>
              <a:ext uri="{FF2B5EF4-FFF2-40B4-BE49-F238E27FC236}">
                <a16:creationId xmlns:a16="http://schemas.microsoft.com/office/drawing/2014/main" id="{B19BFBD7-9B8C-AB29-EEBF-7B7D9549F97D}"/>
              </a:ext>
            </a:extLst>
          </p:cNvPr>
          <p:cNvSpPr txBox="1"/>
          <p:nvPr/>
        </p:nvSpPr>
        <p:spPr>
          <a:xfrm flipH="1">
            <a:off x="8679823" y="5016397"/>
            <a:ext cx="3273214" cy="307777"/>
          </a:xfrm>
          <a:prstGeom prst="rect">
            <a:avLst/>
          </a:prstGeom>
          <a:noFill/>
        </p:spPr>
        <p:txBody>
          <a:bodyPr wrap="square" rtlCol="0">
            <a:spAutoFit/>
          </a:bodyPr>
          <a:lstStyle/>
          <a:p>
            <a:r>
              <a:rPr lang="ru-RU" sz="1400" dirty="0"/>
              <a:t>Основные месторождения олова</a:t>
            </a:r>
          </a:p>
        </p:txBody>
      </p:sp>
      <p:sp>
        <p:nvSpPr>
          <p:cNvPr id="15" name="TextBox 14">
            <a:extLst>
              <a:ext uri="{FF2B5EF4-FFF2-40B4-BE49-F238E27FC236}">
                <a16:creationId xmlns:a16="http://schemas.microsoft.com/office/drawing/2014/main" id="{4E5FB06F-C617-3E4A-D51D-0E09DCD0D3FE}"/>
              </a:ext>
            </a:extLst>
          </p:cNvPr>
          <p:cNvSpPr txBox="1"/>
          <p:nvPr/>
        </p:nvSpPr>
        <p:spPr>
          <a:xfrm flipH="1">
            <a:off x="8679823" y="5387799"/>
            <a:ext cx="3273214" cy="307777"/>
          </a:xfrm>
          <a:prstGeom prst="rect">
            <a:avLst/>
          </a:prstGeom>
          <a:noFill/>
        </p:spPr>
        <p:txBody>
          <a:bodyPr wrap="square" rtlCol="0">
            <a:spAutoFit/>
          </a:bodyPr>
          <a:lstStyle/>
          <a:p>
            <a:r>
              <a:rPr lang="ru-RU" sz="1400" dirty="0"/>
              <a:t>Основные месторождения урана</a:t>
            </a:r>
          </a:p>
        </p:txBody>
      </p:sp>
    </p:spTree>
    <p:extLst>
      <p:ext uri="{BB962C8B-B14F-4D97-AF65-F5344CB8AC3E}">
        <p14:creationId xmlns:p14="http://schemas.microsoft.com/office/powerpoint/2010/main" val="185992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3" grpId="0" animBg="1"/>
      <p:bldP spid="3"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A6169077-732B-75B1-F601-C3FB5320EFA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0164" y="684691"/>
            <a:ext cx="3491346" cy="5488617"/>
          </a:xfrm>
          <a:prstGeom prst="rect">
            <a:avLst/>
          </a:prstGeom>
        </p:spPr>
      </p:pic>
      <p:pic>
        <p:nvPicPr>
          <p:cNvPr id="9" name="Рисунок 8">
            <a:extLst>
              <a:ext uri="{FF2B5EF4-FFF2-40B4-BE49-F238E27FC236}">
                <a16:creationId xmlns:a16="http://schemas.microsoft.com/office/drawing/2014/main" id="{603E79BB-B3FC-7540-BF98-295EB6F6AEB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41309" y="697820"/>
            <a:ext cx="3491346" cy="5488617"/>
          </a:xfrm>
          <a:prstGeom prst="rect">
            <a:avLst/>
          </a:prstGeom>
        </p:spPr>
      </p:pic>
      <p:sp>
        <p:nvSpPr>
          <p:cNvPr id="2" name="Заголовок 1">
            <a:extLst>
              <a:ext uri="{FF2B5EF4-FFF2-40B4-BE49-F238E27FC236}">
                <a16:creationId xmlns:a16="http://schemas.microsoft.com/office/drawing/2014/main" id="{EC86D2B1-1B2E-BFA3-BC31-A74BF40A1094}"/>
              </a:ext>
            </a:extLst>
          </p:cNvPr>
          <p:cNvSpPr txBox="1">
            <a:spLocks/>
          </p:cNvSpPr>
          <p:nvPr/>
        </p:nvSpPr>
        <p:spPr>
          <a:xfrm>
            <a:off x="838200" y="205468"/>
            <a:ext cx="10515600" cy="9847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ru-RU" sz="2800" dirty="0"/>
          </a:p>
        </p:txBody>
      </p:sp>
      <p:sp>
        <p:nvSpPr>
          <p:cNvPr id="4" name="TextBox 3">
            <a:extLst>
              <a:ext uri="{FF2B5EF4-FFF2-40B4-BE49-F238E27FC236}">
                <a16:creationId xmlns:a16="http://schemas.microsoft.com/office/drawing/2014/main" id="{6FE7E4B4-48F2-B842-1C97-FA4F0E4BA95C}"/>
              </a:ext>
            </a:extLst>
          </p:cNvPr>
          <p:cNvSpPr txBox="1"/>
          <p:nvPr/>
        </p:nvSpPr>
        <p:spPr>
          <a:xfrm>
            <a:off x="1779679" y="49072"/>
            <a:ext cx="8632642" cy="430887"/>
          </a:xfrm>
          <a:prstGeom prst="rect">
            <a:avLst/>
          </a:prstGeom>
          <a:noFill/>
        </p:spPr>
        <p:txBody>
          <a:bodyPr wrap="square">
            <a:spAutoFit/>
          </a:bodyPr>
          <a:lstStyle/>
          <a:p>
            <a:r>
              <a:rPr lang="ru-RU"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Региональные глубинные характеристики площади</a:t>
            </a:r>
          </a:p>
        </p:txBody>
      </p:sp>
      <p:sp>
        <p:nvSpPr>
          <p:cNvPr id="5" name="TextBox 4">
            <a:extLst>
              <a:ext uri="{FF2B5EF4-FFF2-40B4-BE49-F238E27FC236}">
                <a16:creationId xmlns:a16="http://schemas.microsoft.com/office/drawing/2014/main" id="{50E60221-37F4-3333-15F1-B32DE918870A}"/>
              </a:ext>
            </a:extLst>
          </p:cNvPr>
          <p:cNvSpPr txBox="1"/>
          <p:nvPr/>
        </p:nvSpPr>
        <p:spPr>
          <a:xfrm>
            <a:off x="683979" y="6186437"/>
            <a:ext cx="2563715" cy="369332"/>
          </a:xfrm>
          <a:prstGeom prst="rect">
            <a:avLst/>
          </a:prstGeom>
          <a:noFill/>
        </p:spPr>
        <p:txBody>
          <a:bodyPr wrap="none" rtlCol="0">
            <a:spAutoFit/>
          </a:bodyPr>
          <a:lstStyle/>
          <a:p>
            <a:r>
              <a:rPr lang="ru-RU" dirty="0"/>
              <a:t>Мощность земной коры</a:t>
            </a:r>
          </a:p>
        </p:txBody>
      </p:sp>
      <p:sp>
        <p:nvSpPr>
          <p:cNvPr id="6" name="TextBox 5">
            <a:extLst>
              <a:ext uri="{FF2B5EF4-FFF2-40B4-BE49-F238E27FC236}">
                <a16:creationId xmlns:a16="http://schemas.microsoft.com/office/drawing/2014/main" id="{B2C087E8-3C5B-8685-FEF4-38A7EB80DA22}"/>
              </a:ext>
            </a:extLst>
          </p:cNvPr>
          <p:cNvSpPr txBox="1"/>
          <p:nvPr/>
        </p:nvSpPr>
        <p:spPr>
          <a:xfrm>
            <a:off x="3903870" y="6193467"/>
            <a:ext cx="3766224" cy="369332"/>
          </a:xfrm>
          <a:prstGeom prst="rect">
            <a:avLst/>
          </a:prstGeom>
          <a:noFill/>
        </p:spPr>
        <p:txBody>
          <a:bodyPr wrap="none" rtlCol="0">
            <a:spAutoFit/>
          </a:bodyPr>
          <a:lstStyle/>
          <a:p>
            <a:r>
              <a:rPr lang="ru-RU" dirty="0"/>
              <a:t>Плотность мантии на глубине 120км</a:t>
            </a:r>
          </a:p>
        </p:txBody>
      </p:sp>
      <p:pic>
        <p:nvPicPr>
          <p:cNvPr id="8" name="Рисунок 7">
            <a:extLst>
              <a:ext uri="{FF2B5EF4-FFF2-40B4-BE49-F238E27FC236}">
                <a16:creationId xmlns:a16="http://schemas.microsoft.com/office/drawing/2014/main" id="{93A629AD-A2F1-88B6-C730-7359B0CF907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349" r="6646" b="18576"/>
          <a:stretch/>
        </p:blipFill>
        <p:spPr>
          <a:xfrm>
            <a:off x="7862454" y="998504"/>
            <a:ext cx="3962400" cy="2243343"/>
          </a:xfrm>
          <a:prstGeom prst="rect">
            <a:avLst/>
          </a:prstGeom>
          <a:ln>
            <a:solidFill>
              <a:schemeClr val="tx1"/>
            </a:solidFill>
          </a:ln>
        </p:spPr>
      </p:pic>
      <p:sp>
        <p:nvSpPr>
          <p:cNvPr id="10" name="TextBox 9">
            <a:extLst>
              <a:ext uri="{FF2B5EF4-FFF2-40B4-BE49-F238E27FC236}">
                <a16:creationId xmlns:a16="http://schemas.microsoft.com/office/drawing/2014/main" id="{A1D83A6B-D6E1-39BD-11B3-902B4FCABE9E}"/>
              </a:ext>
            </a:extLst>
          </p:cNvPr>
          <p:cNvSpPr txBox="1"/>
          <p:nvPr/>
        </p:nvSpPr>
        <p:spPr>
          <a:xfrm>
            <a:off x="8537659" y="3616153"/>
            <a:ext cx="2355773" cy="369332"/>
          </a:xfrm>
          <a:prstGeom prst="rect">
            <a:avLst/>
          </a:prstGeom>
          <a:noFill/>
        </p:spPr>
        <p:txBody>
          <a:bodyPr wrap="none" rtlCol="0">
            <a:spAutoFit/>
          </a:bodyPr>
          <a:lstStyle/>
          <a:p>
            <a:r>
              <a:rPr lang="ru-RU" dirty="0"/>
              <a:t>Мощность литосферы</a:t>
            </a:r>
          </a:p>
        </p:txBody>
      </p:sp>
      <p:sp>
        <p:nvSpPr>
          <p:cNvPr id="11" name="Полилиния: фигура 10">
            <a:extLst>
              <a:ext uri="{FF2B5EF4-FFF2-40B4-BE49-F238E27FC236}">
                <a16:creationId xmlns:a16="http://schemas.microsoft.com/office/drawing/2014/main" id="{D0AFF45E-AE6A-94B5-5720-D70D24B5385B}"/>
              </a:ext>
            </a:extLst>
          </p:cNvPr>
          <p:cNvSpPr/>
          <p:nvPr/>
        </p:nvSpPr>
        <p:spPr>
          <a:xfrm>
            <a:off x="8574547" y="2120175"/>
            <a:ext cx="579120" cy="548640"/>
          </a:xfrm>
          <a:custGeom>
            <a:avLst/>
            <a:gdLst>
              <a:gd name="connsiteX0" fmla="*/ 50800 w 579120"/>
              <a:gd name="connsiteY0" fmla="*/ 10160 h 548640"/>
              <a:gd name="connsiteX1" fmla="*/ 568960 w 579120"/>
              <a:gd name="connsiteY1" fmla="*/ 0 h 548640"/>
              <a:gd name="connsiteX2" fmla="*/ 579120 w 579120"/>
              <a:gd name="connsiteY2" fmla="*/ 538480 h 548640"/>
              <a:gd name="connsiteX3" fmla="*/ 487680 w 579120"/>
              <a:gd name="connsiteY3" fmla="*/ 548640 h 548640"/>
              <a:gd name="connsiteX4" fmla="*/ 487680 w 579120"/>
              <a:gd name="connsiteY4" fmla="*/ 365760 h 548640"/>
              <a:gd name="connsiteX5" fmla="*/ 294640 w 579120"/>
              <a:gd name="connsiteY5" fmla="*/ 436880 h 548640"/>
              <a:gd name="connsiteX6" fmla="*/ 243840 w 579120"/>
              <a:gd name="connsiteY6" fmla="*/ 497840 h 548640"/>
              <a:gd name="connsiteX7" fmla="*/ 111760 w 579120"/>
              <a:gd name="connsiteY7" fmla="*/ 477520 h 548640"/>
              <a:gd name="connsiteX8" fmla="*/ 101600 w 579120"/>
              <a:gd name="connsiteY8" fmla="*/ 396240 h 548640"/>
              <a:gd name="connsiteX9" fmla="*/ 91440 w 579120"/>
              <a:gd name="connsiteY9" fmla="*/ 233680 h 548640"/>
              <a:gd name="connsiteX10" fmla="*/ 0 w 579120"/>
              <a:gd name="connsiteY10" fmla="*/ 223520 h 548640"/>
              <a:gd name="connsiteX11" fmla="*/ 50800 w 579120"/>
              <a:gd name="connsiteY11" fmla="*/ 1016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120" h="548640">
                <a:moveTo>
                  <a:pt x="50800" y="10160"/>
                </a:moveTo>
                <a:lnTo>
                  <a:pt x="568960" y="0"/>
                </a:lnTo>
                <a:lnTo>
                  <a:pt x="579120" y="538480"/>
                </a:lnTo>
                <a:lnTo>
                  <a:pt x="487680" y="548640"/>
                </a:lnTo>
                <a:lnTo>
                  <a:pt x="487680" y="365760"/>
                </a:lnTo>
                <a:lnTo>
                  <a:pt x="294640" y="436880"/>
                </a:lnTo>
                <a:lnTo>
                  <a:pt x="243840" y="497840"/>
                </a:lnTo>
                <a:lnTo>
                  <a:pt x="111760" y="477520"/>
                </a:lnTo>
                <a:lnTo>
                  <a:pt x="101600" y="396240"/>
                </a:lnTo>
                <a:lnTo>
                  <a:pt x="91440" y="233680"/>
                </a:lnTo>
                <a:lnTo>
                  <a:pt x="0" y="223520"/>
                </a:lnTo>
                <a:lnTo>
                  <a:pt x="50800" y="10160"/>
                </a:lnTo>
                <a:close/>
              </a:path>
            </a:pathLst>
          </a:custGeom>
          <a:solidFill>
            <a:srgbClr val="FF0000">
              <a:alpha val="50000"/>
            </a:srgbClr>
          </a:solid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08377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977108-EAE9-26BB-4A06-D2E95E98B9DD}"/>
              </a:ext>
            </a:extLst>
          </p:cNvPr>
          <p:cNvSpPr>
            <a:spLocks noGrp="1"/>
          </p:cNvSpPr>
          <p:nvPr>
            <p:ph type="title"/>
          </p:nvPr>
        </p:nvSpPr>
        <p:spPr>
          <a:xfrm>
            <a:off x="904875" y="64776"/>
            <a:ext cx="10515600" cy="506724"/>
          </a:xfrm>
        </p:spPr>
        <p:txBody>
          <a:bodyPr>
            <a:normAutofit/>
          </a:bodyPr>
          <a:lstStyle/>
          <a:p>
            <a:pPr algn="ctr"/>
            <a:r>
              <a:rPr lang="ru-RU"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Геофизические поля площади и положение меловых </a:t>
            </a:r>
            <a:r>
              <a:rPr lang="ru-RU" sz="22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магматитов</a:t>
            </a:r>
            <a:endParaRPr lang="ru-RU"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99FC166B-746B-835A-30EF-249ABE15793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29966" b="22299"/>
          <a:stretch/>
        </p:blipFill>
        <p:spPr>
          <a:xfrm>
            <a:off x="363376" y="1049480"/>
            <a:ext cx="5453219" cy="4525820"/>
          </a:xfrm>
          <a:prstGeom prst="rect">
            <a:avLst/>
          </a:prstGeom>
        </p:spPr>
      </p:pic>
      <p:pic>
        <p:nvPicPr>
          <p:cNvPr id="6" name="Рисунок 5">
            <a:extLst>
              <a:ext uri="{FF2B5EF4-FFF2-40B4-BE49-F238E27FC236}">
                <a16:creationId xmlns:a16="http://schemas.microsoft.com/office/drawing/2014/main" id="{231FF47C-5222-F6FF-C53E-EC86D225E0E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29966" b="22298"/>
          <a:stretch/>
        </p:blipFill>
        <p:spPr>
          <a:xfrm>
            <a:off x="6234826" y="1049480"/>
            <a:ext cx="5453219" cy="4525820"/>
          </a:xfrm>
          <a:prstGeom prst="rect">
            <a:avLst/>
          </a:prstGeom>
        </p:spPr>
      </p:pic>
      <p:pic>
        <p:nvPicPr>
          <p:cNvPr id="7" name="Рисунок 6">
            <a:extLst>
              <a:ext uri="{FF2B5EF4-FFF2-40B4-BE49-F238E27FC236}">
                <a16:creationId xmlns:a16="http://schemas.microsoft.com/office/drawing/2014/main" id="{CA2D3802-0EFC-E4DE-FFA9-C6E19C90A8C8}"/>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4" t="2996" r="29960" b="17084"/>
          <a:stretch/>
        </p:blipFill>
        <p:spPr>
          <a:xfrm>
            <a:off x="496335" y="1218559"/>
            <a:ext cx="5322404" cy="4375161"/>
          </a:xfrm>
          <a:prstGeom prst="rect">
            <a:avLst/>
          </a:prstGeom>
        </p:spPr>
      </p:pic>
      <p:pic>
        <p:nvPicPr>
          <p:cNvPr id="8" name="Рисунок 7">
            <a:extLst>
              <a:ext uri="{FF2B5EF4-FFF2-40B4-BE49-F238E27FC236}">
                <a16:creationId xmlns:a16="http://schemas.microsoft.com/office/drawing/2014/main" id="{F307621A-ADAE-5E5D-7BEA-431A672391C1}"/>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4" t="2996" r="29960" b="17084"/>
          <a:stretch/>
        </p:blipFill>
        <p:spPr>
          <a:xfrm>
            <a:off x="6365641" y="1218559"/>
            <a:ext cx="5322404" cy="4375161"/>
          </a:xfrm>
          <a:prstGeom prst="rect">
            <a:avLst/>
          </a:prstGeom>
        </p:spPr>
      </p:pic>
      <p:sp>
        <p:nvSpPr>
          <p:cNvPr id="9" name="TextBox 8">
            <a:extLst>
              <a:ext uri="{FF2B5EF4-FFF2-40B4-BE49-F238E27FC236}">
                <a16:creationId xmlns:a16="http://schemas.microsoft.com/office/drawing/2014/main" id="{9E812590-5473-6183-7FAA-354FFA4EBE41}"/>
              </a:ext>
            </a:extLst>
          </p:cNvPr>
          <p:cNvSpPr txBox="1"/>
          <p:nvPr/>
        </p:nvSpPr>
        <p:spPr>
          <a:xfrm>
            <a:off x="1895374" y="625824"/>
            <a:ext cx="2060757" cy="369332"/>
          </a:xfrm>
          <a:prstGeom prst="rect">
            <a:avLst/>
          </a:prstGeom>
          <a:noFill/>
        </p:spPr>
        <p:txBody>
          <a:bodyPr wrap="none" rtlCol="0">
            <a:spAutoFit/>
          </a:bodyPr>
          <a:lstStyle/>
          <a:p>
            <a:r>
              <a:rPr lang="ru-RU" dirty="0"/>
              <a:t>Поле силы тяжести</a:t>
            </a:r>
          </a:p>
        </p:txBody>
      </p:sp>
      <p:sp>
        <p:nvSpPr>
          <p:cNvPr id="10" name="TextBox 9">
            <a:extLst>
              <a:ext uri="{FF2B5EF4-FFF2-40B4-BE49-F238E27FC236}">
                <a16:creationId xmlns:a16="http://schemas.microsoft.com/office/drawing/2014/main" id="{50AF5E25-BE21-D3A5-D961-6B8CBFC5F575}"/>
              </a:ext>
            </a:extLst>
          </p:cNvPr>
          <p:cNvSpPr txBox="1"/>
          <p:nvPr/>
        </p:nvSpPr>
        <p:spPr>
          <a:xfrm>
            <a:off x="8129546" y="661728"/>
            <a:ext cx="1794594" cy="369332"/>
          </a:xfrm>
          <a:prstGeom prst="rect">
            <a:avLst/>
          </a:prstGeom>
          <a:noFill/>
        </p:spPr>
        <p:txBody>
          <a:bodyPr wrap="none" rtlCol="0">
            <a:spAutoFit/>
          </a:bodyPr>
          <a:lstStyle/>
          <a:p>
            <a:r>
              <a:rPr lang="ru-RU" dirty="0"/>
              <a:t>Магнитное поле</a:t>
            </a:r>
          </a:p>
        </p:txBody>
      </p:sp>
      <p:sp>
        <p:nvSpPr>
          <p:cNvPr id="3" name="Полилиния: фигура 2">
            <a:extLst>
              <a:ext uri="{FF2B5EF4-FFF2-40B4-BE49-F238E27FC236}">
                <a16:creationId xmlns:a16="http://schemas.microsoft.com/office/drawing/2014/main" id="{8FC55554-5587-AFB1-4774-F59AEEE58AB0}"/>
              </a:ext>
            </a:extLst>
          </p:cNvPr>
          <p:cNvSpPr/>
          <p:nvPr/>
        </p:nvSpPr>
        <p:spPr>
          <a:xfrm>
            <a:off x="684741" y="5661044"/>
            <a:ext cx="440267" cy="431800"/>
          </a:xfrm>
          <a:custGeom>
            <a:avLst/>
            <a:gdLst>
              <a:gd name="connsiteX0" fmla="*/ 169334 w 440267"/>
              <a:gd name="connsiteY0" fmla="*/ 84666 h 431800"/>
              <a:gd name="connsiteX1" fmla="*/ 0 w 440267"/>
              <a:gd name="connsiteY1" fmla="*/ 203200 h 431800"/>
              <a:gd name="connsiteX2" fmla="*/ 25400 w 440267"/>
              <a:gd name="connsiteY2" fmla="*/ 347133 h 431800"/>
              <a:gd name="connsiteX3" fmla="*/ 237067 w 440267"/>
              <a:gd name="connsiteY3" fmla="*/ 431800 h 431800"/>
              <a:gd name="connsiteX4" fmla="*/ 287867 w 440267"/>
              <a:gd name="connsiteY4" fmla="*/ 220133 h 431800"/>
              <a:gd name="connsiteX5" fmla="*/ 440267 w 440267"/>
              <a:gd name="connsiteY5" fmla="*/ 50800 h 431800"/>
              <a:gd name="connsiteX6" fmla="*/ 372534 w 440267"/>
              <a:gd name="connsiteY6" fmla="*/ 0 h 431800"/>
              <a:gd name="connsiteX7" fmla="*/ 169334 w 440267"/>
              <a:gd name="connsiteY7" fmla="*/ 84666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267" h="431800">
                <a:moveTo>
                  <a:pt x="169334" y="84666"/>
                </a:moveTo>
                <a:lnTo>
                  <a:pt x="0" y="203200"/>
                </a:lnTo>
                <a:lnTo>
                  <a:pt x="25400" y="347133"/>
                </a:lnTo>
                <a:lnTo>
                  <a:pt x="237067" y="431800"/>
                </a:lnTo>
                <a:lnTo>
                  <a:pt x="287867" y="220133"/>
                </a:lnTo>
                <a:lnTo>
                  <a:pt x="440267" y="50800"/>
                </a:lnTo>
                <a:lnTo>
                  <a:pt x="372534" y="0"/>
                </a:lnTo>
                <a:lnTo>
                  <a:pt x="169334" y="84666"/>
                </a:lnTo>
                <a:close/>
              </a:path>
            </a:pathLst>
          </a:custGeom>
          <a:solidFill>
            <a:srgbClr val="69FF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Полилиния: фигура 10">
            <a:extLst>
              <a:ext uri="{FF2B5EF4-FFF2-40B4-BE49-F238E27FC236}">
                <a16:creationId xmlns:a16="http://schemas.microsoft.com/office/drawing/2014/main" id="{5A6FA2C9-3015-11F9-542F-26EDD4B6880C}"/>
              </a:ext>
            </a:extLst>
          </p:cNvPr>
          <p:cNvSpPr/>
          <p:nvPr/>
        </p:nvSpPr>
        <p:spPr>
          <a:xfrm>
            <a:off x="587141" y="6240779"/>
            <a:ext cx="462012" cy="423512"/>
          </a:xfrm>
          <a:custGeom>
            <a:avLst/>
            <a:gdLst>
              <a:gd name="connsiteX0" fmla="*/ 173254 w 462012"/>
              <a:gd name="connsiteY0" fmla="*/ 182880 h 423512"/>
              <a:gd name="connsiteX1" fmla="*/ 105878 w 462012"/>
              <a:gd name="connsiteY1" fmla="*/ 0 h 423512"/>
              <a:gd name="connsiteX2" fmla="*/ 462012 w 462012"/>
              <a:gd name="connsiteY2" fmla="*/ 0 h 423512"/>
              <a:gd name="connsiteX3" fmla="*/ 221381 w 462012"/>
              <a:gd name="connsiteY3" fmla="*/ 423512 h 423512"/>
              <a:gd name="connsiteX4" fmla="*/ 0 w 462012"/>
              <a:gd name="connsiteY4" fmla="*/ 346510 h 423512"/>
              <a:gd name="connsiteX5" fmla="*/ 173254 w 462012"/>
              <a:gd name="connsiteY5" fmla="*/ 182880 h 42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012" h="423512">
                <a:moveTo>
                  <a:pt x="173254" y="182880"/>
                </a:moveTo>
                <a:lnTo>
                  <a:pt x="105878" y="0"/>
                </a:lnTo>
                <a:lnTo>
                  <a:pt x="462012" y="0"/>
                </a:lnTo>
                <a:lnTo>
                  <a:pt x="221381" y="423512"/>
                </a:lnTo>
                <a:lnTo>
                  <a:pt x="0" y="346510"/>
                </a:lnTo>
                <a:lnTo>
                  <a:pt x="173254" y="182880"/>
                </a:lnTo>
                <a:close/>
              </a:path>
            </a:pathLst>
          </a:custGeom>
          <a:solidFill>
            <a:srgbClr val="FF80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TextBox 11">
            <a:extLst>
              <a:ext uri="{FF2B5EF4-FFF2-40B4-BE49-F238E27FC236}">
                <a16:creationId xmlns:a16="http://schemas.microsoft.com/office/drawing/2014/main" id="{C16CA055-5548-C7CC-5211-402E89782079}"/>
              </a:ext>
            </a:extLst>
          </p:cNvPr>
          <p:cNvSpPr txBox="1"/>
          <p:nvPr/>
        </p:nvSpPr>
        <p:spPr>
          <a:xfrm>
            <a:off x="1237630" y="5661044"/>
            <a:ext cx="5437001" cy="369332"/>
          </a:xfrm>
          <a:prstGeom prst="rect">
            <a:avLst/>
          </a:prstGeom>
          <a:noFill/>
        </p:spPr>
        <p:txBody>
          <a:bodyPr wrap="none" rtlCol="0">
            <a:spAutoFit/>
          </a:bodyPr>
          <a:lstStyle/>
          <a:p>
            <a:r>
              <a:rPr lang="ru-RU" dirty="0" err="1"/>
              <a:t>Вулкано</a:t>
            </a:r>
            <a:r>
              <a:rPr lang="ru-RU" dirty="0"/>
              <a:t>-тектонические структуры мелового возраста</a:t>
            </a:r>
          </a:p>
        </p:txBody>
      </p:sp>
      <p:sp>
        <p:nvSpPr>
          <p:cNvPr id="13" name="TextBox 12">
            <a:extLst>
              <a:ext uri="{FF2B5EF4-FFF2-40B4-BE49-F238E27FC236}">
                <a16:creationId xmlns:a16="http://schemas.microsoft.com/office/drawing/2014/main" id="{7BD1062B-5614-45DE-9523-BDF9688C5E00}"/>
              </a:ext>
            </a:extLst>
          </p:cNvPr>
          <p:cNvSpPr txBox="1"/>
          <p:nvPr/>
        </p:nvSpPr>
        <p:spPr>
          <a:xfrm>
            <a:off x="1237630" y="6149435"/>
            <a:ext cx="3042756" cy="369332"/>
          </a:xfrm>
          <a:prstGeom prst="rect">
            <a:avLst/>
          </a:prstGeom>
          <a:noFill/>
        </p:spPr>
        <p:txBody>
          <a:bodyPr wrap="none" rtlCol="0">
            <a:spAutoFit/>
          </a:bodyPr>
          <a:lstStyle/>
          <a:p>
            <a:r>
              <a:rPr lang="ru-RU" dirty="0"/>
              <a:t>Интрузии мелового возраста</a:t>
            </a:r>
          </a:p>
        </p:txBody>
      </p:sp>
    </p:spTree>
    <p:extLst>
      <p:ext uri="{BB962C8B-B14F-4D97-AF65-F5344CB8AC3E}">
        <p14:creationId xmlns:p14="http://schemas.microsoft.com/office/powerpoint/2010/main" val="251265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147E74-AF36-FE7C-4983-3842930CB672}"/>
              </a:ext>
            </a:extLst>
          </p:cNvPr>
          <p:cNvSpPr>
            <a:spLocks noGrp="1"/>
          </p:cNvSpPr>
          <p:nvPr>
            <p:ph type="title"/>
          </p:nvPr>
        </p:nvSpPr>
        <p:spPr>
          <a:xfrm>
            <a:off x="838200" y="365125"/>
            <a:ext cx="10515600" cy="511175"/>
          </a:xfrm>
        </p:spPr>
        <p:txBody>
          <a:bodyPr>
            <a:normAutofit/>
          </a:bodyPr>
          <a:lstStyle/>
          <a:p>
            <a:r>
              <a:rPr lang="ru-RU"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История изучения глубинного строения и его связи с металлогенией</a:t>
            </a:r>
          </a:p>
        </p:txBody>
      </p:sp>
      <p:sp>
        <p:nvSpPr>
          <p:cNvPr id="5" name="TextBox 4">
            <a:extLst>
              <a:ext uri="{FF2B5EF4-FFF2-40B4-BE49-F238E27FC236}">
                <a16:creationId xmlns:a16="http://schemas.microsoft.com/office/drawing/2014/main" id="{29EEA700-B3C7-EE93-5544-D585B1CC86E2}"/>
              </a:ext>
            </a:extLst>
          </p:cNvPr>
          <p:cNvSpPr txBox="1"/>
          <p:nvPr/>
        </p:nvSpPr>
        <p:spPr>
          <a:xfrm>
            <a:off x="370297" y="876300"/>
            <a:ext cx="11451405" cy="5632311"/>
          </a:xfrm>
          <a:prstGeom prst="rect">
            <a:avLst/>
          </a:prstGeom>
          <a:solidFill>
            <a:schemeClr val="accent5">
              <a:lumMod val="60000"/>
              <a:lumOff val="40000"/>
            </a:schemeClr>
          </a:solidFill>
        </p:spPr>
        <p:txBody>
          <a:bodyPr wrap="none" rtlCol="0">
            <a:spAutoFit/>
          </a:bodyPr>
          <a:lstStyle/>
          <a:p>
            <a:r>
              <a:rPr lang="ru-RU" sz="2400" dirty="0"/>
              <a:t>Глубинное строение </a:t>
            </a:r>
            <a:r>
              <a:rPr lang="ru-RU" sz="2400" dirty="0" err="1"/>
              <a:t>Хингано-Олонойской</a:t>
            </a:r>
            <a:r>
              <a:rPr lang="ru-RU" sz="2400" dirty="0"/>
              <a:t> вулканогенной зоны довольно интенсивно </a:t>
            </a:r>
            <a:endParaRPr lang="en-US" sz="2400" dirty="0"/>
          </a:p>
          <a:p>
            <a:r>
              <a:rPr lang="ru-RU" sz="2400" dirty="0"/>
              <a:t>изучалось с 70-х годов прошлого века. </a:t>
            </a:r>
          </a:p>
          <a:p>
            <a:r>
              <a:rPr lang="ru-RU" sz="2400" b="1" dirty="0"/>
              <a:t>Авторы основных работ</a:t>
            </a:r>
            <a:r>
              <a:rPr lang="ru-RU" sz="2400" dirty="0"/>
              <a:t>: </a:t>
            </a:r>
          </a:p>
          <a:p>
            <a:r>
              <a:rPr lang="ru-RU" sz="2400" dirty="0"/>
              <a:t>Брянский Л.И. </a:t>
            </a:r>
          </a:p>
          <a:p>
            <a:r>
              <a:rPr lang="ru-RU" sz="2400" dirty="0"/>
              <a:t>Копылов М. И. </a:t>
            </a:r>
          </a:p>
          <a:p>
            <a:r>
              <a:rPr lang="ru-RU" sz="2400" dirty="0"/>
              <a:t>Манилов Ф. И. </a:t>
            </a:r>
          </a:p>
          <a:p>
            <a:r>
              <a:rPr lang="ru-RU" sz="2400" dirty="0" err="1"/>
              <a:t>Петрищевский</a:t>
            </a:r>
            <a:r>
              <a:rPr lang="ru-RU" sz="2400" dirty="0"/>
              <a:t> А. М. </a:t>
            </a:r>
          </a:p>
          <a:p>
            <a:r>
              <a:rPr lang="ru-RU" sz="2400" dirty="0"/>
              <a:t>Романовский Н. П</a:t>
            </a:r>
          </a:p>
          <a:p>
            <a:r>
              <a:rPr lang="ru-RU" sz="2400" dirty="0"/>
              <a:t>Саксин Б. Г.</a:t>
            </a:r>
          </a:p>
          <a:p>
            <a:r>
              <a:rPr lang="ru-RU" sz="2400" dirty="0"/>
              <a:t>Основные нерешенные вопросы:</a:t>
            </a:r>
          </a:p>
          <a:p>
            <a:r>
              <a:rPr lang="ru-RU" sz="2400" dirty="0"/>
              <a:t>-очень малый размер площади исследований, в основном </a:t>
            </a:r>
            <a:r>
              <a:rPr lang="ru-RU" sz="2400" dirty="0" err="1"/>
              <a:t>Хингано-Олонойская</a:t>
            </a:r>
            <a:r>
              <a:rPr lang="ru-RU" sz="2400" dirty="0"/>
              <a:t> </a:t>
            </a:r>
          </a:p>
          <a:p>
            <a:r>
              <a:rPr lang="ru-RU" sz="2400" dirty="0"/>
              <a:t>ВТС, структуры продолжающиеся на восток изучены гораздо слабее;</a:t>
            </a:r>
          </a:p>
          <a:p>
            <a:r>
              <a:rPr lang="ru-RU" sz="2400" dirty="0"/>
              <a:t>-глубина изучения до 10-15 км;</a:t>
            </a:r>
          </a:p>
          <a:p>
            <a:r>
              <a:rPr lang="ru-RU" sz="2400" dirty="0"/>
              <a:t>-в качестве полезного ископаемого бралось олово;</a:t>
            </a:r>
          </a:p>
          <a:p>
            <a:r>
              <a:rPr lang="ru-RU" sz="2400" dirty="0"/>
              <a:t>-для региональных построений практически не привлекалось магнитное поле.</a:t>
            </a:r>
            <a:endParaRPr lang="ru-RU" dirty="0"/>
          </a:p>
        </p:txBody>
      </p:sp>
    </p:spTree>
    <p:extLst>
      <p:ext uri="{BB962C8B-B14F-4D97-AF65-F5344CB8AC3E}">
        <p14:creationId xmlns:p14="http://schemas.microsoft.com/office/powerpoint/2010/main" val="15413805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56097" y="600631"/>
            <a:ext cx="5764944" cy="3003427"/>
          </a:xfrm>
        </p:spPr>
        <p:txBody>
          <a:bodyPr>
            <a:noAutofit/>
          </a:bodyPr>
          <a:lstStyle/>
          <a:p>
            <a:pPr marL="0" indent="0" algn="just">
              <a:spcBef>
                <a:spcPts val="1200"/>
              </a:spcBef>
              <a:buFont typeface="Georgia" pitchFamily="18" charset="0"/>
              <a:buNone/>
            </a:pPr>
            <a:r>
              <a:rPr lang="ru-RU" sz="1600" dirty="0">
                <a:latin typeface="Arial" panose="020B0604020202020204" pitchFamily="34" charset="0"/>
                <a:cs typeface="Arial" panose="020B0604020202020204" pitchFamily="34" charset="0"/>
              </a:rPr>
              <a:t>Для изучения плотностных и магнитных характеристик коры и мантии был использован </a:t>
            </a:r>
            <a:r>
              <a:rPr lang="ru-RU" sz="1600" dirty="0">
                <a:solidFill>
                  <a:srgbClr val="00B0F0"/>
                </a:solidFill>
                <a:latin typeface="Arial" panose="020B0604020202020204" pitchFamily="34" charset="0"/>
                <a:cs typeface="Arial" panose="020B0604020202020204" pitchFamily="34" charset="0"/>
              </a:rPr>
              <a:t>алгоритм</a:t>
            </a:r>
            <a:r>
              <a:rPr lang="ru-RU" sz="1600" dirty="0">
                <a:latin typeface="Arial" panose="020B0604020202020204" pitchFamily="34" charset="0"/>
                <a:cs typeface="Arial" panose="020B0604020202020204" pitchFamily="34" charset="0"/>
              </a:rPr>
              <a:t> </a:t>
            </a:r>
            <a:r>
              <a:rPr lang="ru-RU" sz="1600" dirty="0">
                <a:solidFill>
                  <a:srgbClr val="00B0F0"/>
                </a:solidFill>
                <a:latin typeface="Arial" panose="020B0604020202020204" pitchFamily="34" charset="0"/>
                <a:cs typeface="Arial" panose="020B0604020202020204" pitchFamily="34" charset="0"/>
              </a:rPr>
              <a:t>статистической оценки  параметров аномалиеобразующих объектов </a:t>
            </a:r>
            <a:r>
              <a:rPr lang="ru-RU" sz="1600" dirty="0">
                <a:latin typeface="Arial" panose="020B0604020202020204" pitchFamily="34" charset="0"/>
                <a:cs typeface="Arial" panose="020B0604020202020204" pitchFamily="34" charset="0"/>
              </a:rPr>
              <a:t>заключающийся в оценке </a:t>
            </a:r>
            <a:r>
              <a:rPr lang="ru-RU" sz="1600" dirty="0">
                <a:solidFill>
                  <a:srgbClr val="00B050"/>
                </a:solidFill>
                <a:latin typeface="Arial" panose="020B0604020202020204" pitchFamily="34" charset="0"/>
                <a:cs typeface="Arial" panose="020B0604020202020204" pitchFamily="34" charset="0"/>
              </a:rPr>
              <a:t>геометрии и относительного распределения масс аномальных источников</a:t>
            </a:r>
            <a:r>
              <a:rPr lang="ru-RU" sz="1600" dirty="0">
                <a:latin typeface="Arial" panose="020B0604020202020204" pitchFamily="34" charset="0"/>
                <a:cs typeface="Arial" panose="020B0604020202020204" pitchFamily="34" charset="0"/>
              </a:rPr>
              <a:t> реализованный в </a:t>
            </a:r>
            <a:r>
              <a:rPr lang="ru-RU" sz="1600" dirty="0">
                <a:solidFill>
                  <a:srgbClr val="FF0000"/>
                </a:solidFill>
                <a:latin typeface="Arial" panose="020B0604020202020204" pitchFamily="34" charset="0"/>
                <a:cs typeface="Arial" panose="020B0604020202020204" pitchFamily="34" charset="0"/>
              </a:rPr>
              <a:t>программном комплексе КОСКАД [Петров и </a:t>
            </a:r>
            <a:r>
              <a:rPr lang="ru-RU" sz="1600" dirty="0" err="1">
                <a:solidFill>
                  <a:srgbClr val="FF0000"/>
                </a:solidFill>
                <a:latin typeface="Arial" panose="020B0604020202020204" pitchFamily="34" charset="0"/>
                <a:cs typeface="Arial" panose="020B0604020202020204" pitchFamily="34" charset="0"/>
              </a:rPr>
              <a:t>др</a:t>
            </a:r>
            <a:r>
              <a:rPr lang="ru-RU" sz="1600" dirty="0">
                <a:solidFill>
                  <a:srgbClr val="FF0000"/>
                </a:solidFill>
                <a:latin typeface="Arial" panose="020B0604020202020204" pitchFamily="34" charset="0"/>
                <a:cs typeface="Arial" panose="020B0604020202020204" pitchFamily="34" charset="0"/>
              </a:rPr>
              <a:t>, 2018]</a:t>
            </a:r>
            <a:r>
              <a:rPr lang="ru-RU" sz="1600" dirty="0">
                <a:latin typeface="Arial" panose="020B0604020202020204" pitchFamily="34" charset="0"/>
                <a:cs typeface="Arial" panose="020B0604020202020204" pitchFamily="34" charset="0"/>
              </a:rPr>
              <a:t>. Речь идет об известном способе вариаций Б.А. Андреева, используемом для расчетов, но существенно улучшенном на этапе выделения аномалий определенных частот за счет применения современных методов адаптивной полосовой фильтрации. Для магнитных данных была выполнена предварительная редукция к полюсу.</a:t>
            </a:r>
            <a:r>
              <a:rPr lang="ru-RU" sz="1600" b="1" dirty="0">
                <a:solidFill>
                  <a:srgbClr val="FF0000"/>
                </a:solidFill>
                <a:latin typeface="Arial" panose="020B0604020202020204" pitchFamily="34" charset="0"/>
                <a:cs typeface="Arial" panose="020B0604020202020204" pitchFamily="34" charset="0"/>
              </a:rPr>
              <a:t> Плотностная модель </a:t>
            </a:r>
            <a:r>
              <a:rPr lang="ru-RU" sz="1600" dirty="0">
                <a:latin typeface="Arial" panose="020B0604020202020204" pitchFamily="34" charset="0"/>
                <a:cs typeface="Arial" panose="020B0604020202020204" pitchFamily="34" charset="0"/>
              </a:rPr>
              <a:t>рассчитана по сетке значений поля силы тяжести </a:t>
            </a:r>
            <a:r>
              <a:rPr lang="ru-RU" sz="1600" b="1" dirty="0">
                <a:solidFill>
                  <a:srgbClr val="FF0000"/>
                </a:solidFill>
                <a:latin typeface="Arial" panose="020B0604020202020204" pitchFamily="34" charset="0"/>
                <a:cs typeface="Arial" panose="020B0604020202020204" pitchFamily="34" charset="0"/>
              </a:rPr>
              <a:t>1*1 км. </a:t>
            </a:r>
            <a:r>
              <a:rPr lang="ru-RU" sz="1600" dirty="0">
                <a:solidFill>
                  <a:schemeClr val="tx1"/>
                </a:solidFill>
                <a:latin typeface="Arial" panose="020B0604020202020204" pitchFamily="34" charset="0"/>
                <a:cs typeface="Arial" panose="020B0604020202020204" pitchFamily="34" charset="0"/>
              </a:rPr>
              <a:t>Г</a:t>
            </a:r>
            <a:r>
              <a:rPr lang="ru-RU" sz="1600" dirty="0">
                <a:latin typeface="Arial" panose="020B0604020202020204" pitchFamily="34" charset="0"/>
                <a:cs typeface="Arial" panose="020B0604020202020204" pitchFamily="34" charset="0"/>
              </a:rPr>
              <a:t>лубина оценки составила </a:t>
            </a:r>
            <a:r>
              <a:rPr lang="ru-RU" sz="1600" b="1" dirty="0">
                <a:solidFill>
                  <a:srgbClr val="FF0000"/>
                </a:solidFill>
                <a:latin typeface="Arial" panose="020B0604020202020204" pitchFamily="34" charset="0"/>
                <a:cs typeface="Arial" panose="020B0604020202020204" pitchFamily="34" charset="0"/>
              </a:rPr>
              <a:t> 40 км.</a:t>
            </a:r>
            <a:r>
              <a:rPr lang="en-US" sz="1600" b="1" dirty="0">
                <a:solidFill>
                  <a:srgbClr val="FF0000"/>
                </a:solidFill>
                <a:latin typeface="Arial" panose="020B0604020202020204" pitchFamily="34" charset="0"/>
                <a:cs typeface="Arial" panose="020B0604020202020204" pitchFamily="34" charset="0"/>
              </a:rPr>
              <a:t> </a:t>
            </a:r>
            <a:r>
              <a:rPr lang="ru-RU" sz="1600" dirty="0">
                <a:solidFill>
                  <a:schemeClr val="tx1"/>
                </a:solidFill>
                <a:latin typeface="Arial" panose="020B0604020202020204" pitchFamily="34" charset="0"/>
                <a:cs typeface="Arial" panose="020B0604020202020204" pitchFamily="34" charset="0"/>
              </a:rPr>
              <a:t>модель построена по сети 1*1*1км. Д</a:t>
            </a:r>
            <a:r>
              <a:rPr lang="ru-RU" sz="1600" dirty="0">
                <a:latin typeface="Arial" panose="020B0604020202020204" pitchFamily="34" charset="0"/>
                <a:cs typeface="Arial" panose="020B0604020202020204" pitchFamily="34" charset="0"/>
              </a:rPr>
              <a:t>ля более глубоких горизонтов была использована ранее рассчитанная авторами плотностная модель всего сихотэ-алинского орогенного пояса до глубины 130 км. Д</a:t>
            </a:r>
            <a:r>
              <a:rPr lang="ru-RU" sz="1600" dirty="0">
                <a:solidFill>
                  <a:schemeClr val="tx1"/>
                </a:solidFill>
                <a:latin typeface="Arial" panose="020B0604020202020204" pitchFamily="34" charset="0"/>
                <a:cs typeface="Arial" panose="020B0604020202020204" pitchFamily="34" charset="0"/>
              </a:rPr>
              <a:t>ля расчета </a:t>
            </a:r>
            <a:r>
              <a:rPr lang="ru-RU" sz="1600" b="1" dirty="0">
                <a:solidFill>
                  <a:srgbClr val="FF0000"/>
                </a:solidFill>
                <a:latin typeface="Arial" panose="020B0604020202020204" pitchFamily="34" charset="0"/>
                <a:cs typeface="Arial" panose="020B0604020202020204" pitchFamily="34" charset="0"/>
              </a:rPr>
              <a:t>магнитной модели </a:t>
            </a:r>
            <a:r>
              <a:rPr lang="ru-RU" sz="1600" dirty="0">
                <a:solidFill>
                  <a:schemeClr val="tx1"/>
                </a:solidFill>
                <a:latin typeface="Arial" panose="020B0604020202020204" pitchFamily="34" charset="0"/>
                <a:cs typeface="Arial" panose="020B0604020202020204" pitchFamily="34" charset="0"/>
              </a:rPr>
              <a:t>использовалась сетка значений аномального магнитного поля </a:t>
            </a:r>
            <a:r>
              <a:rPr lang="ru-RU" sz="1600" b="1" dirty="0">
                <a:solidFill>
                  <a:srgbClr val="FF0000"/>
                </a:solidFill>
                <a:latin typeface="Arial" panose="020B0604020202020204" pitchFamily="34" charset="0"/>
                <a:cs typeface="Arial" panose="020B0604020202020204" pitchFamily="34" charset="0"/>
              </a:rPr>
              <a:t>500*500м</a:t>
            </a:r>
            <a:r>
              <a:rPr lang="ru-RU" sz="1600" b="1" dirty="0">
                <a:solidFill>
                  <a:schemeClr val="tx1"/>
                </a:solidFill>
                <a:latin typeface="Arial" panose="020B0604020202020204" pitchFamily="34" charset="0"/>
                <a:cs typeface="Arial" panose="020B0604020202020204" pitchFamily="34" charset="0"/>
              </a:rPr>
              <a:t>.</a:t>
            </a:r>
            <a:r>
              <a:rPr lang="ru-RU" sz="1600" b="1" dirty="0">
                <a:solidFill>
                  <a:srgbClr val="00B0F0"/>
                </a:solidFill>
                <a:latin typeface="Arial" panose="020B0604020202020204" pitchFamily="34" charset="0"/>
                <a:cs typeface="Arial" panose="020B0604020202020204" pitchFamily="34" charset="0"/>
              </a:rPr>
              <a:t> </a:t>
            </a:r>
            <a:r>
              <a:rPr lang="ru-RU" sz="1600" dirty="0">
                <a:solidFill>
                  <a:schemeClr val="tx1"/>
                </a:solidFill>
                <a:latin typeface="Arial" panose="020B0604020202020204" pitchFamily="34" charset="0"/>
                <a:cs typeface="Arial" panose="020B0604020202020204" pitchFamily="34" charset="0"/>
              </a:rPr>
              <a:t>модель построена по сети 0.5*0.5*0.5км Глубина оценки принимается в среднем </a:t>
            </a:r>
            <a:r>
              <a:rPr lang="ru-RU" sz="1600" b="1" dirty="0">
                <a:solidFill>
                  <a:srgbClr val="FF0000"/>
                </a:solidFill>
                <a:latin typeface="Arial" panose="020B0604020202020204" pitchFamily="34" charset="0"/>
                <a:cs typeface="Arial" panose="020B0604020202020204" pitchFamily="34" charset="0"/>
              </a:rPr>
              <a:t>20 км</a:t>
            </a:r>
            <a:r>
              <a:rPr lang="ru-RU" sz="1600" dirty="0">
                <a:solidFill>
                  <a:schemeClr val="tx1"/>
                </a:solidFill>
                <a:latin typeface="Arial" panose="020B0604020202020204" pitchFamily="34" charset="0"/>
                <a:cs typeface="Arial" panose="020B0604020202020204" pitchFamily="34" charset="0"/>
              </a:rPr>
              <a:t>, что отвечает мощности магнитоактивного слоя в изученном районе по данным ранее выполненной работы авторов</a:t>
            </a:r>
            <a:r>
              <a:rPr lang="ru-RU" sz="1600" dirty="0">
                <a:solidFill>
                  <a:srgbClr val="00B0F0"/>
                </a:solidFill>
                <a:latin typeface="Arial" panose="020B0604020202020204" pitchFamily="34" charset="0"/>
                <a:cs typeface="Arial" panose="020B0604020202020204" pitchFamily="34" charset="0"/>
              </a:rPr>
              <a:t>.</a:t>
            </a:r>
          </a:p>
          <a:p>
            <a:pPr marL="0" indent="0" algn="just">
              <a:spcBef>
                <a:spcPts val="0"/>
              </a:spcBef>
              <a:spcAft>
                <a:spcPts val="0"/>
              </a:spcAft>
              <a:buFont typeface="Georgia" pitchFamily="18" charset="0"/>
              <a:buNone/>
            </a:pPr>
            <a:endParaRPr lang="ru-RU" sz="3400" dirty="0">
              <a:solidFill>
                <a:srgbClr val="00B0F0"/>
              </a:solidFill>
              <a:latin typeface="Arial" panose="020B0604020202020204" pitchFamily="34" charset="0"/>
              <a:cs typeface="Arial" panose="020B0604020202020204" pitchFamily="34" charset="0"/>
            </a:endParaRPr>
          </a:p>
          <a:p>
            <a:pPr marL="0" indent="0" algn="just">
              <a:buNone/>
            </a:pPr>
            <a:endParaRPr lang="ru-RU" sz="1600" dirty="0"/>
          </a:p>
        </p:txBody>
      </p:sp>
      <p:sp>
        <p:nvSpPr>
          <p:cNvPr id="4" name="TextBox 3">
            <a:extLst>
              <a:ext uri="{FF2B5EF4-FFF2-40B4-BE49-F238E27FC236}">
                <a16:creationId xmlns:a16="http://schemas.microsoft.com/office/drawing/2014/main" id="{D9728614-D4E5-F1AF-B891-1A003A9DF299}"/>
              </a:ext>
            </a:extLst>
          </p:cNvPr>
          <p:cNvSpPr txBox="1"/>
          <p:nvPr/>
        </p:nvSpPr>
        <p:spPr>
          <a:xfrm>
            <a:off x="1178011" y="84333"/>
            <a:ext cx="9144000"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200" b="1"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rPr>
              <a:t>Методика расчетов плотностной и магнитной моделей</a:t>
            </a:r>
            <a:endParaRPr kumimoji="0" lang="ru-RU" sz="2200" b="0"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endParaRPr>
          </a:p>
        </p:txBody>
      </p:sp>
      <p:grpSp>
        <p:nvGrpSpPr>
          <p:cNvPr id="6" name="Группа 5">
            <a:extLst>
              <a:ext uri="{FF2B5EF4-FFF2-40B4-BE49-F238E27FC236}">
                <a16:creationId xmlns:a16="http://schemas.microsoft.com/office/drawing/2014/main" id="{923147BC-CD23-527B-2DEB-EEE6A60FAF8F}"/>
              </a:ext>
            </a:extLst>
          </p:cNvPr>
          <p:cNvGrpSpPr/>
          <p:nvPr/>
        </p:nvGrpSpPr>
        <p:grpSpPr>
          <a:xfrm>
            <a:off x="187621" y="885514"/>
            <a:ext cx="5342994" cy="4848555"/>
            <a:chOff x="76171" y="700598"/>
            <a:chExt cx="7901404" cy="5456804"/>
          </a:xfrm>
        </p:grpSpPr>
        <p:grpSp>
          <p:nvGrpSpPr>
            <p:cNvPr id="7" name="Группа 6">
              <a:extLst>
                <a:ext uri="{FF2B5EF4-FFF2-40B4-BE49-F238E27FC236}">
                  <a16:creationId xmlns:a16="http://schemas.microsoft.com/office/drawing/2014/main" id="{F05451F9-1E1A-1C65-32BC-CDEB7CE6F809}"/>
                </a:ext>
              </a:extLst>
            </p:cNvPr>
            <p:cNvGrpSpPr/>
            <p:nvPr/>
          </p:nvGrpSpPr>
          <p:grpSpPr>
            <a:xfrm>
              <a:off x="76171" y="790209"/>
              <a:ext cx="4234357" cy="5016594"/>
              <a:chOff x="76171" y="1023156"/>
              <a:chExt cx="4234357" cy="5016594"/>
            </a:xfrm>
          </p:grpSpPr>
          <p:grpSp>
            <p:nvGrpSpPr>
              <p:cNvPr id="12" name="Группа 11">
                <a:extLst>
                  <a:ext uri="{FF2B5EF4-FFF2-40B4-BE49-F238E27FC236}">
                    <a16:creationId xmlns:a16="http://schemas.microsoft.com/office/drawing/2014/main" id="{42499969-BBD6-1B16-94D9-DB02A7FC676A}"/>
                  </a:ext>
                </a:extLst>
              </p:cNvPr>
              <p:cNvGrpSpPr/>
              <p:nvPr/>
            </p:nvGrpSpPr>
            <p:grpSpPr>
              <a:xfrm>
                <a:off x="76171" y="1023156"/>
                <a:ext cx="4234357" cy="5016594"/>
                <a:chOff x="185243" y="520606"/>
                <a:chExt cx="5068030" cy="5860830"/>
              </a:xfrm>
            </p:grpSpPr>
            <p:pic>
              <p:nvPicPr>
                <p:cNvPr id="14" name="Рисунок 13">
                  <a:extLst>
                    <a:ext uri="{FF2B5EF4-FFF2-40B4-BE49-F238E27FC236}">
                      <a16:creationId xmlns:a16="http://schemas.microsoft.com/office/drawing/2014/main" id="{B443D1A8-B93B-6E87-A6D3-7068AD10C2A8}"/>
                    </a:ext>
                  </a:extLst>
                </p:cNvPr>
                <p:cNvPicPr>
                  <a:picLocks noChangeAspect="1"/>
                </p:cNvPicPr>
                <p:nvPr/>
              </p:nvPicPr>
              <p:blipFill rotWithShape="1">
                <a:blip r:embed="rId3"/>
                <a:srcRect t="3807" r="1413" b="13076"/>
                <a:stretch/>
              </p:blipFill>
              <p:spPr>
                <a:xfrm>
                  <a:off x="189856" y="520606"/>
                  <a:ext cx="3681927" cy="2570206"/>
                </a:xfrm>
                <a:prstGeom prst="rect">
                  <a:avLst/>
                </a:prstGeom>
                <a:ln>
                  <a:solidFill>
                    <a:schemeClr val="tx1"/>
                  </a:solidFill>
                </a:ln>
              </p:spPr>
            </p:pic>
            <p:pic>
              <p:nvPicPr>
                <p:cNvPr id="15" name="Рисунок 14">
                  <a:extLst>
                    <a:ext uri="{FF2B5EF4-FFF2-40B4-BE49-F238E27FC236}">
                      <a16:creationId xmlns:a16="http://schemas.microsoft.com/office/drawing/2014/main" id="{4E2DF898-DF8D-1213-2B0E-1D0010D43A5E}"/>
                    </a:ext>
                  </a:extLst>
                </p:cNvPr>
                <p:cNvPicPr>
                  <a:picLocks noChangeAspect="1"/>
                </p:cNvPicPr>
                <p:nvPr/>
              </p:nvPicPr>
              <p:blipFill rotWithShape="1">
                <a:blip r:embed="rId4"/>
                <a:srcRect l="1110" r="969"/>
                <a:stretch/>
              </p:blipFill>
              <p:spPr>
                <a:xfrm>
                  <a:off x="185243" y="4293560"/>
                  <a:ext cx="3789405" cy="2087876"/>
                </a:xfrm>
                <a:prstGeom prst="rect">
                  <a:avLst/>
                </a:prstGeom>
                <a:ln>
                  <a:solidFill>
                    <a:schemeClr val="tx1"/>
                  </a:solidFill>
                </a:ln>
              </p:spPr>
            </p:pic>
            <p:pic>
              <p:nvPicPr>
                <p:cNvPr id="16" name="Рисунок 15">
                  <a:extLst>
                    <a:ext uri="{FF2B5EF4-FFF2-40B4-BE49-F238E27FC236}">
                      <a16:creationId xmlns:a16="http://schemas.microsoft.com/office/drawing/2014/main" id="{308C0ECB-4B73-B825-1BCD-26C700087B6C}"/>
                    </a:ext>
                  </a:extLst>
                </p:cNvPr>
                <p:cNvPicPr>
                  <a:picLocks noChangeAspect="1"/>
                </p:cNvPicPr>
                <p:nvPr/>
              </p:nvPicPr>
              <p:blipFill>
                <a:blip r:embed="rId5"/>
                <a:stretch>
                  <a:fillRect/>
                </a:stretch>
              </p:blipFill>
              <p:spPr>
                <a:xfrm>
                  <a:off x="185243" y="3110791"/>
                  <a:ext cx="5068030" cy="1166890"/>
                </a:xfrm>
                <a:prstGeom prst="rect">
                  <a:avLst/>
                </a:prstGeom>
                <a:ln>
                  <a:solidFill>
                    <a:schemeClr val="tx1"/>
                  </a:solidFill>
                </a:ln>
              </p:spPr>
            </p:pic>
          </p:grpSp>
          <p:pic>
            <p:nvPicPr>
              <p:cNvPr id="13" name="Рисунок 12">
                <a:extLst>
                  <a:ext uri="{FF2B5EF4-FFF2-40B4-BE49-F238E27FC236}">
                    <a16:creationId xmlns:a16="http://schemas.microsoft.com/office/drawing/2014/main" id="{71ABED71-7C39-411A-0D7E-86D1D93D9562}"/>
                  </a:ext>
                </a:extLst>
              </p:cNvPr>
              <p:cNvPicPr>
                <a:picLocks noChangeAspect="1"/>
              </p:cNvPicPr>
              <p:nvPr/>
            </p:nvPicPr>
            <p:blipFill>
              <a:blip r:embed="rId6"/>
              <a:stretch>
                <a:fillRect/>
              </a:stretch>
            </p:blipFill>
            <p:spPr>
              <a:xfrm>
                <a:off x="142704" y="1023156"/>
                <a:ext cx="514350" cy="609600"/>
              </a:xfrm>
              <a:prstGeom prst="rect">
                <a:avLst/>
              </a:prstGeom>
              <a:ln>
                <a:solidFill>
                  <a:schemeClr val="tx1"/>
                </a:solidFill>
              </a:ln>
            </p:spPr>
          </p:pic>
        </p:grpSp>
        <p:grpSp>
          <p:nvGrpSpPr>
            <p:cNvPr id="8" name="Группа 7">
              <a:extLst>
                <a:ext uri="{FF2B5EF4-FFF2-40B4-BE49-F238E27FC236}">
                  <a16:creationId xmlns:a16="http://schemas.microsoft.com/office/drawing/2014/main" id="{E08B9550-FB09-A40A-9C69-0CE86388EC0F}"/>
                </a:ext>
              </a:extLst>
            </p:cNvPr>
            <p:cNvGrpSpPr/>
            <p:nvPr/>
          </p:nvGrpSpPr>
          <p:grpSpPr>
            <a:xfrm>
              <a:off x="3942228" y="700598"/>
              <a:ext cx="4035347" cy="5456804"/>
              <a:chOff x="4727653" y="283596"/>
              <a:chExt cx="5068030" cy="6574404"/>
            </a:xfrm>
          </p:grpSpPr>
          <p:pic>
            <p:nvPicPr>
              <p:cNvPr id="9" name="Рисунок 8">
                <a:extLst>
                  <a:ext uri="{FF2B5EF4-FFF2-40B4-BE49-F238E27FC236}">
                    <a16:creationId xmlns:a16="http://schemas.microsoft.com/office/drawing/2014/main" id="{04C3036C-21E1-9C91-97C0-928C18AF44A9}"/>
                  </a:ext>
                </a:extLst>
              </p:cNvPr>
              <p:cNvPicPr>
                <a:picLocks noChangeAspect="1"/>
              </p:cNvPicPr>
              <p:nvPr/>
            </p:nvPicPr>
            <p:blipFill rotWithShape="1">
              <a:blip r:embed="rId7"/>
              <a:srcRect l="319" t="6930" r="1365" b="3563"/>
              <a:stretch/>
            </p:blipFill>
            <p:spPr>
              <a:xfrm>
                <a:off x="5253273" y="283596"/>
                <a:ext cx="3881244" cy="2755729"/>
              </a:xfrm>
              <a:prstGeom prst="rect">
                <a:avLst/>
              </a:prstGeom>
              <a:ln>
                <a:solidFill>
                  <a:schemeClr val="tx1"/>
                </a:solidFill>
              </a:ln>
            </p:spPr>
          </p:pic>
          <p:pic>
            <p:nvPicPr>
              <p:cNvPr id="10" name="Рисунок 9">
                <a:extLst>
                  <a:ext uri="{FF2B5EF4-FFF2-40B4-BE49-F238E27FC236}">
                    <a16:creationId xmlns:a16="http://schemas.microsoft.com/office/drawing/2014/main" id="{E7D8670A-75E8-0CFF-559C-930FD03E88A4}"/>
                  </a:ext>
                </a:extLst>
              </p:cNvPr>
              <p:cNvPicPr>
                <a:picLocks noChangeAspect="1"/>
              </p:cNvPicPr>
              <p:nvPr/>
            </p:nvPicPr>
            <p:blipFill>
              <a:blip r:embed="rId8"/>
              <a:stretch>
                <a:fillRect/>
              </a:stretch>
            </p:blipFill>
            <p:spPr>
              <a:xfrm>
                <a:off x="5486830" y="4651264"/>
                <a:ext cx="4125329" cy="2206736"/>
              </a:xfrm>
              <a:prstGeom prst="rect">
                <a:avLst/>
              </a:prstGeom>
              <a:ln>
                <a:solidFill>
                  <a:schemeClr val="tx1"/>
                </a:solidFill>
              </a:ln>
            </p:spPr>
          </p:pic>
          <p:pic>
            <p:nvPicPr>
              <p:cNvPr id="11" name="Рисунок 10">
                <a:extLst>
                  <a:ext uri="{FF2B5EF4-FFF2-40B4-BE49-F238E27FC236}">
                    <a16:creationId xmlns:a16="http://schemas.microsoft.com/office/drawing/2014/main" id="{C0857D4F-F8C6-8BF1-F71D-865B819C0175}"/>
                  </a:ext>
                </a:extLst>
              </p:cNvPr>
              <p:cNvPicPr>
                <a:picLocks noChangeAspect="1"/>
              </p:cNvPicPr>
              <p:nvPr/>
            </p:nvPicPr>
            <p:blipFill rotWithShape="1">
              <a:blip r:embed="rId9"/>
              <a:srcRect t="10088"/>
              <a:stretch/>
            </p:blipFill>
            <p:spPr>
              <a:xfrm>
                <a:off x="4727653" y="2580747"/>
                <a:ext cx="5068030" cy="2226977"/>
              </a:xfrm>
              <a:prstGeom prst="rect">
                <a:avLst/>
              </a:prstGeom>
              <a:ln>
                <a:solidFill>
                  <a:schemeClr val="tx1"/>
                </a:solidFill>
              </a:ln>
            </p:spPr>
          </p:pic>
        </p:grpSp>
      </p:grpSp>
      <p:sp>
        <p:nvSpPr>
          <p:cNvPr id="17" name="TextBox 16">
            <a:extLst>
              <a:ext uri="{FF2B5EF4-FFF2-40B4-BE49-F238E27FC236}">
                <a16:creationId xmlns:a16="http://schemas.microsoft.com/office/drawing/2014/main" id="{CA0D3F52-E46F-BA2B-DCA5-C4CC57C34985}"/>
              </a:ext>
            </a:extLst>
          </p:cNvPr>
          <p:cNvSpPr txBox="1"/>
          <p:nvPr/>
        </p:nvSpPr>
        <p:spPr>
          <a:xfrm>
            <a:off x="197361" y="453520"/>
            <a:ext cx="2047355" cy="338554"/>
          </a:xfrm>
          <a:prstGeom prst="rect">
            <a:avLst/>
          </a:prstGeom>
          <a:noFill/>
        </p:spPr>
        <p:txBody>
          <a:bodyPr wrap="none" rtlCol="0">
            <a:spAutoFit/>
          </a:bodyPr>
          <a:lstStyle/>
          <a:p>
            <a:r>
              <a:rPr lang="ru-RU" sz="1600" b="1" dirty="0"/>
              <a:t>Магнитная модель</a:t>
            </a:r>
          </a:p>
        </p:txBody>
      </p:sp>
      <p:sp>
        <p:nvSpPr>
          <p:cNvPr id="18" name="TextBox 17">
            <a:extLst>
              <a:ext uri="{FF2B5EF4-FFF2-40B4-BE49-F238E27FC236}">
                <a16:creationId xmlns:a16="http://schemas.microsoft.com/office/drawing/2014/main" id="{DFEBA82D-247F-E33C-3C83-A9255223D44E}"/>
              </a:ext>
            </a:extLst>
          </p:cNvPr>
          <p:cNvSpPr txBox="1"/>
          <p:nvPr/>
        </p:nvSpPr>
        <p:spPr>
          <a:xfrm>
            <a:off x="2915677" y="495977"/>
            <a:ext cx="2258952" cy="338554"/>
          </a:xfrm>
          <a:prstGeom prst="rect">
            <a:avLst/>
          </a:prstGeom>
          <a:noFill/>
        </p:spPr>
        <p:txBody>
          <a:bodyPr wrap="none" rtlCol="0">
            <a:spAutoFit/>
          </a:bodyPr>
          <a:lstStyle/>
          <a:p>
            <a:r>
              <a:rPr lang="ru-RU" sz="1600" b="1" dirty="0"/>
              <a:t>Плотностная модель</a:t>
            </a:r>
          </a:p>
        </p:txBody>
      </p:sp>
      <p:sp>
        <p:nvSpPr>
          <p:cNvPr id="19" name="TextBox 18">
            <a:extLst>
              <a:ext uri="{FF2B5EF4-FFF2-40B4-BE49-F238E27FC236}">
                <a16:creationId xmlns:a16="http://schemas.microsoft.com/office/drawing/2014/main" id="{DFA7D7F9-24E0-FA49-676F-42CBCD2E9E25}"/>
              </a:ext>
            </a:extLst>
          </p:cNvPr>
          <p:cNvSpPr txBox="1"/>
          <p:nvPr/>
        </p:nvSpPr>
        <p:spPr>
          <a:xfrm>
            <a:off x="-21927" y="5810878"/>
            <a:ext cx="6145710" cy="830997"/>
          </a:xfrm>
          <a:prstGeom prst="rect">
            <a:avLst/>
          </a:prstGeom>
          <a:noFill/>
        </p:spPr>
        <p:txBody>
          <a:bodyPr wrap="square" rtlCol="0">
            <a:spAutoFit/>
          </a:bodyPr>
          <a:lstStyle/>
          <a:p>
            <a:pPr algn="just"/>
            <a:r>
              <a:rPr lang="ru-RU" sz="1600" dirty="0"/>
              <a:t>     </a:t>
            </a:r>
            <a:r>
              <a:rPr lang="ru-RU" sz="1600" b="1" dirty="0"/>
              <a:t>Для анализа и визуализации модели используют обычно систему </a:t>
            </a:r>
            <a:r>
              <a:rPr lang="ru-RU" sz="1600" b="1" dirty="0" err="1"/>
              <a:t>поглубинных</a:t>
            </a:r>
            <a:r>
              <a:rPr lang="ru-RU" sz="1600" b="1" dirty="0"/>
              <a:t> срезов и разрезов по различным направлениям</a:t>
            </a:r>
            <a:r>
              <a:rPr lang="ru-RU" sz="1600" dirty="0"/>
              <a:t>.</a:t>
            </a:r>
          </a:p>
        </p:txBody>
      </p:sp>
    </p:spTree>
    <p:extLst>
      <p:ext uri="{BB962C8B-B14F-4D97-AF65-F5344CB8AC3E}">
        <p14:creationId xmlns:p14="http://schemas.microsoft.com/office/powerpoint/2010/main" val="17193738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F85129-D24E-F96F-D963-8BCEAB41D146}"/>
              </a:ext>
            </a:extLst>
          </p:cNvPr>
          <p:cNvSpPr>
            <a:spLocks noGrp="1"/>
          </p:cNvSpPr>
          <p:nvPr>
            <p:ph type="title"/>
          </p:nvPr>
        </p:nvSpPr>
        <p:spPr>
          <a:xfrm>
            <a:off x="838200" y="365125"/>
            <a:ext cx="10515600" cy="607027"/>
          </a:xfrm>
        </p:spPr>
        <p:txBody>
          <a:bodyPr>
            <a:normAutofit/>
          </a:bodyPr>
          <a:lstStyle/>
          <a:p>
            <a:pPr algn="ctr"/>
            <a:r>
              <a:rPr lang="ru-RU"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Плотность. Горизонтальные срезы по глубинам</a:t>
            </a:r>
          </a:p>
        </p:txBody>
      </p:sp>
      <p:pic>
        <p:nvPicPr>
          <p:cNvPr id="6" name="Рисунок 5">
            <a:extLst>
              <a:ext uri="{FF2B5EF4-FFF2-40B4-BE49-F238E27FC236}">
                <a16:creationId xmlns:a16="http://schemas.microsoft.com/office/drawing/2014/main" id="{9192FCFE-2970-C415-900E-B2477984090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059" t="2527" r="29981" b="17614"/>
          <a:stretch/>
        </p:blipFill>
        <p:spPr>
          <a:xfrm>
            <a:off x="374851" y="930576"/>
            <a:ext cx="5704050" cy="4717448"/>
          </a:xfrm>
          <a:prstGeom prst="rect">
            <a:avLst/>
          </a:prstGeom>
        </p:spPr>
      </p:pic>
      <p:pic>
        <p:nvPicPr>
          <p:cNvPr id="9" name="Рисунок 8">
            <a:extLst>
              <a:ext uri="{FF2B5EF4-FFF2-40B4-BE49-F238E27FC236}">
                <a16:creationId xmlns:a16="http://schemas.microsoft.com/office/drawing/2014/main" id="{52B5486A-B89F-9232-3E1F-173EDB5C203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68" t="2666" r="30276" b="15790"/>
          <a:stretch/>
        </p:blipFill>
        <p:spPr>
          <a:xfrm>
            <a:off x="6312582" y="972152"/>
            <a:ext cx="5610532" cy="4717448"/>
          </a:xfrm>
          <a:prstGeom prst="rect">
            <a:avLst/>
          </a:prstGeom>
        </p:spPr>
      </p:pic>
      <p:sp>
        <p:nvSpPr>
          <p:cNvPr id="15" name="TextBox 14">
            <a:extLst>
              <a:ext uri="{FF2B5EF4-FFF2-40B4-BE49-F238E27FC236}">
                <a16:creationId xmlns:a16="http://schemas.microsoft.com/office/drawing/2014/main" id="{AD7CFF4D-1A01-BE18-A2D7-1C03463628A3}"/>
              </a:ext>
            </a:extLst>
          </p:cNvPr>
          <p:cNvSpPr txBox="1"/>
          <p:nvPr/>
        </p:nvSpPr>
        <p:spPr>
          <a:xfrm>
            <a:off x="7657929" y="5885848"/>
            <a:ext cx="2976584" cy="369332"/>
          </a:xfrm>
          <a:prstGeom prst="rect">
            <a:avLst/>
          </a:prstGeom>
          <a:noFill/>
        </p:spPr>
        <p:txBody>
          <a:bodyPr wrap="none" rtlCol="0">
            <a:spAutoFit/>
          </a:bodyPr>
          <a:lstStyle/>
          <a:p>
            <a:r>
              <a:rPr lang="ru-RU" b="1" dirty="0"/>
              <a:t>Плотность на глубине 15км </a:t>
            </a:r>
          </a:p>
        </p:txBody>
      </p:sp>
      <p:sp>
        <p:nvSpPr>
          <p:cNvPr id="16" name="TextBox 15">
            <a:extLst>
              <a:ext uri="{FF2B5EF4-FFF2-40B4-BE49-F238E27FC236}">
                <a16:creationId xmlns:a16="http://schemas.microsoft.com/office/drawing/2014/main" id="{24E02246-0B55-9F30-BA87-30BF29AE019E}"/>
              </a:ext>
            </a:extLst>
          </p:cNvPr>
          <p:cNvSpPr txBox="1"/>
          <p:nvPr/>
        </p:nvSpPr>
        <p:spPr>
          <a:xfrm>
            <a:off x="1048587" y="5871243"/>
            <a:ext cx="2976584" cy="369332"/>
          </a:xfrm>
          <a:prstGeom prst="rect">
            <a:avLst/>
          </a:prstGeom>
          <a:noFill/>
        </p:spPr>
        <p:txBody>
          <a:bodyPr wrap="none" rtlCol="0">
            <a:spAutoFit/>
          </a:bodyPr>
          <a:lstStyle/>
          <a:p>
            <a:r>
              <a:rPr lang="ru-RU" b="1" dirty="0"/>
              <a:t>Плотность на глубине 40км </a:t>
            </a:r>
          </a:p>
        </p:txBody>
      </p:sp>
      <p:sp>
        <p:nvSpPr>
          <p:cNvPr id="31" name="Прямоугольник 30">
            <a:extLst>
              <a:ext uri="{FF2B5EF4-FFF2-40B4-BE49-F238E27FC236}">
                <a16:creationId xmlns:a16="http://schemas.microsoft.com/office/drawing/2014/main" id="{A2353D57-A924-8738-CBBA-7B8DAFD705EA}"/>
              </a:ext>
            </a:extLst>
          </p:cNvPr>
          <p:cNvSpPr/>
          <p:nvPr/>
        </p:nvSpPr>
        <p:spPr>
          <a:xfrm>
            <a:off x="1696720" y="4185920"/>
            <a:ext cx="955040" cy="944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блачко с текстом: прямоугольное 33">
            <a:extLst>
              <a:ext uri="{FF2B5EF4-FFF2-40B4-BE49-F238E27FC236}">
                <a16:creationId xmlns:a16="http://schemas.microsoft.com/office/drawing/2014/main" id="{F853658D-4CB8-F0A2-4809-6749E2149295}"/>
              </a:ext>
            </a:extLst>
          </p:cNvPr>
          <p:cNvSpPr/>
          <p:nvPr/>
        </p:nvSpPr>
        <p:spPr>
          <a:xfrm>
            <a:off x="647119" y="804211"/>
            <a:ext cx="1950720" cy="782320"/>
          </a:xfrm>
          <a:prstGeom prst="wedgeRectCallout">
            <a:avLst>
              <a:gd name="adj1" fmla="val 21875"/>
              <a:gd name="adj2" fmla="val 19107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dirty="0"/>
              <a:t>Зона </a:t>
            </a:r>
            <a:r>
              <a:rPr lang="ru-RU" dirty="0" err="1"/>
              <a:t>коро</a:t>
            </a:r>
            <a:r>
              <a:rPr lang="ru-RU" dirty="0"/>
              <a:t>-мантийного разуплотнения</a:t>
            </a:r>
          </a:p>
        </p:txBody>
      </p:sp>
    </p:spTree>
    <p:extLst>
      <p:ext uri="{BB962C8B-B14F-4D97-AF65-F5344CB8AC3E}">
        <p14:creationId xmlns:p14="http://schemas.microsoft.com/office/powerpoint/2010/main" val="34832492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D81BA6-6DD7-2B34-A722-F67361D6401B}"/>
              </a:ext>
            </a:extLst>
          </p:cNvPr>
          <p:cNvSpPr>
            <a:spLocks noGrp="1"/>
          </p:cNvSpPr>
          <p:nvPr>
            <p:ph type="title"/>
          </p:nvPr>
        </p:nvSpPr>
        <p:spPr>
          <a:xfrm>
            <a:off x="838200" y="365126"/>
            <a:ext cx="10515600" cy="368042"/>
          </a:xfrm>
        </p:spPr>
        <p:txBody>
          <a:bodyPr>
            <a:noAutofit/>
          </a:bodyPr>
          <a:lstStyle/>
          <a:p>
            <a:pPr algn="ctr"/>
            <a:r>
              <a:rPr lang="ru-RU"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Плотность. Горизонтальные срезы по глубинам</a:t>
            </a:r>
          </a:p>
        </p:txBody>
      </p:sp>
      <p:pic>
        <p:nvPicPr>
          <p:cNvPr id="4" name="Рисунок 3">
            <a:extLst>
              <a:ext uri="{FF2B5EF4-FFF2-40B4-BE49-F238E27FC236}">
                <a16:creationId xmlns:a16="http://schemas.microsoft.com/office/drawing/2014/main" id="{9B1D6A16-1975-165C-9B70-EB7ABC7269F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641" t="2402" r="30218" b="17717"/>
          <a:stretch/>
        </p:blipFill>
        <p:spPr>
          <a:xfrm>
            <a:off x="6406425" y="931471"/>
            <a:ext cx="5707646" cy="4709165"/>
          </a:xfrm>
          <a:prstGeom prst="rect">
            <a:avLst/>
          </a:prstGeom>
        </p:spPr>
      </p:pic>
      <p:pic>
        <p:nvPicPr>
          <p:cNvPr id="6" name="Рисунок 5">
            <a:extLst>
              <a:ext uri="{FF2B5EF4-FFF2-40B4-BE49-F238E27FC236}">
                <a16:creationId xmlns:a16="http://schemas.microsoft.com/office/drawing/2014/main" id="{7F684947-6E24-E1DD-889E-D3342880CFC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763" t="2386" r="30277" b="17755"/>
          <a:stretch/>
        </p:blipFill>
        <p:spPr>
          <a:xfrm>
            <a:off x="613936" y="931471"/>
            <a:ext cx="5479407" cy="4531646"/>
          </a:xfrm>
          <a:prstGeom prst="rect">
            <a:avLst/>
          </a:prstGeom>
        </p:spPr>
      </p:pic>
      <p:sp>
        <p:nvSpPr>
          <p:cNvPr id="3" name="TextBox 2">
            <a:extLst>
              <a:ext uri="{FF2B5EF4-FFF2-40B4-BE49-F238E27FC236}">
                <a16:creationId xmlns:a16="http://schemas.microsoft.com/office/drawing/2014/main" id="{AE1EAE5D-513B-7ABD-6342-6DB43FF43599}"/>
              </a:ext>
            </a:extLst>
          </p:cNvPr>
          <p:cNvSpPr txBox="1"/>
          <p:nvPr/>
        </p:nvSpPr>
        <p:spPr>
          <a:xfrm>
            <a:off x="1168706" y="5741863"/>
            <a:ext cx="2976584" cy="369332"/>
          </a:xfrm>
          <a:prstGeom prst="rect">
            <a:avLst/>
          </a:prstGeom>
          <a:noFill/>
        </p:spPr>
        <p:txBody>
          <a:bodyPr wrap="none" rtlCol="0">
            <a:spAutoFit/>
          </a:bodyPr>
          <a:lstStyle/>
          <a:p>
            <a:r>
              <a:rPr lang="ru-RU" b="1" dirty="0"/>
              <a:t>Плотность на глубине 10км </a:t>
            </a:r>
          </a:p>
        </p:txBody>
      </p:sp>
      <p:sp>
        <p:nvSpPr>
          <p:cNvPr id="5" name="TextBox 4">
            <a:extLst>
              <a:ext uri="{FF2B5EF4-FFF2-40B4-BE49-F238E27FC236}">
                <a16:creationId xmlns:a16="http://schemas.microsoft.com/office/drawing/2014/main" id="{19CA23C5-574A-B046-E26B-5ED66146D3AC}"/>
              </a:ext>
            </a:extLst>
          </p:cNvPr>
          <p:cNvSpPr txBox="1"/>
          <p:nvPr/>
        </p:nvSpPr>
        <p:spPr>
          <a:xfrm>
            <a:off x="7063642" y="5730845"/>
            <a:ext cx="2859565" cy="369332"/>
          </a:xfrm>
          <a:prstGeom prst="rect">
            <a:avLst/>
          </a:prstGeom>
          <a:noFill/>
        </p:spPr>
        <p:txBody>
          <a:bodyPr wrap="none" rtlCol="0">
            <a:spAutoFit/>
          </a:bodyPr>
          <a:lstStyle/>
          <a:p>
            <a:r>
              <a:rPr lang="ru-RU" b="1" dirty="0"/>
              <a:t>Плотность на глубине 5км </a:t>
            </a:r>
          </a:p>
        </p:txBody>
      </p:sp>
    </p:spTree>
    <p:extLst>
      <p:ext uri="{BB962C8B-B14F-4D97-AF65-F5344CB8AC3E}">
        <p14:creationId xmlns:p14="http://schemas.microsoft.com/office/powerpoint/2010/main" val="1170138528"/>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2896</TotalTime>
  <Words>1059</Words>
  <Application>Microsoft Office PowerPoint</Application>
  <PresentationFormat>Широкоэкранный</PresentationFormat>
  <Paragraphs>148</Paragraphs>
  <Slides>16</Slides>
  <Notes>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2</vt:i4>
      </vt:variant>
      <vt:variant>
        <vt:lpstr>Заголовки слайдов</vt:lpstr>
      </vt:variant>
      <vt:variant>
        <vt:i4>16</vt:i4>
      </vt:variant>
    </vt:vector>
  </HeadingPairs>
  <TitlesOfParts>
    <vt:vector size="25" baseType="lpstr">
      <vt:lpstr>Arial</vt:lpstr>
      <vt:lpstr>Calibri</vt:lpstr>
      <vt:lpstr>Calibri Light</vt:lpstr>
      <vt:lpstr>Candara</vt:lpstr>
      <vt:lpstr>Georgia</vt:lpstr>
      <vt:lpstr>Symbol</vt:lpstr>
      <vt:lpstr>Times New Roman</vt:lpstr>
      <vt:lpstr>Тема Office</vt:lpstr>
      <vt:lpstr>Волна</vt:lpstr>
      <vt:lpstr>Презентация PowerPoint</vt:lpstr>
      <vt:lpstr>Презентация PowerPoint</vt:lpstr>
      <vt:lpstr>Геологическая карта района исследований</vt:lpstr>
      <vt:lpstr>Презентация PowerPoint</vt:lpstr>
      <vt:lpstr>Геофизические поля площади и положение меловых магматитов</vt:lpstr>
      <vt:lpstr>История изучения глубинного строения и его связи с металлогенией</vt:lpstr>
      <vt:lpstr>Презентация PowerPoint</vt:lpstr>
      <vt:lpstr>Плотность. Горизонтальные срезы по глубинам</vt:lpstr>
      <vt:lpstr>Плотность. Горизонтальные срезы по глубинам</vt:lpstr>
      <vt:lpstr>Плотность на глубине 40 км и положение минерализованных объектов</vt:lpstr>
      <vt:lpstr>Петроплотностные разрезы</vt:lpstr>
      <vt:lpstr>Каменушинская ВТС. Минералого-геохимическая зональность и минерализация.</vt:lpstr>
      <vt:lpstr>Модель соотношения глубинных неоднородностей и металлогенической специализации ВТС</vt:lpstr>
      <vt:lpstr>Модель зоны разуплотнения</vt:lpstr>
      <vt:lpstr>Выводы</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Mikhail Nosyrev</dc:creator>
  <cp:lastModifiedBy>admin</cp:lastModifiedBy>
  <cp:revision>52</cp:revision>
  <dcterms:created xsi:type="dcterms:W3CDTF">2023-09-11T06:30:42Z</dcterms:created>
  <dcterms:modified xsi:type="dcterms:W3CDTF">2024-02-27T23:58:03Z</dcterms:modified>
</cp:coreProperties>
</file>