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1" r:id="rId6"/>
    <p:sldId id="263" r:id="rId7"/>
    <p:sldId id="265" r:id="rId8"/>
    <p:sldId id="266" r:id="rId9"/>
    <p:sldId id="268" r:id="rId10"/>
    <p:sldId id="269" r:id="rId11"/>
    <p:sldId id="262" r:id="rId12"/>
    <p:sldId id="264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1525"/>
    <a:srgbClr val="00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8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C5AEF2-CFFD-4F2F-AA20-0067A07B3D90}" type="datetimeFigureOut">
              <a:rPr lang="ru-RU" smtClean="0"/>
              <a:pPr/>
              <a:t>2023-10-30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78EADC-F672-4820-AC3D-BE4FA942372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78EADC-F672-4820-AC3D-BE4FA9423722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2023-10-30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2023-10-30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2023-10-30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2023-10-30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2023-10-30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2023-10-30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2023-10-30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2023-10-30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2023-10-30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2023-10-30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2023-10-30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2023-10-30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bilpubgroup.com/index.php/agger/article/view/5705/4918" TargetMode="External"/><Relationship Id="rId2" Type="http://schemas.openxmlformats.org/officeDocument/2006/relationships/hyperlink" Target="https://doi.org/10.30564/agger.v5i3.570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836712"/>
            <a:ext cx="4429000" cy="1575048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Метеоритная тематика на Дальнем Востоке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://itig.as.khb.ru/icon/it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260648"/>
            <a:ext cx="2152412" cy="1584176"/>
          </a:xfrm>
          <a:prstGeom prst="rect">
            <a:avLst/>
          </a:prstGeom>
          <a:noFill/>
        </p:spPr>
      </p:pic>
      <p:pic>
        <p:nvPicPr>
          <p:cNvPr id="13314" name="Picture 2" descr="E:\ФОТО\Разное\Камни\P1011131.JPG"/>
          <p:cNvPicPr>
            <a:picLocks noChangeAspect="1" noChangeArrowheads="1"/>
          </p:cNvPicPr>
          <p:nvPr/>
        </p:nvPicPr>
        <p:blipFill>
          <a:blip r:embed="rId4" cstate="print"/>
          <a:srcRect l="24591" t="8554" r="21949" b="7337"/>
          <a:stretch>
            <a:fillRect/>
          </a:stretch>
        </p:blipFill>
        <p:spPr bwMode="auto">
          <a:xfrm>
            <a:off x="5076056" y="1988840"/>
            <a:ext cx="3888432" cy="458835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971600" y="5877272"/>
            <a:ext cx="34122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Кириллов В.Е.,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Хабаровск,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ИТиГ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2023 г</a:t>
            </a:r>
            <a:endParaRPr lang="ru-RU" sz="2400" dirty="0"/>
          </a:p>
        </p:txBody>
      </p:sp>
      <p:pic>
        <p:nvPicPr>
          <p:cNvPr id="13316" name="Picture 4" descr="Космический гость: что говорят учёные о возможном внеземном происхождении следов жизни в метеорите Оргей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212976"/>
            <a:ext cx="4226172" cy="2376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en-US" sz="2000" i="1" dirty="0" err="1" smtClean="0"/>
              <a:t>Tselmovich</a:t>
            </a:r>
            <a:r>
              <a:rPr lang="en-US" sz="2000" i="1" dirty="0" smtClean="0"/>
              <a:t> </a:t>
            </a:r>
            <a:r>
              <a:rPr lang="en-US" sz="2000" i="1" dirty="0" smtClean="0"/>
              <a:t>Vladimir A., </a:t>
            </a:r>
            <a:r>
              <a:rPr lang="en-US" sz="2000" i="1" dirty="0" err="1" smtClean="0"/>
              <a:t>Amelin</a:t>
            </a:r>
            <a:r>
              <a:rPr lang="en-US" sz="2000" i="1" dirty="0" smtClean="0"/>
              <a:t> Ivan I., </a:t>
            </a:r>
            <a:r>
              <a:rPr lang="en-US" sz="2000" i="1" dirty="0" err="1" smtClean="0"/>
              <a:t>Gusyakov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Viacheslav</a:t>
            </a:r>
            <a:r>
              <a:rPr lang="en-US" sz="2000" i="1" dirty="0" smtClean="0"/>
              <a:t> K</a:t>
            </a:r>
            <a:r>
              <a:rPr lang="en-US" sz="2000" i="1" dirty="0" smtClean="0"/>
              <a:t>.,</a:t>
            </a:r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en-US" sz="2000" i="1" dirty="0" smtClean="0"/>
              <a:t> </a:t>
            </a:r>
            <a:r>
              <a:rPr lang="en-US" sz="2000" i="1" dirty="0" err="1" smtClean="0"/>
              <a:t>Kirillov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Vadim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E.Ye</a:t>
            </a:r>
            <a:r>
              <a:rPr lang="en-US" sz="2000" i="1" dirty="0" smtClean="0"/>
              <a:t>, </a:t>
            </a:r>
            <a:r>
              <a:rPr lang="en-US" sz="2000" i="1" dirty="0" err="1" smtClean="0"/>
              <a:t>Kurazhkovskii</a:t>
            </a:r>
            <a:r>
              <a:rPr lang="en-US" sz="2000" i="1" dirty="0" smtClean="0"/>
              <a:t> Alexander Y. </a:t>
            </a:r>
            <a:r>
              <a:rPr lang="en-US" sz="2000" dirty="0" smtClean="0"/>
              <a:t>On the Possible </a:t>
            </a:r>
            <a:r>
              <a:rPr lang="en-US" sz="2000" dirty="0" err="1" smtClean="0"/>
              <a:t>Cometary</a:t>
            </a:r>
            <a:r>
              <a:rPr lang="en-US" sz="2000" dirty="0" smtClean="0"/>
              <a:t> Nature of the </a:t>
            </a:r>
            <a:r>
              <a:rPr lang="en-US" sz="2000" dirty="0" err="1" smtClean="0"/>
              <a:t>Uchur</a:t>
            </a:r>
            <a:r>
              <a:rPr lang="en-US" sz="2000" dirty="0" smtClean="0"/>
              <a:t> Cosmic Body (</a:t>
            </a:r>
            <a:r>
              <a:rPr lang="en-US" sz="2000" dirty="0" smtClean="0"/>
              <a:t>Fall3.08</a:t>
            </a:r>
            <a:r>
              <a:rPr lang="en-US" sz="2000" dirty="0" smtClean="0"/>
              <a:t>. 1993) // Advances in Geological and Geotechnical Engineering Research. </a:t>
            </a:r>
            <a:r>
              <a:rPr lang="ru-RU" sz="2000" dirty="0" err="1" smtClean="0"/>
              <a:t>Singapore</a:t>
            </a:r>
            <a:r>
              <a:rPr lang="en-US" sz="2000" dirty="0" smtClean="0"/>
              <a:t>. 2023. Vol. 05, Issue 03, P.16-24  (Article ID 5705).</a:t>
            </a:r>
            <a:r>
              <a:rPr lang="en-US" sz="2000" u="sng" dirty="0" smtClean="0"/>
              <a:t> </a:t>
            </a:r>
            <a:r>
              <a:rPr lang="en-US" sz="1800" u="sng" dirty="0" smtClean="0">
                <a:hlinkClick r:id="rId2"/>
              </a:rPr>
              <a:t>https://doi.org/10.30564/agger.v5i3.5705</a:t>
            </a:r>
            <a:r>
              <a:rPr lang="en-US" sz="1800" u="sng" dirty="0" smtClean="0">
                <a:hlinkClick r:id="rId3"/>
              </a:rPr>
              <a:t>https://journals.bilpubgroup.com/index.php/agger/article/view/5705/4918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619672" y="116632"/>
            <a:ext cx="63367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sz="2000" i="1" dirty="0" smtClean="0"/>
              <a:t>СТАТЬИ   И  МАТЕРИАЛЫ   ПО  УЧУРСКОМУ БОЛИДУ</a:t>
            </a:r>
            <a:endParaRPr lang="ru-RU" sz="20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39552" y="2636912"/>
            <a:ext cx="4824536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err="1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Амелин</a:t>
            </a:r>
            <a:r>
              <a:rPr lang="ru-RU" sz="16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И.И., </a:t>
            </a:r>
            <a:r>
              <a:rPr lang="ru-RU" sz="1600" dirty="0" err="1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Гусяков</a:t>
            </a:r>
            <a:r>
              <a:rPr lang="ru-RU" sz="16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В.К., Кириллов В.Е. , </a:t>
            </a:r>
            <a:r>
              <a:rPr lang="ru-RU" sz="1600" dirty="0" err="1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Цельмович</a:t>
            </a:r>
            <a:r>
              <a:rPr lang="ru-RU" sz="16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В.А.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Комплексные </a:t>
            </a:r>
            <a:r>
              <a:rPr lang="ru-RU" sz="16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исследования района падения </a:t>
            </a:r>
            <a:r>
              <a:rPr lang="ru-RU" sz="1600" b="1" dirty="0" err="1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Учурского</a:t>
            </a:r>
            <a:r>
              <a:rPr lang="ru-RU" sz="16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болида 3 августа 1993 г.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Девятнадцатая международная конференция «СОВРЕМЕННЫЕ ПРОБЛЕМЫ ДИСТАНЦИОННОГО ЗОНДИРОВАНИЯ ЗЕМЛИ ИЗ КОСМОСА (Физические основы,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методы и технологии мониторинга окружающей среды, потенциально опасных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явлений и объектов)» XIX.G.131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5661248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err="1" smtClean="0"/>
              <a:t>Цельмович</a:t>
            </a:r>
            <a:r>
              <a:rPr lang="ru-RU" i="1" dirty="0" smtClean="0"/>
              <a:t> В.А., </a:t>
            </a:r>
            <a:r>
              <a:rPr lang="ru-RU" i="1" dirty="0" err="1" smtClean="0"/>
              <a:t>Амелин</a:t>
            </a:r>
            <a:r>
              <a:rPr lang="ru-RU" i="1" dirty="0" smtClean="0"/>
              <a:t> И.И., </a:t>
            </a:r>
            <a:r>
              <a:rPr lang="ru-RU" i="1" dirty="0" err="1" smtClean="0"/>
              <a:t>Гусяков</a:t>
            </a:r>
            <a:r>
              <a:rPr lang="ru-RU" i="1" dirty="0" smtClean="0"/>
              <a:t> В.К., Кириллов В.Е., </a:t>
            </a:r>
            <a:r>
              <a:rPr lang="ru-RU" i="1" dirty="0" err="1" smtClean="0"/>
              <a:t>Куражковский</a:t>
            </a:r>
            <a:r>
              <a:rPr lang="ru-RU" i="1" dirty="0" smtClean="0"/>
              <a:t> А.Ю. </a:t>
            </a:r>
            <a:endParaRPr lang="ru-RU" i="1" dirty="0" smtClean="0"/>
          </a:p>
          <a:p>
            <a:r>
              <a:rPr lang="ru-RU" b="1" i="1" dirty="0" smtClean="0"/>
              <a:t>О </a:t>
            </a:r>
            <a:r>
              <a:rPr lang="ru-RU" b="1" i="1" dirty="0" smtClean="0"/>
              <a:t>природе </a:t>
            </a:r>
            <a:r>
              <a:rPr lang="ru-RU" b="1" dirty="0" smtClean="0"/>
              <a:t> </a:t>
            </a:r>
            <a:r>
              <a:rPr lang="ru-RU" b="1" dirty="0" err="1" smtClean="0"/>
              <a:t>Учурского</a:t>
            </a:r>
            <a:r>
              <a:rPr lang="ru-RU" b="1" dirty="0" smtClean="0"/>
              <a:t> космического тела. </a:t>
            </a:r>
            <a:r>
              <a:rPr lang="ru-RU" sz="1600" dirty="0" smtClean="0"/>
              <a:t>Материалы ВЕСЭПГ, 2023. </a:t>
            </a:r>
            <a:endParaRPr lang="ru-RU" sz="1600" dirty="0"/>
          </a:p>
        </p:txBody>
      </p:sp>
      <p:pic>
        <p:nvPicPr>
          <p:cNvPr id="1027" name="Picture 3" descr="https://www.rgo.ru/sites/default/files/styles/full_view/public/media/2017-02-10/ostanec_na_perevale_synnyar-n_konkuli._foto_ivan_amelin.jpg?itok=1MiB4Pdk"/>
          <p:cNvPicPr>
            <a:picLocks noChangeAspect="1" noChangeArrowheads="1"/>
          </p:cNvPicPr>
          <p:nvPr/>
        </p:nvPicPr>
        <p:blipFill>
          <a:blip r:embed="rId4" cstate="print"/>
          <a:srcRect t="2876" r="10114"/>
          <a:stretch>
            <a:fillRect/>
          </a:stretch>
        </p:blipFill>
        <p:spPr bwMode="auto">
          <a:xfrm>
            <a:off x="5580112" y="2852936"/>
            <a:ext cx="3384376" cy="24313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Амгунский</a:t>
            </a:r>
            <a:r>
              <a:rPr lang="ru-RU" dirty="0" smtClean="0"/>
              <a:t> метеорит</a:t>
            </a:r>
            <a:br>
              <a:rPr lang="ru-RU" dirty="0" smtClean="0"/>
            </a:br>
            <a:r>
              <a:rPr lang="ru-RU" sz="2200" dirty="0" smtClean="0"/>
              <a:t>22 км западнее пос. </a:t>
            </a:r>
            <a:r>
              <a:rPr lang="ru-RU" sz="2200" dirty="0" err="1" smtClean="0"/>
              <a:t>Херпучи</a:t>
            </a:r>
            <a:r>
              <a:rPr lang="ru-RU" sz="2200" dirty="0" smtClean="0"/>
              <a:t> (район им П. Осипенко, Хабаровский край)</a:t>
            </a:r>
            <a:endParaRPr lang="ru-RU" sz="22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D:\Desktop\ГУСЯКОВ\ХЕРПУЧИНСКИЕ КРАТЕРА\Схема_Метеорит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4105963" cy="5472608"/>
          </a:xfrm>
          <a:prstGeom prst="rect">
            <a:avLst/>
          </a:prstGeom>
          <a:noFill/>
        </p:spPr>
      </p:pic>
      <p:pic>
        <p:nvPicPr>
          <p:cNvPr id="4099" name="Picture 3" descr="D:\Desktop\ГУСЯКОВ\ХЕРПУЧИНСКИЕ КРАТЕРА\P10100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268760"/>
            <a:ext cx="4608511" cy="3456384"/>
          </a:xfrm>
          <a:prstGeom prst="rect">
            <a:avLst/>
          </a:prstGeom>
          <a:noFill/>
        </p:spPr>
      </p:pic>
      <p:pic>
        <p:nvPicPr>
          <p:cNvPr id="4100" name="Picture 4" descr="D:\Desktop\ГУСЯКОВ\ХЕРПУЧИНСКИЕ КРАТЕРА\Киткан_метеориты.jpg"/>
          <p:cNvPicPr>
            <a:picLocks noChangeAspect="1" noChangeArrowheads="1"/>
          </p:cNvPicPr>
          <p:nvPr/>
        </p:nvPicPr>
        <p:blipFill>
          <a:blip r:embed="rId4" cstate="print">
            <a:lum bright="30000" contrast="40000"/>
          </a:blip>
          <a:srcRect/>
          <a:stretch>
            <a:fillRect/>
          </a:stretch>
        </p:blipFill>
        <p:spPr bwMode="auto">
          <a:xfrm>
            <a:off x="4572000" y="4653136"/>
            <a:ext cx="4103645" cy="2060848"/>
          </a:xfrm>
          <a:prstGeom prst="rect">
            <a:avLst/>
          </a:prstGeom>
          <a:noFill/>
        </p:spPr>
      </p:pic>
      <p:cxnSp>
        <p:nvCxnSpPr>
          <p:cNvPr id="9" name="Прямая со стрелкой 8"/>
          <p:cNvCxnSpPr/>
          <p:nvPr/>
        </p:nvCxnSpPr>
        <p:spPr>
          <a:xfrm flipH="1">
            <a:off x="5004048" y="5949280"/>
            <a:ext cx="864096" cy="216024"/>
          </a:xfrm>
          <a:prstGeom prst="straightConnector1">
            <a:avLst/>
          </a:prstGeom>
          <a:ln w="2222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5-конечная звезда 9"/>
          <p:cNvSpPr/>
          <p:nvPr/>
        </p:nvSpPr>
        <p:spPr>
          <a:xfrm>
            <a:off x="1475656" y="1556792"/>
            <a:ext cx="216024" cy="21602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1691680" y="5589240"/>
            <a:ext cx="216024" cy="21602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5292080" y="1556792"/>
            <a:ext cx="3682752" cy="5102027"/>
          </a:xfrm>
        </p:spPr>
        <p:txBody>
          <a:bodyPr>
            <a:normAutofit fontScale="47500" lnSpcReduction="20000"/>
          </a:bodyPr>
          <a:lstStyle/>
          <a:p>
            <a:r>
              <a:rPr lang="ru-RU" sz="3800" dirty="0" smtClean="0"/>
              <a:t>Метеорит </a:t>
            </a:r>
            <a:r>
              <a:rPr lang="ru-RU" sz="3800" dirty="0" err="1" smtClean="0"/>
              <a:t>Усть-Нюкжа</a:t>
            </a:r>
            <a:r>
              <a:rPr lang="ru-RU" sz="3800" dirty="0" smtClean="0"/>
              <a:t> найден 6 сентября 1991 года геофизиками Комплексной поисково-съемочной экспедиции ГГП «</a:t>
            </a:r>
            <a:r>
              <a:rPr lang="ru-RU" sz="3800" dirty="0" err="1" smtClean="0"/>
              <a:t>Амургеология</a:t>
            </a:r>
            <a:r>
              <a:rPr lang="ru-RU" sz="3800" dirty="0" smtClean="0"/>
              <a:t>» Олегом Станиславовичем Кржижановским и Анатолием Михайловичем </a:t>
            </a:r>
            <a:r>
              <a:rPr lang="ru-RU" sz="3800" dirty="0" err="1" smtClean="0"/>
              <a:t>Вельмой</a:t>
            </a:r>
            <a:r>
              <a:rPr lang="ru-RU" sz="3800" dirty="0" smtClean="0"/>
              <a:t>.</a:t>
            </a:r>
          </a:p>
          <a:p>
            <a:r>
              <a:rPr lang="ru-RU" sz="3800" dirty="0" smtClean="0"/>
              <a:t>Метеорит уникальный по размерам – 60х55х4.5 см, вес – 44.2 кг, абсолютный возраст – 4-4.7 млрд.лет.</a:t>
            </a:r>
          </a:p>
          <a:p>
            <a:r>
              <a:rPr lang="ru-RU" sz="3800" dirty="0" smtClean="0"/>
              <a:t> Состав </a:t>
            </a:r>
            <a:r>
              <a:rPr lang="ru-RU" sz="3800" dirty="0" err="1" smtClean="0"/>
              <a:t>железо-никелевый</a:t>
            </a:r>
            <a:r>
              <a:rPr lang="ru-RU" sz="3800" dirty="0" smtClean="0"/>
              <a:t> (около 95% </a:t>
            </a:r>
            <a:r>
              <a:rPr lang="ru-RU" sz="3800" dirty="0" err="1" smtClean="0"/>
              <a:t>Fe</a:t>
            </a:r>
            <a:r>
              <a:rPr lang="ru-RU" sz="3800" dirty="0" smtClean="0"/>
              <a:t>). Обнаружены минералы никелистого железа: </a:t>
            </a:r>
            <a:r>
              <a:rPr lang="ru-RU" sz="3800" dirty="0" err="1" smtClean="0"/>
              <a:t>камасит</a:t>
            </a:r>
            <a:r>
              <a:rPr lang="ru-RU" sz="3800" dirty="0" smtClean="0"/>
              <a:t>, </a:t>
            </a:r>
            <a:r>
              <a:rPr lang="ru-RU" sz="3800" dirty="0" err="1" smtClean="0"/>
              <a:t>тэнит</a:t>
            </a:r>
            <a:r>
              <a:rPr lang="ru-RU" sz="3800" dirty="0" smtClean="0"/>
              <a:t>. </a:t>
            </a:r>
          </a:p>
          <a:p>
            <a:r>
              <a:rPr lang="ru-RU" sz="3800" dirty="0" smtClean="0"/>
              <a:t>Метеорит находится в Амурском областном краеведческом музее г. Благовещенска. </a:t>
            </a:r>
          </a:p>
          <a:p>
            <a:endParaRPr lang="ru-RU" dirty="0"/>
          </a:p>
        </p:txBody>
      </p:sp>
      <p:pic>
        <p:nvPicPr>
          <p:cNvPr id="1026" name="Picture 2" descr="d:\docs\РАЗОБРАТЬ\9e5685bd8e5c2436b1e5068ffd2be22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107504" y="1268760"/>
            <a:ext cx="5275005" cy="4536504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395536" y="6021288"/>
            <a:ext cx="47020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В срезе отчетливо видна </a:t>
            </a:r>
            <a:r>
              <a:rPr lang="ru-RU" dirty="0" err="1" smtClean="0"/>
              <a:t>видманштеттеновая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структура </a:t>
            </a:r>
            <a:endParaRPr lang="ru-RU" dirty="0"/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  <a:effectLst>
            <a:outerShdw blurRad="50800" dist="5080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Спасибо за внимание!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95536" y="5301208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Метеорит </a:t>
            </a:r>
            <a:r>
              <a:rPr lang="ru-RU" sz="2400" dirty="0" err="1" smtClean="0">
                <a:solidFill>
                  <a:srgbClr val="FFFF00"/>
                </a:solidFill>
              </a:rPr>
              <a:t>Усть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</a:rPr>
              <a:t>Нюкжа</a:t>
            </a:r>
            <a:endParaRPr lang="ru-RU" sz="2400" dirty="0" smtClean="0">
              <a:solidFill>
                <a:srgbClr val="FFFF00"/>
              </a:solidFill>
            </a:endParaRPr>
          </a:p>
          <a:p>
            <a:pPr algn="ctr"/>
            <a:endParaRPr lang="ru-RU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48064" y="2708920"/>
            <a:ext cx="3538736" cy="782960"/>
          </a:xfrm>
        </p:spPr>
        <p:txBody>
          <a:bodyPr>
            <a:noAutofit/>
          </a:bodyPr>
          <a:lstStyle/>
          <a:p>
            <a:r>
              <a:rPr lang="ru-RU" sz="1600" dirty="0" smtClean="0"/>
              <a:t>Метеоритная воронка диаметром около 20м на северном </a:t>
            </a:r>
            <a:br>
              <a:rPr lang="ru-RU" sz="1600" dirty="0" smtClean="0"/>
            </a:br>
            <a:r>
              <a:rPr lang="ru-RU" sz="1600" dirty="0" smtClean="0"/>
              <a:t>склоне </a:t>
            </a:r>
            <a:r>
              <a:rPr lang="ru-RU" sz="1600" dirty="0" err="1" smtClean="0"/>
              <a:t>хребтика</a:t>
            </a:r>
            <a:r>
              <a:rPr lang="ru-RU" sz="1600" dirty="0" smtClean="0"/>
              <a:t>, затопленная водой</a:t>
            </a:r>
            <a:endParaRPr lang="ru-RU" sz="1600" dirty="0"/>
          </a:p>
        </p:txBody>
      </p:sp>
      <p:pic>
        <p:nvPicPr>
          <p:cNvPr id="2050" name="Picture 2" descr="E:\ФОТО\ДАЛЬНИЙ ВОСТОК\Приморье и Владивосток\Сихотэ-Алинский метеорит\P101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32856"/>
            <a:ext cx="4800533" cy="36004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51520" y="0"/>
            <a:ext cx="59046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err="1" smtClean="0"/>
              <a:t>Сихотэ-Алинский</a:t>
            </a:r>
            <a:r>
              <a:rPr lang="ru-RU" sz="3600" dirty="0" smtClean="0"/>
              <a:t> метеорит</a:t>
            </a:r>
          </a:p>
          <a:p>
            <a:r>
              <a:rPr lang="ru-RU" dirty="0" smtClean="0"/>
              <a:t>Время падения  - 10 часов 38 минут 12 февраля 1947 г</a:t>
            </a:r>
          </a:p>
          <a:p>
            <a:r>
              <a:rPr lang="ru-RU" dirty="0" err="1" smtClean="0"/>
              <a:t>Место-падения</a:t>
            </a:r>
            <a:r>
              <a:rPr lang="ru-RU" dirty="0" smtClean="0"/>
              <a:t> – западные отроги Сихотэ-Алиня, 90км восточнее г. </a:t>
            </a:r>
            <a:r>
              <a:rPr lang="ru-RU" dirty="0" err="1" smtClean="0"/>
              <a:t>Иман</a:t>
            </a:r>
            <a:r>
              <a:rPr lang="ru-RU" dirty="0" smtClean="0"/>
              <a:t> (Дальнереченск)</a:t>
            </a:r>
          </a:p>
          <a:p>
            <a:endParaRPr lang="ru-RU" dirty="0"/>
          </a:p>
        </p:txBody>
      </p:sp>
      <p:pic>
        <p:nvPicPr>
          <p:cNvPr id="6" name="Picture 2" descr="E:\ФОТО\ДАЛЬНИЙ ВОСТОК\Приморье и Владивосток\Сихотэ-Алинский метеорит\P101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573016"/>
            <a:ext cx="3936437" cy="295232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51520" y="58772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Небольшая метеоритная воронка диаметром около 2,5 м на склоне </a:t>
            </a:r>
            <a:r>
              <a:rPr lang="ru-RU" dirty="0" err="1" smtClean="0"/>
              <a:t>хребтика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Стрелка вправо 8"/>
          <p:cNvSpPr/>
          <p:nvPr/>
        </p:nvSpPr>
        <p:spPr>
          <a:xfrm>
            <a:off x="4427984" y="5949280"/>
            <a:ext cx="504056" cy="28803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лево 9"/>
          <p:cNvSpPr/>
          <p:nvPr/>
        </p:nvSpPr>
        <p:spPr>
          <a:xfrm>
            <a:off x="5148064" y="2492896"/>
            <a:ext cx="432048" cy="288032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1" descr="d:\docs\РАЗОБРАТЬ\Russia_Primorsky_Krai_relief_location_ma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260648"/>
            <a:ext cx="2438818" cy="2405284"/>
          </a:xfrm>
          <a:prstGeom prst="rect">
            <a:avLst/>
          </a:prstGeom>
          <a:noFill/>
        </p:spPr>
      </p:pic>
      <p:sp>
        <p:nvSpPr>
          <p:cNvPr id="12" name="5-конечная звезда 11"/>
          <p:cNvSpPr/>
          <p:nvPr/>
        </p:nvSpPr>
        <p:spPr>
          <a:xfrm>
            <a:off x="7596336" y="1268760"/>
            <a:ext cx="144016" cy="14401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07504" y="1700808"/>
            <a:ext cx="5729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Экспедиция </a:t>
            </a:r>
            <a:r>
              <a:rPr lang="ru-RU" i="1" dirty="0" err="1" smtClean="0"/>
              <a:t>Гусякова</a:t>
            </a:r>
            <a:r>
              <a:rPr lang="ru-RU" i="1" dirty="0" smtClean="0"/>
              <a:t> В.К., Кириллова В.Е., октябрь 2023</a:t>
            </a:r>
            <a:endParaRPr lang="ru-RU" i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Крупная воронка на водоразделе диаметром более 20 м</a:t>
            </a:r>
            <a:endParaRPr lang="ru-RU" sz="3200" dirty="0"/>
          </a:p>
        </p:txBody>
      </p:sp>
      <p:pic>
        <p:nvPicPr>
          <p:cNvPr id="4101" name="Picture 5" descr="E:\ФОТО\ДАЛЬНИЙ ВОСТОК\Приморье и Владивосток\Сихотэ-Алинский метеорит\P10100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340768"/>
            <a:ext cx="6912768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36096" y="188640"/>
            <a:ext cx="3394720" cy="4525963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Раковины и округленность – результат аэродинамического воздействия на обломки метеорита</a:t>
            </a:r>
            <a:endParaRPr lang="ru-RU" sz="2400" dirty="0"/>
          </a:p>
        </p:txBody>
      </p:sp>
      <p:pic>
        <p:nvPicPr>
          <p:cNvPr id="3074" name="Picture 2" descr="E:\ФОТО\ДАЛЬНИЙ ВОСТОК\Приморье и Владивосток\Сихотэ-Алинский метеорит\P1010016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t="5299" r="5322" b="21573"/>
          <a:stretch>
            <a:fillRect/>
          </a:stretch>
        </p:blipFill>
        <p:spPr bwMode="auto">
          <a:xfrm>
            <a:off x="251520" y="764704"/>
            <a:ext cx="5040560" cy="519102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436096" y="2636912"/>
            <a:ext cx="345638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Крупнейший фрагмент имеет массу 1745 кг. Другие — 1000, 700, 500, 450, 350 кг и меньше.</a:t>
            </a:r>
            <a:r>
              <a:rPr lang="ru-RU" sz="2000" baseline="30000" dirty="0" smtClean="0"/>
              <a:t> </a:t>
            </a:r>
            <a:r>
              <a:rPr lang="ru-RU" sz="2000" dirty="0" smtClean="0"/>
              <a:t>Входит в десятку крупнейших метеоритов мира.</a:t>
            </a:r>
          </a:p>
          <a:p>
            <a:r>
              <a:rPr lang="ru-RU" sz="2000" dirty="0" smtClean="0"/>
              <a:t>Общая масса осколков оценивается в 60—100 тонн. Официальными экспедициями Академии наук собрано более 3500 фрагментов общей массой 27 тонн. </a:t>
            </a:r>
            <a:endParaRPr lang="ru-RU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-315416"/>
            <a:ext cx="4917232" cy="1143000"/>
          </a:xfrm>
        </p:spPr>
        <p:txBody>
          <a:bodyPr>
            <a:normAutofit/>
          </a:bodyPr>
          <a:lstStyle/>
          <a:p>
            <a:r>
              <a:rPr lang="ru-RU" sz="1600" b="1" dirty="0" smtClean="0"/>
              <a:t>Экспедиция на место падения </a:t>
            </a:r>
            <a:r>
              <a:rPr lang="ru-RU" sz="1600" b="1" dirty="0" err="1" smtClean="0"/>
              <a:t>Учурского</a:t>
            </a:r>
            <a:r>
              <a:rPr lang="ru-RU" sz="1600" b="1" dirty="0" smtClean="0"/>
              <a:t> болида (июль 2016) г</a:t>
            </a:r>
            <a:endParaRPr lang="ru-RU" sz="1600" b="1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0" y="4869160"/>
            <a:ext cx="4038600" cy="1584176"/>
          </a:xfrm>
        </p:spPr>
        <p:txBody>
          <a:bodyPr>
            <a:normAutofit fontScale="92500" lnSpcReduction="10000"/>
          </a:bodyPr>
          <a:lstStyle/>
          <a:p>
            <a:r>
              <a:rPr lang="ru-RU" sz="1600" b="1" dirty="0" err="1" smtClean="0"/>
              <a:t>Импактное</a:t>
            </a:r>
            <a:r>
              <a:rPr lang="ru-RU" sz="1600" b="1" dirty="0" smtClean="0"/>
              <a:t> событие 3 августа 1993г, </a:t>
            </a:r>
          </a:p>
          <a:p>
            <a:r>
              <a:rPr lang="ru-RU" sz="1600" b="1" dirty="0" smtClean="0"/>
              <a:t>9 часов вечера (Кириллов В.Е.)</a:t>
            </a:r>
          </a:p>
          <a:p>
            <a:r>
              <a:rPr lang="ru-RU" sz="1600" b="1" dirty="0" smtClean="0"/>
              <a:t>Исследования  </a:t>
            </a:r>
            <a:r>
              <a:rPr lang="ru-RU" sz="1600" b="1" dirty="0" err="1" smtClean="0"/>
              <a:t>Амелина</a:t>
            </a:r>
            <a:r>
              <a:rPr lang="ru-RU" sz="1600" b="1" dirty="0" smtClean="0"/>
              <a:t> И.И.,</a:t>
            </a:r>
          </a:p>
          <a:p>
            <a:r>
              <a:rPr lang="ru-RU" sz="1600" b="1" dirty="0" smtClean="0"/>
              <a:t> </a:t>
            </a:r>
            <a:r>
              <a:rPr lang="ru-RU" sz="1600" b="1" dirty="0" err="1" smtClean="0"/>
              <a:t>Гусякова</a:t>
            </a:r>
            <a:r>
              <a:rPr lang="ru-RU" sz="1600" b="1" dirty="0" smtClean="0"/>
              <a:t> В.К. (</a:t>
            </a:r>
            <a:r>
              <a:rPr lang="ru-RU" sz="1600" b="1" dirty="0" err="1" smtClean="0"/>
              <a:t>ИВМиМГ</a:t>
            </a:r>
            <a:r>
              <a:rPr lang="ru-RU" sz="1600" b="1" dirty="0" smtClean="0"/>
              <a:t> СО РАН);</a:t>
            </a:r>
          </a:p>
          <a:p>
            <a:r>
              <a:rPr lang="ru-RU" sz="1600" b="1" dirty="0" err="1" smtClean="0"/>
              <a:t>Цельмовича</a:t>
            </a:r>
            <a:r>
              <a:rPr lang="ru-RU" sz="1600" b="1" dirty="0" smtClean="0"/>
              <a:t> В.А., </a:t>
            </a:r>
            <a:r>
              <a:rPr lang="ru-RU" sz="1600" b="1" dirty="0" err="1" smtClean="0"/>
              <a:t>Куражковского</a:t>
            </a:r>
            <a:r>
              <a:rPr lang="ru-RU" sz="1600" b="1" dirty="0" smtClean="0"/>
              <a:t> А.Ю. </a:t>
            </a:r>
          </a:p>
          <a:p>
            <a:r>
              <a:rPr lang="ru-RU" sz="1600" b="1" dirty="0" smtClean="0"/>
              <a:t>(ГО “Борок” ИФЗ РАН)</a:t>
            </a:r>
            <a:endParaRPr lang="ru-RU" sz="16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3528392" cy="3936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28259" r="549" b="8700"/>
          <a:stretch>
            <a:fillRect/>
          </a:stretch>
        </p:blipFill>
        <p:spPr bwMode="auto">
          <a:xfrm>
            <a:off x="3851920" y="548680"/>
            <a:ext cx="5193774" cy="2469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2996952"/>
            <a:ext cx="5040560" cy="3780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755576" y="116632"/>
            <a:ext cx="27808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/>
              <a:t>Учурский</a:t>
            </a:r>
            <a:r>
              <a:rPr lang="ru-RU" sz="2800" b="1" dirty="0" smtClean="0"/>
              <a:t> болид </a:t>
            </a:r>
            <a:endParaRPr lang="ru-RU" sz="2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1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Desktop\ГУСЯКОВ\УЧУРСКИЙ БОЛИД\Место паден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4236" y="116632"/>
            <a:ext cx="5039608" cy="3816424"/>
          </a:xfrm>
          <a:prstGeom prst="rect">
            <a:avLst/>
          </a:prstGeom>
          <a:noFill/>
        </p:spPr>
      </p:pic>
      <p:pic>
        <p:nvPicPr>
          <p:cNvPr id="3076" name="Рисунок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4005064"/>
            <a:ext cx="4608512" cy="2548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D:\Desktop\ГУСЯКОВ\УЧУРСКИЙ БОЛИД\Метеорит\Лист-o-53-25.jpg"/>
          <p:cNvPicPr>
            <a:picLocks noChangeAspect="1" noChangeArrowheads="1"/>
          </p:cNvPicPr>
          <p:nvPr/>
        </p:nvPicPr>
        <p:blipFill>
          <a:blip r:embed="rId4" cstate="print"/>
          <a:srcRect l="51017" t="39498" r="1610"/>
          <a:stretch>
            <a:fillRect/>
          </a:stretch>
        </p:blipFill>
        <p:spPr bwMode="auto">
          <a:xfrm>
            <a:off x="107504" y="260648"/>
            <a:ext cx="3713790" cy="5688632"/>
          </a:xfrm>
          <a:prstGeom prst="rect">
            <a:avLst/>
          </a:prstGeom>
          <a:noFill/>
        </p:spPr>
      </p:pic>
      <p:sp>
        <p:nvSpPr>
          <p:cNvPr id="11" name="5-конечная звезда 10"/>
          <p:cNvSpPr/>
          <p:nvPr/>
        </p:nvSpPr>
        <p:spPr>
          <a:xfrm>
            <a:off x="2339752" y="3212976"/>
            <a:ext cx="216024" cy="216024"/>
          </a:xfrm>
          <a:prstGeom prst="star5">
            <a:avLst/>
          </a:prstGeom>
          <a:solidFill>
            <a:srgbClr val="F715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3347864" y="4221088"/>
            <a:ext cx="144016" cy="14401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3347864" y="5373216"/>
            <a:ext cx="144016" cy="144016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195736" y="5157192"/>
            <a:ext cx="1165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«Выброс»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483768" y="4149080"/>
            <a:ext cx="86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Лагерь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331640" y="2852936"/>
            <a:ext cx="1792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Место  падения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79512" y="6021288"/>
            <a:ext cx="33677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Следы ударной волны в долине </a:t>
            </a:r>
          </a:p>
          <a:p>
            <a:pPr algn="ctr"/>
            <a:r>
              <a:rPr lang="ru-RU" dirty="0" err="1" smtClean="0"/>
              <a:t>Ниж</a:t>
            </a:r>
            <a:r>
              <a:rPr lang="ru-RU" dirty="0" smtClean="0"/>
              <a:t>. </a:t>
            </a:r>
            <a:r>
              <a:rPr lang="ru-RU" dirty="0" err="1" smtClean="0"/>
              <a:t>Конкули</a:t>
            </a:r>
            <a:endParaRPr lang="ru-RU" dirty="0"/>
          </a:p>
        </p:txBody>
      </p:sp>
      <p:sp>
        <p:nvSpPr>
          <p:cNvPr id="17" name="Стрелка вправо 16"/>
          <p:cNvSpPr/>
          <p:nvPr/>
        </p:nvSpPr>
        <p:spPr>
          <a:xfrm>
            <a:off x="3635896" y="6165304"/>
            <a:ext cx="504056" cy="28803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5868144" y="908720"/>
            <a:ext cx="3168352" cy="804862"/>
          </a:xfrm>
        </p:spPr>
        <p:txBody>
          <a:bodyPr>
            <a:noAutofit/>
          </a:bodyPr>
          <a:lstStyle/>
          <a:p>
            <a:r>
              <a:rPr lang="ru-RU" sz="2400" dirty="0" smtClean="0"/>
              <a:t>Следы ударной волны на склоне вдоль трассы пролета болида</a:t>
            </a:r>
            <a:endParaRPr lang="ru-RU" sz="2400" dirty="0"/>
          </a:p>
        </p:txBody>
      </p:sp>
      <p:pic>
        <p:nvPicPr>
          <p:cNvPr id="2050" name="Picture 2" descr="D:\Desktop\ГУСЯКОВ\УЧУРСКИЙ БОЛИД\DSC_0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5556" r="5556"/>
          <a:stretch>
            <a:fillRect/>
          </a:stretch>
        </p:blipFill>
        <p:spPr bwMode="auto">
          <a:xfrm>
            <a:off x="179512" y="188640"/>
            <a:ext cx="5486400" cy="4114800"/>
          </a:xfrm>
          <a:prstGeom prst="rect">
            <a:avLst/>
          </a:prstGeom>
          <a:noFill/>
        </p:spPr>
      </p:pic>
      <p:pic>
        <p:nvPicPr>
          <p:cNvPr id="3074" name="Рисунок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2858" y="4005064"/>
            <a:ext cx="4773322" cy="2719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83568" y="5013176"/>
            <a:ext cx="33843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Обломки со «свежими» сколами, разлетевшиеся в стороны на десятки метров</a:t>
            </a:r>
            <a:endParaRPr lang="ru-RU" sz="2000" dirty="0"/>
          </a:p>
        </p:txBody>
      </p:sp>
      <p:sp>
        <p:nvSpPr>
          <p:cNvPr id="8" name="Стрелка вправо 7"/>
          <p:cNvSpPr/>
          <p:nvPr/>
        </p:nvSpPr>
        <p:spPr>
          <a:xfrm>
            <a:off x="3347864" y="6021288"/>
            <a:ext cx="504056" cy="28803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лево 8"/>
          <p:cNvSpPr/>
          <p:nvPr/>
        </p:nvSpPr>
        <p:spPr>
          <a:xfrm>
            <a:off x="5940152" y="2564904"/>
            <a:ext cx="432048" cy="288032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5204719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79512" y="2780928"/>
            <a:ext cx="8964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Электронно-микроскопическое изучение </a:t>
            </a:r>
            <a:r>
              <a:rPr lang="ru-RU" sz="1600" dirty="0" err="1" smtClean="0"/>
              <a:t>космогенных</a:t>
            </a:r>
            <a:r>
              <a:rPr lang="ru-RU" sz="1600" dirty="0" smtClean="0"/>
              <a:t> частиц с места падения УКТ: а) Никелевая трубка 0,5х6х×35 мкм с биогенным углеродистым остатком внутри (вид сверху). б) Никелевая трубка 0,5 х×8 х×100 мкм с биогенным остатком внутри</a:t>
            </a:r>
            <a:endParaRPr lang="ru-RU" sz="16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645024"/>
            <a:ext cx="7843059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971600" y="6211669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а - частица </a:t>
            </a:r>
            <a:r>
              <a:rPr lang="ru-RU" dirty="0" err="1" smtClean="0"/>
              <a:t>муассанита</a:t>
            </a:r>
            <a:r>
              <a:rPr lang="ru-RU" dirty="0" smtClean="0"/>
              <a:t> (карбид кремния) 23 х×12 мкм  и чешуйчатый никель 2 ×5 мкм; б: чешуйчатый никель 7 ×8 мкм.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436096" y="3501008"/>
            <a:ext cx="43794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028384" y="3573016"/>
            <a:ext cx="5088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0"/>
            <a:ext cx="2520280" cy="276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7524328" y="188640"/>
            <a:ext cx="129614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FFFF00"/>
                </a:solidFill>
              </a:rPr>
              <a:t>Никелевая трубка, </a:t>
            </a:r>
          </a:p>
          <a:p>
            <a:r>
              <a:rPr lang="ru-RU" sz="1400" dirty="0" smtClean="0">
                <a:solidFill>
                  <a:srgbClr val="FFFF00"/>
                </a:solidFill>
              </a:rPr>
              <a:t>район </a:t>
            </a:r>
          </a:p>
          <a:p>
            <a:r>
              <a:rPr lang="ru-RU" sz="1400" dirty="0" smtClean="0">
                <a:solidFill>
                  <a:srgbClr val="FFFF00"/>
                </a:solidFill>
              </a:rPr>
              <a:t>падения Тунгус-</a:t>
            </a:r>
          </a:p>
          <a:p>
            <a:r>
              <a:rPr lang="ru-RU" sz="1400" dirty="0" err="1" smtClean="0">
                <a:solidFill>
                  <a:srgbClr val="FFFF00"/>
                </a:solidFill>
              </a:rPr>
              <a:t>ского</a:t>
            </a:r>
            <a:r>
              <a:rPr lang="ru-RU" sz="1400" dirty="0" smtClean="0">
                <a:solidFill>
                  <a:srgbClr val="FFFF00"/>
                </a:solidFill>
              </a:rPr>
              <a:t> метеорита </a:t>
            </a:r>
            <a:endParaRPr lang="ru-RU" sz="1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51520" y="5733256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Количество магнетитовых микросфер в слое 2.0 см составило 1000-2000 </a:t>
            </a:r>
            <a:r>
              <a:rPr lang="ru-RU" dirty="0" err="1" smtClean="0"/>
              <a:t>шт</a:t>
            </a:r>
            <a:r>
              <a:rPr lang="ru-RU" dirty="0" smtClean="0"/>
              <a:t>/1 м</a:t>
            </a:r>
            <a:r>
              <a:rPr lang="ru-RU" baseline="30000" dirty="0" smtClean="0"/>
              <a:t>2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170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2880320" cy="2839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635896" y="764704"/>
          <a:ext cx="5256585" cy="2088232"/>
        </p:xfrm>
        <a:graphic>
          <a:graphicData uri="http://schemas.openxmlformats.org/drawingml/2006/table">
            <a:tbl>
              <a:tblPr/>
              <a:tblGrid>
                <a:gridCol w="1182707"/>
                <a:gridCol w="690488"/>
                <a:gridCol w="621439"/>
                <a:gridCol w="617032"/>
                <a:gridCol w="643475"/>
                <a:gridCol w="750722"/>
                <a:gridCol w="750722"/>
              </a:tblGrid>
              <a:tr h="216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DejaVu Sans"/>
                          <a:cs typeface="Times New Roman"/>
                        </a:rPr>
                        <a:t>Точки, №</a:t>
                      </a:r>
                      <a:endParaRPr lang="ru-RU" sz="1100" dirty="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33CC"/>
                          </a:solidFill>
                          <a:latin typeface="Times New Roman"/>
                          <a:ea typeface="DejaVu Sans"/>
                          <a:cs typeface="Times New Roman"/>
                        </a:rPr>
                        <a:t>O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33CC"/>
                          </a:solidFill>
                          <a:latin typeface="Times New Roman"/>
                          <a:ea typeface="DejaVu Sans"/>
                          <a:cs typeface="Times New Roman"/>
                        </a:rPr>
                        <a:t>Al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33CC"/>
                          </a:solidFill>
                          <a:latin typeface="Times New Roman"/>
                          <a:ea typeface="DejaVu Sans"/>
                          <a:cs typeface="Times New Roman"/>
                        </a:rPr>
                        <a:t>Si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33CC"/>
                          </a:solidFill>
                          <a:latin typeface="Times New Roman"/>
                          <a:ea typeface="DejaVu Sans"/>
                          <a:cs typeface="Times New Roman"/>
                        </a:rPr>
                        <a:t>Fe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33CC"/>
                          </a:solidFill>
                          <a:latin typeface="Times New Roman"/>
                          <a:ea typeface="DejaVu Sans"/>
                          <a:cs typeface="Times New Roman"/>
                        </a:rPr>
                        <a:t>Ni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33CC"/>
                          </a:solidFill>
                          <a:latin typeface="Times New Roman"/>
                          <a:ea typeface="DejaVu Sans"/>
                          <a:cs typeface="Times New Roman"/>
                        </a:rPr>
                        <a:t>Nd</a:t>
                      </a:r>
                      <a:endParaRPr lang="ru-RU" sz="1400" dirty="0">
                        <a:solidFill>
                          <a:srgbClr val="0033CC"/>
                        </a:solidFill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DejaVu Sans"/>
                          <a:cs typeface="Times New Roman"/>
                        </a:rPr>
                        <a:t>1 (</a:t>
                      </a:r>
                      <a:r>
                        <a:rPr lang="en-US" sz="1200">
                          <a:latin typeface="Times New Roman"/>
                          <a:ea typeface="DejaVu Sans"/>
                          <a:cs typeface="Times New Roman"/>
                        </a:rPr>
                        <a:t>FeNd</a:t>
                      </a:r>
                      <a:r>
                        <a:rPr lang="ru-RU" sz="1200">
                          <a:latin typeface="Times New Roman"/>
                          <a:ea typeface="DejaVu Sans"/>
                          <a:cs typeface="Times New Roman"/>
                        </a:rPr>
                        <a:t>)</a:t>
                      </a:r>
                      <a:endParaRPr lang="ru-RU" sz="110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DejaVu Sans"/>
                          <a:cs typeface="Times New Roman"/>
                        </a:rPr>
                        <a:t>5.49</a:t>
                      </a:r>
                      <a:endParaRPr lang="ru-RU" sz="110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DejaVu Sans"/>
                          <a:cs typeface="Times New Roman"/>
                        </a:rPr>
                        <a:t>1.75</a:t>
                      </a:r>
                      <a:endParaRPr lang="ru-RU" sz="110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DejaVu Sans"/>
                          <a:cs typeface="Times New Roman"/>
                        </a:rPr>
                        <a:t>2.7</a:t>
                      </a:r>
                      <a:endParaRPr lang="ru-RU" sz="110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DejaVu Sans"/>
                          <a:cs typeface="Times New Roman"/>
                        </a:rPr>
                        <a:t>54.64</a:t>
                      </a:r>
                      <a:endParaRPr lang="ru-RU" sz="110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DejaVu Sans"/>
                          <a:cs typeface="Times New Roman"/>
                        </a:rPr>
                        <a:t>0</a:t>
                      </a:r>
                      <a:endParaRPr lang="ru-RU" sz="110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DejaVu Sans"/>
                          <a:cs typeface="Times New Roman"/>
                        </a:rPr>
                        <a:t>35.42</a:t>
                      </a:r>
                      <a:endParaRPr lang="ru-RU" sz="110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DejaVu Sans"/>
                          <a:cs typeface="Times New Roman"/>
                        </a:rPr>
                        <a:t>2 (</a:t>
                      </a:r>
                      <a:r>
                        <a:rPr lang="en-US" sz="1200">
                          <a:latin typeface="Times New Roman"/>
                          <a:ea typeface="DejaVu Sans"/>
                          <a:cs typeface="Times New Roman"/>
                        </a:rPr>
                        <a:t>Fe</a:t>
                      </a:r>
                      <a:r>
                        <a:rPr lang="ru-RU" sz="1200">
                          <a:latin typeface="Times New Roman"/>
                          <a:ea typeface="DejaVu Sans"/>
                          <a:cs typeface="Times New Roman"/>
                        </a:rPr>
                        <a:t>)</a:t>
                      </a:r>
                      <a:endParaRPr lang="ru-RU" sz="110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DejaVu Sans"/>
                          <a:cs typeface="Times New Roman"/>
                        </a:rPr>
                        <a:t>2.51</a:t>
                      </a:r>
                      <a:endParaRPr lang="ru-RU" sz="110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DejaVu Sans"/>
                          <a:cs typeface="Times New Roman"/>
                        </a:rPr>
                        <a:t>0</a:t>
                      </a:r>
                      <a:endParaRPr lang="ru-RU" sz="110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DejaVu Sans"/>
                          <a:cs typeface="Times New Roman"/>
                        </a:rPr>
                        <a:t>0.57</a:t>
                      </a:r>
                      <a:endParaRPr lang="ru-RU" sz="110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DejaVu Sans"/>
                          <a:cs typeface="Times New Roman"/>
                        </a:rPr>
                        <a:t>96.92</a:t>
                      </a:r>
                      <a:endParaRPr lang="ru-RU" sz="110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DejaVu Sans"/>
                          <a:cs typeface="Times New Roman"/>
                        </a:rPr>
                        <a:t>0</a:t>
                      </a:r>
                      <a:endParaRPr lang="ru-RU" sz="110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DejaVu Sans"/>
                          <a:cs typeface="Times New Roman"/>
                        </a:rPr>
                        <a:t>0</a:t>
                      </a:r>
                      <a:endParaRPr lang="ru-RU" sz="110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DejaVu Sans"/>
                          <a:cs typeface="Times New Roman"/>
                        </a:rPr>
                        <a:t>3 (</a:t>
                      </a:r>
                      <a:r>
                        <a:rPr lang="en-US" sz="1200">
                          <a:latin typeface="Times New Roman"/>
                          <a:ea typeface="DejaVu Sans"/>
                          <a:cs typeface="Times New Roman"/>
                        </a:rPr>
                        <a:t>Fe</a:t>
                      </a:r>
                      <a:r>
                        <a:rPr lang="ru-RU" sz="1200">
                          <a:latin typeface="Times New Roman"/>
                          <a:ea typeface="DejaVu Sans"/>
                          <a:cs typeface="Times New Roman"/>
                        </a:rPr>
                        <a:t>)</a:t>
                      </a:r>
                      <a:endParaRPr lang="ru-RU" sz="110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DejaVu Sans"/>
                          <a:cs typeface="Times New Roman"/>
                        </a:rPr>
                        <a:t>1.31</a:t>
                      </a:r>
                      <a:endParaRPr lang="ru-RU" sz="110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DejaVu Sans"/>
                          <a:cs typeface="Times New Roman"/>
                        </a:rPr>
                        <a:t>0</a:t>
                      </a:r>
                      <a:endParaRPr lang="ru-RU" sz="110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DejaVu Sans"/>
                          <a:cs typeface="Times New Roman"/>
                        </a:rPr>
                        <a:t>0.52</a:t>
                      </a:r>
                      <a:endParaRPr lang="ru-RU" sz="110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DejaVu Sans"/>
                          <a:cs typeface="Times New Roman"/>
                        </a:rPr>
                        <a:t>96.81</a:t>
                      </a:r>
                      <a:endParaRPr lang="ru-RU" sz="110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DejaVu Sans"/>
                          <a:cs typeface="Times New Roman"/>
                        </a:rPr>
                        <a:t>1.36</a:t>
                      </a:r>
                      <a:endParaRPr lang="ru-RU" sz="110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DejaVu Sans"/>
                          <a:cs typeface="Times New Roman"/>
                        </a:rPr>
                        <a:t>0</a:t>
                      </a:r>
                      <a:endParaRPr lang="ru-RU" sz="110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DejaVu Sans"/>
                          <a:cs typeface="Times New Roman"/>
                        </a:rPr>
                        <a:t>4</a:t>
                      </a:r>
                      <a:r>
                        <a:rPr lang="en-US" sz="1200" dirty="0">
                          <a:latin typeface="Times New Roman"/>
                          <a:ea typeface="DejaVu Sans"/>
                          <a:cs typeface="Times New Roman"/>
                        </a:rPr>
                        <a:t> (</a:t>
                      </a:r>
                      <a:r>
                        <a:rPr lang="en-US" sz="1200" dirty="0" err="1">
                          <a:latin typeface="Times New Roman"/>
                          <a:ea typeface="DejaVu Sans"/>
                          <a:cs typeface="Times New Roman"/>
                        </a:rPr>
                        <a:t>NiFeNd</a:t>
                      </a:r>
                      <a:r>
                        <a:rPr lang="en-US" sz="1200" dirty="0">
                          <a:latin typeface="Times New Roman"/>
                          <a:ea typeface="DejaVu Sans"/>
                          <a:cs typeface="Times New Roman"/>
                        </a:rPr>
                        <a:t>)</a:t>
                      </a:r>
                      <a:endParaRPr lang="ru-RU" sz="1100" dirty="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DejaVu Sans"/>
                          <a:cs typeface="Times New Roman"/>
                        </a:rPr>
                        <a:t>2.18</a:t>
                      </a:r>
                      <a:endParaRPr lang="ru-RU" sz="1100" dirty="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DejaVu Sans"/>
                          <a:cs typeface="Times New Roman"/>
                        </a:rPr>
                        <a:t>0.51</a:t>
                      </a:r>
                      <a:endParaRPr lang="ru-RU" sz="110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DejaVu Sans"/>
                          <a:cs typeface="Times New Roman"/>
                        </a:rPr>
                        <a:t>0</a:t>
                      </a:r>
                      <a:endParaRPr lang="ru-RU" sz="1100" dirty="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DejaVu Sans"/>
                          <a:cs typeface="Times New Roman"/>
                        </a:rPr>
                        <a:t>4.75</a:t>
                      </a:r>
                      <a:endParaRPr lang="ru-RU" sz="110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DejaVu Sans"/>
                          <a:cs typeface="Times New Roman"/>
                        </a:rPr>
                        <a:t>91.2</a:t>
                      </a:r>
                      <a:endParaRPr lang="ru-RU" sz="110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DejaVu Sans"/>
                          <a:cs typeface="Times New Roman"/>
                        </a:rPr>
                        <a:t>1.35</a:t>
                      </a:r>
                      <a:endParaRPr lang="ru-RU" sz="1100" dirty="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DejaVu Sans"/>
                          <a:cs typeface="Times New Roman"/>
                        </a:rPr>
                        <a:t>5</a:t>
                      </a:r>
                      <a:r>
                        <a:rPr lang="en-US" sz="1200">
                          <a:latin typeface="Times New Roman"/>
                          <a:ea typeface="DejaVu Sans"/>
                          <a:cs typeface="Times New Roman"/>
                        </a:rPr>
                        <a:t> (FeAl)</a:t>
                      </a:r>
                      <a:endParaRPr lang="ru-RU" sz="110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DejaVu Sans"/>
                          <a:cs typeface="Times New Roman"/>
                        </a:rPr>
                        <a:t>3.19</a:t>
                      </a:r>
                      <a:endParaRPr lang="ru-RU" sz="110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DejaVu Sans"/>
                          <a:cs typeface="Times New Roman"/>
                        </a:rPr>
                        <a:t>2.01</a:t>
                      </a:r>
                      <a:endParaRPr lang="ru-RU" sz="110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DejaVu Sans"/>
                          <a:cs typeface="Times New Roman"/>
                        </a:rPr>
                        <a:t>2.53</a:t>
                      </a:r>
                      <a:endParaRPr lang="ru-RU" sz="110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DejaVu Sans"/>
                          <a:cs typeface="Times New Roman"/>
                        </a:rPr>
                        <a:t>92.26</a:t>
                      </a:r>
                      <a:endParaRPr lang="ru-RU" sz="110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DejaVu Sans"/>
                          <a:cs typeface="Times New Roman"/>
                        </a:rPr>
                        <a:t>0</a:t>
                      </a:r>
                      <a:endParaRPr lang="ru-RU" sz="110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DejaVu Sans"/>
                          <a:cs typeface="Times New Roman"/>
                        </a:rPr>
                        <a:t>0</a:t>
                      </a:r>
                      <a:endParaRPr lang="ru-RU" sz="110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DejaVu Sans"/>
                          <a:cs typeface="Times New Roman"/>
                        </a:rPr>
                        <a:t>6</a:t>
                      </a:r>
                      <a:r>
                        <a:rPr lang="en-US" sz="1200">
                          <a:latin typeface="Times New Roman"/>
                          <a:ea typeface="DejaVu Sans"/>
                          <a:cs typeface="Times New Roman"/>
                        </a:rPr>
                        <a:t> (NiFe) </a:t>
                      </a:r>
                      <a:r>
                        <a:rPr lang="ru-RU" sz="1200">
                          <a:latin typeface="Times New Roman"/>
                          <a:ea typeface="DejaVu Sans"/>
                          <a:cs typeface="Times New Roman"/>
                        </a:rPr>
                        <a:t>аваруит</a:t>
                      </a:r>
                      <a:endParaRPr lang="ru-RU" sz="110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DejaVu Sans"/>
                          <a:cs typeface="Times New Roman"/>
                        </a:rPr>
                        <a:t>1.89</a:t>
                      </a:r>
                      <a:endParaRPr lang="ru-RU" sz="110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DejaVu Sans"/>
                          <a:cs typeface="Times New Roman"/>
                        </a:rPr>
                        <a:t>0</a:t>
                      </a:r>
                      <a:endParaRPr lang="ru-RU" sz="1100" dirty="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DejaVu Sans"/>
                          <a:cs typeface="Times New Roman"/>
                        </a:rPr>
                        <a:t>0</a:t>
                      </a:r>
                      <a:endParaRPr lang="ru-RU" sz="110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DejaVu Sans"/>
                          <a:cs typeface="Times New Roman"/>
                        </a:rPr>
                        <a:t>5.2</a:t>
                      </a:r>
                      <a:endParaRPr lang="ru-RU" sz="110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DejaVu Sans"/>
                          <a:cs typeface="Times New Roman"/>
                        </a:rPr>
                        <a:t>92.9</a:t>
                      </a:r>
                      <a:endParaRPr lang="ru-RU" sz="110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DejaVu Sans"/>
                          <a:cs typeface="Times New Roman"/>
                        </a:rPr>
                        <a:t>0</a:t>
                      </a:r>
                      <a:endParaRPr lang="ru-RU" sz="110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DejaVu Sans"/>
                          <a:cs typeface="Times New Roman"/>
                        </a:rPr>
                        <a:t>7 (</a:t>
                      </a:r>
                      <a:r>
                        <a:rPr lang="en-US" sz="1200">
                          <a:latin typeface="Times New Roman"/>
                          <a:ea typeface="DejaVu Sans"/>
                          <a:cs typeface="Times New Roman"/>
                        </a:rPr>
                        <a:t>FeNi</a:t>
                      </a:r>
                      <a:r>
                        <a:rPr lang="ru-RU" sz="1200">
                          <a:latin typeface="Times New Roman"/>
                          <a:ea typeface="DejaVu Sans"/>
                          <a:cs typeface="Times New Roman"/>
                        </a:rPr>
                        <a:t>) тэнит</a:t>
                      </a:r>
                      <a:endParaRPr lang="ru-RU" sz="110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DejaVu Sans"/>
                          <a:cs typeface="Times New Roman"/>
                        </a:rPr>
                        <a:t>19.67</a:t>
                      </a:r>
                      <a:endParaRPr lang="ru-RU" sz="110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DejaVu Sans"/>
                          <a:cs typeface="Times New Roman"/>
                        </a:rPr>
                        <a:t>0</a:t>
                      </a:r>
                      <a:endParaRPr lang="ru-RU" sz="110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DejaVu Sans"/>
                          <a:cs typeface="Times New Roman"/>
                        </a:rPr>
                        <a:t>0</a:t>
                      </a:r>
                      <a:endParaRPr lang="ru-RU" sz="1100" dirty="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DejaVu Sans"/>
                          <a:cs typeface="Times New Roman"/>
                        </a:rPr>
                        <a:t>41.37</a:t>
                      </a:r>
                      <a:endParaRPr lang="ru-RU" sz="110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DejaVu Sans"/>
                          <a:cs typeface="Times New Roman"/>
                        </a:rPr>
                        <a:t>38.96</a:t>
                      </a:r>
                      <a:endParaRPr lang="ru-RU" sz="110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DejaVu Sans"/>
                          <a:cs typeface="Times New Roman"/>
                        </a:rPr>
                        <a:t>0</a:t>
                      </a:r>
                      <a:endParaRPr lang="ru-RU" sz="1100" dirty="0">
                        <a:latin typeface="Times New Roman"/>
                        <a:ea typeface="DejaVu San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4067944" y="188640"/>
            <a:ext cx="3873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Химический состав спектров частицы</a:t>
            </a:r>
            <a:endParaRPr lang="ru-RU" dirty="0"/>
          </a:p>
        </p:txBody>
      </p:sp>
      <p:cxnSp>
        <p:nvCxnSpPr>
          <p:cNvPr id="14" name="Прямая со стрелкой 13"/>
          <p:cNvCxnSpPr>
            <a:stCxn id="10" idx="1"/>
          </p:cNvCxnSpPr>
          <p:nvPr/>
        </p:nvCxnSpPr>
        <p:spPr>
          <a:xfrm flipH="1">
            <a:off x="2267744" y="373306"/>
            <a:ext cx="1800200" cy="103947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140968"/>
            <a:ext cx="759086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899592" y="6093296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районе падения Тунгусского метеорита кумулятивное число магнетитовых шариков в слое 2.5 см составляет 90 </a:t>
            </a:r>
            <a:r>
              <a:rPr lang="ru-RU" dirty="0" err="1" smtClean="0"/>
              <a:t>шт</a:t>
            </a:r>
            <a:r>
              <a:rPr lang="ru-RU" dirty="0" smtClean="0"/>
              <a:t>/1 м</a:t>
            </a:r>
            <a:r>
              <a:rPr lang="ru-RU" baseline="30000" dirty="0" smtClean="0"/>
              <a:t>2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</TotalTime>
  <Words>534</Words>
  <Application>Microsoft Office PowerPoint</Application>
  <PresentationFormat>Экран (4:3)</PresentationFormat>
  <Paragraphs>114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Метеоритная тематика на Дальнем Востоке</vt:lpstr>
      <vt:lpstr>Метеоритная воронка диаметром около 20м на северном  склоне хребтика, затопленная водой</vt:lpstr>
      <vt:lpstr>Крупная воронка на водоразделе диаметром более 20 м</vt:lpstr>
      <vt:lpstr>Слайд 4</vt:lpstr>
      <vt:lpstr>Экспедиция на место падения Учурского болида (июль 2016) г</vt:lpstr>
      <vt:lpstr>Слайд 6</vt:lpstr>
      <vt:lpstr>Слайд 7</vt:lpstr>
      <vt:lpstr>Слайд 8</vt:lpstr>
      <vt:lpstr>Слайд 9</vt:lpstr>
      <vt:lpstr>  Tselmovich Vladimir A., Amelin Ivan I., Gusyakov Viacheslav K.,  Kirillov Vadim E.Ye, Kurazhkovskii Alexander Y. On the Possible Cometary Nature of the Uchur Cosmic Body (Fall3.08. 1993) // Advances in Geological and Geotechnical Engineering Research. Singapore. 2023. Vol. 05, Issue 03, P.16-24  (Article ID 5705). https://doi.org/10.30564/agger.v5i3.5705https://journals.bilpubgroup.com/index.php/agger/article/view/5705/4918 </vt:lpstr>
      <vt:lpstr>Амгунский метеорит 22 км западнее пос. Херпучи (район им П. Осипенко, Хабаровский край)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Метеоритная тематика на Дальнем Востоке</dc:title>
  <dc:creator>admin</dc:creator>
  <cp:lastModifiedBy>admin</cp:lastModifiedBy>
  <cp:revision>51</cp:revision>
  <dcterms:created xsi:type="dcterms:W3CDTF">2023-10-17T07:46:55Z</dcterms:created>
  <dcterms:modified xsi:type="dcterms:W3CDTF">2023-10-30T00:38:19Z</dcterms:modified>
</cp:coreProperties>
</file>