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72" r:id="rId5"/>
    <p:sldId id="258" r:id="rId6"/>
    <p:sldId id="268" r:id="rId7"/>
    <p:sldId id="269" r:id="rId8"/>
    <p:sldId id="259" r:id="rId9"/>
    <p:sldId id="266" r:id="rId10"/>
    <p:sldId id="260" r:id="rId11"/>
    <p:sldId id="261" r:id="rId12"/>
    <p:sldId id="267" r:id="rId13"/>
    <p:sldId id="262" r:id="rId14"/>
    <p:sldId id="263" r:id="rId15"/>
    <p:sldId id="264" r:id="rId16"/>
    <p:sldId id="265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83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73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4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52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5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61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26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20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60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1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29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53491-60D7-4221-BF19-315DB364113B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468AF-1745-4241-8D16-0AD2C8669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1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7397" y="96716"/>
            <a:ext cx="6197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Куянская </a:t>
            </a:r>
            <a:r>
              <a:rPr lang="ru-RU" sz="2800" b="1" dirty="0"/>
              <a:t>рудоносная структура </a:t>
            </a:r>
            <a:r>
              <a:rPr lang="ru-RU" sz="2800" b="1" dirty="0" err="1"/>
              <a:t>Албазинского</a:t>
            </a:r>
            <a:r>
              <a:rPr lang="ru-RU" sz="2800" b="1" dirty="0"/>
              <a:t> </a:t>
            </a:r>
            <a:r>
              <a:rPr lang="ru-RU" sz="2800" b="1" dirty="0" smtClean="0"/>
              <a:t>узла, её </a:t>
            </a:r>
            <a:r>
              <a:rPr lang="ru-RU" sz="2800" b="1" dirty="0"/>
              <a:t>проявленность</a:t>
            </a:r>
          </a:p>
          <a:p>
            <a:pPr algn="ctr"/>
            <a:r>
              <a:rPr lang="ru-RU" sz="2800" b="1" dirty="0"/>
              <a:t> в геофизических </a:t>
            </a:r>
            <a:r>
              <a:rPr lang="ru-RU" sz="2800" b="1" dirty="0" smtClean="0"/>
              <a:t>полях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5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207" y="96716"/>
            <a:ext cx="1662425" cy="158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1162" y="5908431"/>
            <a:ext cx="375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Институту тектоники и геофизики им. Ю.А. Косыгина ДВО РАН - А.Ю. </a:t>
            </a:r>
            <a:r>
              <a:rPr lang="ru-RU" sz="1400" b="1" i="1" dirty="0" err="1"/>
              <a:t>Юрчук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4181444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86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0269" y="237392"/>
            <a:ext cx="2479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Куянская рудоносная структура. </a:t>
            </a:r>
            <a:r>
              <a:rPr lang="ru-RU" sz="1400" b="1" dirty="0"/>
              <a:t>Характер и интенсивность геоэлектрических параметров на глубине 150 м 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38194" y="1714499"/>
            <a:ext cx="2250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На глубине 150 м интенсивность геоэлектрических параметров отражает особенности строения магматогенной структуры в плане: </a:t>
            </a:r>
            <a:r>
              <a:rPr lang="ru-RU" sz="1200" dirty="0" err="1"/>
              <a:t>жерловая</a:t>
            </a:r>
            <a:r>
              <a:rPr lang="ru-RU" sz="1200" dirty="0"/>
              <a:t> фация вулканитов </a:t>
            </a:r>
            <a:r>
              <a:rPr lang="ru-RU" sz="1200" dirty="0" err="1"/>
              <a:t>картируется</a:t>
            </a:r>
            <a:r>
              <a:rPr lang="ru-RU" sz="1200" dirty="0"/>
              <a:t> полем повышенных и высоких значений кажущегося сопротивления на фоне низких значений у вмещающих </a:t>
            </a:r>
            <a:r>
              <a:rPr lang="ru-RU" sz="1200" dirty="0" err="1"/>
              <a:t>гранодиоритов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1359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86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1477" y="237392"/>
            <a:ext cx="24882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Куянская рудоносная структура. Характер и интенсивность геоэлектрических параметров на глубине 150 м 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18603" y="1644335"/>
            <a:ext cx="22967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На глубине 150 м интенсивность </a:t>
            </a:r>
            <a:r>
              <a:rPr lang="ru-RU" sz="1200" dirty="0" smtClean="0"/>
              <a:t>параметров вызванной поляризации отражает </a:t>
            </a:r>
            <a:r>
              <a:rPr lang="ru-RU" sz="1200" dirty="0"/>
              <a:t>особенности строения магматогенной структуры в плане: </a:t>
            </a:r>
            <a:r>
              <a:rPr lang="ru-RU" sz="1200" dirty="0" err="1"/>
              <a:t>жерловая</a:t>
            </a:r>
            <a:r>
              <a:rPr lang="ru-RU" sz="1200" dirty="0"/>
              <a:t> фация вулканитов </a:t>
            </a:r>
            <a:r>
              <a:rPr lang="ru-RU" sz="1200" dirty="0" err="1"/>
              <a:t>картируется</a:t>
            </a:r>
            <a:r>
              <a:rPr lang="ru-RU" sz="1200" dirty="0"/>
              <a:t> полем повышенных и высоких значений </a:t>
            </a:r>
            <a:r>
              <a:rPr lang="ru-RU" sz="1200" dirty="0" smtClean="0"/>
              <a:t>вызванной поляризации на </a:t>
            </a:r>
            <a:r>
              <a:rPr lang="ru-RU" sz="1200" dirty="0"/>
              <a:t>фоне низких значений у вмещающих </a:t>
            </a:r>
            <a:r>
              <a:rPr lang="ru-RU" sz="1200" dirty="0" err="1"/>
              <a:t>гранодиоритов</a:t>
            </a:r>
            <a:endParaRPr lang="ru-RU" sz="12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6090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" y="0"/>
            <a:ext cx="90258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3023" y="4906107"/>
            <a:ext cx="24818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Куянская рудоносная структура. Характер и интенсивность геоэлектрических параметров на глубине 150 м </a:t>
            </a:r>
            <a:r>
              <a:rPr lang="ru-RU" sz="1400" b="1" dirty="0" smtClean="0"/>
              <a:t>с элементами геологической карты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539857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86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0269" y="237392"/>
            <a:ext cx="2479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Куянская рудоносная структура. Характер и интенсивность геоэлектрических параметров на глубине </a:t>
            </a:r>
            <a:r>
              <a:rPr lang="ru-RU" sz="1400" b="1" dirty="0" smtClean="0"/>
              <a:t>450 </a:t>
            </a:r>
            <a:r>
              <a:rPr lang="ru-RU" sz="1400" b="1" dirty="0"/>
              <a:t>м 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796457" y="1644335"/>
            <a:ext cx="215411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На глубине 450 м характер и интенсивность удельного сопротивления  заметно меняется: увеличивается контрастность линейных зон низких сопротивлений </a:t>
            </a:r>
            <a:r>
              <a:rPr lang="ru-RU" sz="1200" dirty="0" err="1"/>
              <a:t>субмеридионального</a:t>
            </a:r>
            <a:r>
              <a:rPr lang="ru-RU" sz="1200" dirty="0"/>
              <a:t> простирания (в 2-3 раза), цепочки аномалий преобразуются в две отчетливо выраженные линейные зоны, </a:t>
            </a:r>
            <a:r>
              <a:rPr lang="ru-RU" sz="1200" dirty="0" err="1"/>
              <a:t>интерпретирующиеся</a:t>
            </a:r>
            <a:r>
              <a:rPr lang="ru-RU" sz="1200" dirty="0"/>
              <a:t> как линейные участки нарушенных, гидротермально измененных пород, возможно, с сульфидной </a:t>
            </a:r>
            <a:r>
              <a:rPr lang="ru-RU" sz="1200" dirty="0" smtClean="0"/>
              <a:t>минерализацией.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38254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86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32685" y="237392"/>
            <a:ext cx="24970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Куянская </a:t>
            </a:r>
            <a:r>
              <a:rPr lang="ru-RU" sz="1400" b="1" dirty="0"/>
              <a:t>рудоносная структура. Характер и интенсивность геоэлектрических параметров на глубине 450 м 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18602" y="1814329"/>
            <a:ext cx="24110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На глубине 450 м характер и интенсивность </a:t>
            </a:r>
            <a:r>
              <a:rPr lang="ru-RU" sz="1200" dirty="0" smtClean="0"/>
              <a:t>вызванной поляризации заметно </a:t>
            </a:r>
            <a:r>
              <a:rPr lang="ru-RU" sz="1200" dirty="0"/>
              <a:t>меняется: увеличивается контрастность линейных зон низких </a:t>
            </a:r>
            <a:r>
              <a:rPr lang="ru-RU" sz="1200" dirty="0" smtClean="0"/>
              <a:t>значений вызванной поляризации </a:t>
            </a:r>
            <a:r>
              <a:rPr lang="ru-RU" sz="1200" dirty="0" err="1" smtClean="0"/>
              <a:t>субмеридионального</a:t>
            </a:r>
            <a:r>
              <a:rPr lang="ru-RU" sz="1200" dirty="0" smtClean="0"/>
              <a:t> </a:t>
            </a:r>
            <a:r>
              <a:rPr lang="ru-RU" sz="1200" dirty="0"/>
              <a:t>простирания (в 2-3 раза), цепочки аномалий преобразуются в две отчетливо выраженные линейные зоны, </a:t>
            </a:r>
            <a:r>
              <a:rPr lang="ru-RU" sz="1200" dirty="0" err="1"/>
              <a:t>интерпретирующиеся</a:t>
            </a:r>
            <a:r>
              <a:rPr lang="ru-RU" sz="1200" dirty="0"/>
              <a:t> как линейные участки нарушенных, гидротермально измененных пород, возможно, с сульфидной минерализацией.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9318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" y="0"/>
            <a:ext cx="90258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7854" y="5055577"/>
            <a:ext cx="25170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Куянская рудоносная структура. Характер и интенсивность геоэлектрических параметров на глубине </a:t>
            </a:r>
            <a:r>
              <a:rPr lang="ru-RU" sz="1400" b="1" dirty="0" smtClean="0"/>
              <a:t>450 </a:t>
            </a:r>
            <a:r>
              <a:rPr lang="ru-RU" sz="1400" b="1" dirty="0"/>
              <a:t>м с элементами геологической карты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293640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712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0215" y="237392"/>
            <a:ext cx="3789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Куянская рудоносная структура. Карта магнитного поля с основными разрывными нарушениями и ореолами золота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7123" y="1147473"/>
            <a:ext cx="391257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На геоэлектрических разрезах </a:t>
            </a:r>
            <a:r>
              <a:rPr lang="ru-RU" sz="1200" dirty="0" smtClean="0"/>
              <a:t>(модель </a:t>
            </a:r>
            <a:r>
              <a:rPr lang="ru-RU" sz="1200" dirty="0"/>
              <a:t>вызванной поляризации) фиксируются крутые границы </a:t>
            </a:r>
            <a:r>
              <a:rPr lang="ru-RU" sz="1200" dirty="0" err="1"/>
              <a:t>жерловины</a:t>
            </a:r>
            <a:r>
              <a:rPr lang="ru-RU" sz="1200" dirty="0"/>
              <a:t>, на разрезе инверсии магнитного поля </a:t>
            </a:r>
            <a:r>
              <a:rPr lang="ru-RU" sz="1200" dirty="0" smtClean="0"/>
              <a:t>(модель </a:t>
            </a:r>
            <a:r>
              <a:rPr lang="ru-RU" sz="1200" dirty="0"/>
              <a:t>магнитной восприимчивости) интерпретируются ее </a:t>
            </a:r>
            <a:r>
              <a:rPr lang="ru-RU" sz="1200" dirty="0" err="1"/>
              <a:t>центриклинальное</a:t>
            </a:r>
            <a:r>
              <a:rPr lang="ru-RU" sz="1200" dirty="0"/>
              <a:t> падение и воронкообразная форма. </a:t>
            </a:r>
            <a:endParaRPr lang="ru-RU" sz="1200" dirty="0" smtClean="0"/>
          </a:p>
          <a:p>
            <a:r>
              <a:rPr lang="ru-RU" sz="1200" dirty="0" smtClean="0"/>
              <a:t>Характер </a:t>
            </a:r>
            <a:r>
              <a:rPr lang="ru-RU" sz="1200" dirty="0"/>
              <a:t>эволюции геологического строения ВТС на глубину отражается на геоэлектрических разрезах и разрезах инверсии магнитного </a:t>
            </a:r>
            <a:r>
              <a:rPr lang="ru-RU" sz="1200" dirty="0" smtClean="0"/>
              <a:t>поля. Следует </a:t>
            </a:r>
            <a:r>
              <a:rPr lang="ru-RU" sz="1200" dirty="0"/>
              <a:t>отметить, что контакты наиболее магнитных разностей - </a:t>
            </a:r>
            <a:r>
              <a:rPr lang="ru-RU" sz="1200" dirty="0" err="1"/>
              <a:t>андезибазальтов</a:t>
            </a:r>
            <a:r>
              <a:rPr lang="ru-RU" sz="1200" dirty="0"/>
              <a:t> </a:t>
            </a:r>
            <a:r>
              <a:rPr lang="ru-RU" sz="1200" dirty="0" err="1"/>
              <a:t>жерловой</a:t>
            </a:r>
            <a:r>
              <a:rPr lang="ru-RU" sz="1200" dirty="0"/>
              <a:t> фации, падают под «себя», образуя воронкообразную форму </a:t>
            </a:r>
            <a:r>
              <a:rPr lang="ru-RU" sz="1200" dirty="0" err="1"/>
              <a:t>палеожерла</a:t>
            </a:r>
            <a:r>
              <a:rPr lang="ru-RU" sz="1200" dirty="0"/>
              <a:t> в разрезе.  Наличие полого погружающихся образований к центру ВТС хорошо читается на геоэлектрических разрезах в северо-восточной части профиля, зоной низких значений вызванной поляризации и кажущегося сопротивления. Полого падающее тело соответствует на поверхности биотит роговообманковым </a:t>
            </a:r>
            <a:r>
              <a:rPr lang="ru-RU" sz="1200" dirty="0" err="1"/>
              <a:t>гранодиоритам</a:t>
            </a:r>
            <a:r>
              <a:rPr lang="ru-RU" sz="1200" dirty="0"/>
              <a:t>, и в разрезе имеет видимую мощность порядка 200 м.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08941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13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7621" y="2656009"/>
            <a:ext cx="6800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/>
              <a:t>СПАСИБО ЗА ВНИМАНИЕ</a:t>
            </a:r>
            <a:endParaRPr lang="ru-RU" sz="4800" b="1" i="1" dirty="0"/>
          </a:p>
        </p:txBody>
      </p:sp>
    </p:spTree>
    <p:extLst>
      <p:ext uri="{BB962C8B-B14F-4D97-AF65-F5344CB8AC3E}">
        <p14:creationId xmlns:p14="http://schemas.microsoft.com/office/powerpoint/2010/main" val="4120527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AppData\Local\Microsoft\Windows\INetCache\Content.Word\ВРЕЗКА КУЯН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1891" y="202223"/>
            <a:ext cx="2166620" cy="265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оложение Куяна в структур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63769"/>
            <a:ext cx="5695559" cy="60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101863" y="2998177"/>
            <a:ext cx="28926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Положение </a:t>
            </a:r>
            <a:r>
              <a:rPr lang="ru-RU" sz="1200" dirty="0"/>
              <a:t>месторождения </a:t>
            </a:r>
            <a:r>
              <a:rPr lang="ru-RU" sz="1200" dirty="0" err="1"/>
              <a:t>Албазино</a:t>
            </a:r>
            <a:r>
              <a:rPr lang="ru-RU" sz="1200" dirty="0"/>
              <a:t> и </a:t>
            </a:r>
            <a:r>
              <a:rPr lang="ru-RU" sz="1200" dirty="0" err="1"/>
              <a:t>Куянской</a:t>
            </a:r>
            <a:r>
              <a:rPr lang="ru-RU" sz="1200" dirty="0"/>
              <a:t> рудной зоны на обзорной карте Хабаровского края (а), структурно-тектоническая позиция </a:t>
            </a:r>
            <a:r>
              <a:rPr lang="ru-RU" sz="1200" dirty="0" err="1"/>
              <a:t>Албазинского</a:t>
            </a:r>
            <a:r>
              <a:rPr lang="ru-RU" sz="1200" dirty="0"/>
              <a:t> рудного поля  и </a:t>
            </a:r>
            <a:r>
              <a:rPr lang="ru-RU" sz="1200" dirty="0" err="1"/>
              <a:t>Куянской</a:t>
            </a:r>
            <a:r>
              <a:rPr lang="ru-RU" sz="1200" dirty="0"/>
              <a:t> рудоносной структуры (б)</a:t>
            </a:r>
          </a:p>
          <a:p>
            <a:r>
              <a:rPr lang="ru-RU" sz="1200" dirty="0"/>
              <a:t>1 – андезиты и </a:t>
            </a:r>
            <a:r>
              <a:rPr lang="ru-RU" sz="1200" dirty="0" err="1"/>
              <a:t>андезибазальты</a:t>
            </a:r>
            <a:r>
              <a:rPr lang="ru-RU" sz="1200" dirty="0"/>
              <a:t> верхнего структурного этажа; 2 – </a:t>
            </a:r>
            <a:r>
              <a:rPr lang="ru-RU" sz="1200" dirty="0" err="1"/>
              <a:t>гранитоиды</a:t>
            </a:r>
            <a:r>
              <a:rPr lang="ru-RU" sz="1200" dirty="0"/>
              <a:t> К</a:t>
            </a:r>
            <a:r>
              <a:rPr lang="ru-RU" sz="1200" baseline="-25000" dirty="0"/>
              <a:t>2</a:t>
            </a:r>
            <a:r>
              <a:rPr lang="ru-RU" sz="1200" dirty="0"/>
              <a:t>; 3 – складчатые образования </a:t>
            </a:r>
            <a:r>
              <a:rPr lang="en-US" sz="1200" dirty="0"/>
              <a:t>J</a:t>
            </a:r>
            <a:r>
              <a:rPr lang="ru-RU" sz="1200" baseline="-25000" dirty="0"/>
              <a:t>1-2</a:t>
            </a:r>
            <a:r>
              <a:rPr lang="ru-RU" sz="1200" dirty="0"/>
              <a:t>; 4 – разрывные нарушения; 5 – предполагаемые разломы; 6 – ось </a:t>
            </a:r>
            <a:r>
              <a:rPr lang="ru-RU" sz="1200" dirty="0" err="1"/>
              <a:t>Амгуно-Сомнинского</a:t>
            </a:r>
            <a:r>
              <a:rPr lang="ru-RU" sz="1200" dirty="0"/>
              <a:t> горст-</a:t>
            </a:r>
            <a:r>
              <a:rPr lang="ru-RU" sz="1200" dirty="0" err="1"/>
              <a:t>антиклинория</a:t>
            </a:r>
            <a:r>
              <a:rPr lang="ru-RU" sz="1200" dirty="0"/>
              <a:t>; 7 – граница </a:t>
            </a:r>
            <a:r>
              <a:rPr lang="ru-RU" sz="1200" dirty="0" err="1"/>
              <a:t>палеокальдеры</a:t>
            </a:r>
            <a:r>
              <a:rPr lang="ru-RU" sz="1200" dirty="0"/>
              <a:t>; 8 – основные рудные зоны: 1 – </a:t>
            </a:r>
            <a:r>
              <a:rPr lang="ru-RU" sz="1200" dirty="0" err="1"/>
              <a:t>Татьянинская</a:t>
            </a:r>
            <a:r>
              <a:rPr lang="ru-RU" sz="1200" dirty="0"/>
              <a:t>, 2 – </a:t>
            </a:r>
            <a:r>
              <a:rPr lang="ru-RU" sz="1200" dirty="0" err="1"/>
              <a:t>Анфисинская</a:t>
            </a:r>
            <a:r>
              <a:rPr lang="ru-RU" sz="1200" dirty="0"/>
              <a:t>, 3 – </a:t>
            </a:r>
            <a:r>
              <a:rPr lang="ru-RU" sz="1200" dirty="0" err="1"/>
              <a:t>Ольгинская</a:t>
            </a:r>
            <a:r>
              <a:rPr lang="ru-RU" sz="1200" dirty="0"/>
              <a:t>, 2 – Екатерининская, 5 – Екатерининская-2, 6 – </a:t>
            </a:r>
            <a:r>
              <a:rPr lang="ru-RU" sz="1200" dirty="0" err="1"/>
              <a:t>Фаридинская</a:t>
            </a:r>
            <a:r>
              <a:rPr lang="ru-RU" sz="1200" dirty="0"/>
              <a:t>, 7 – Куянская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1891" y="448435"/>
            <a:ext cx="26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44245" y="44843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24097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7661" y="351693"/>
            <a:ext cx="223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Карта магнитного поля по данным АГСМ. Масштаба 1: 25 000. </a:t>
            </a:r>
            <a:r>
              <a:rPr lang="ru-RU" sz="1400" b="1" dirty="0" err="1" smtClean="0"/>
              <a:t>Албазинское</a:t>
            </a:r>
            <a:r>
              <a:rPr lang="ru-RU" sz="1400" b="1" dirty="0" smtClean="0"/>
              <a:t> рудное поле.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94547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1" y="247825"/>
            <a:ext cx="6083808" cy="6239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7661" y="351693"/>
            <a:ext cx="2231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Распространение </a:t>
            </a:r>
            <a:r>
              <a:rPr lang="ru-RU" sz="1400" b="1" dirty="0" err="1" smtClean="0"/>
              <a:t>вулкано</a:t>
            </a:r>
            <a:r>
              <a:rPr lang="ru-RU" sz="1400" b="1" dirty="0" smtClean="0"/>
              <a:t>-кремнистого комплекса в районе </a:t>
            </a:r>
            <a:r>
              <a:rPr lang="ru-RU" sz="1400" b="1" dirty="0" err="1" smtClean="0"/>
              <a:t>Албазинского</a:t>
            </a:r>
            <a:r>
              <a:rPr lang="ru-RU" sz="1400" b="1" dirty="0" smtClean="0"/>
              <a:t> рудного поля.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43379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467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8327" y="0"/>
            <a:ext cx="2481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Геологическая карта центральной части </a:t>
            </a:r>
            <a:r>
              <a:rPr lang="ru-RU" sz="1400" b="1" dirty="0" err="1"/>
              <a:t>Куянской</a:t>
            </a:r>
            <a:r>
              <a:rPr lang="ru-RU" sz="1400" b="1" dirty="0"/>
              <a:t> структуры с геохимическими ореолами золота и меди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08328" y="1019907"/>
            <a:ext cx="248167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1 – четвертичные аллювиальные отложения; 2 – юрские осадочные породы </a:t>
            </a:r>
            <a:r>
              <a:rPr lang="ru-RU" sz="1200" dirty="0" err="1"/>
              <a:t>михалицынской</a:t>
            </a:r>
            <a:r>
              <a:rPr lang="ru-RU" sz="1200" dirty="0"/>
              <a:t> свиты: а – песчаники и </a:t>
            </a:r>
            <a:r>
              <a:rPr lang="ru-RU" sz="1200" dirty="0" err="1"/>
              <a:t>алевропесчаники</a:t>
            </a:r>
            <a:r>
              <a:rPr lang="ru-RU" sz="1200" dirty="0"/>
              <a:t>, б – алевролиты; 3 – вулканиты: андезиты </a:t>
            </a:r>
            <a:r>
              <a:rPr lang="ru-RU" sz="1200" dirty="0" err="1"/>
              <a:t>редкообломочные</a:t>
            </a:r>
            <a:r>
              <a:rPr lang="ru-RU" sz="1200" dirty="0"/>
              <a:t>, б – эруптивные брекчии; 4 – </a:t>
            </a:r>
            <a:r>
              <a:rPr lang="ru-RU" sz="1200" dirty="0" err="1"/>
              <a:t>плагиограниты</a:t>
            </a:r>
            <a:r>
              <a:rPr lang="ru-RU" sz="1200" dirty="0"/>
              <a:t>; 5 – </a:t>
            </a:r>
            <a:r>
              <a:rPr lang="ru-RU" sz="1200" dirty="0" err="1"/>
              <a:t>гранодиорит</a:t>
            </a:r>
            <a:r>
              <a:rPr lang="ru-RU" sz="1200" dirty="0"/>
              <a:t>-порфиры; 6 – </a:t>
            </a:r>
            <a:r>
              <a:rPr lang="ru-RU" sz="1200" dirty="0" err="1"/>
              <a:t>гранодиориты</a:t>
            </a:r>
            <a:r>
              <a:rPr lang="ru-RU" sz="1200" dirty="0"/>
              <a:t>; 7 – кварцевые диориты; 8-12 дайки: 8 – </a:t>
            </a:r>
            <a:r>
              <a:rPr lang="ru-RU" sz="1200" dirty="0" err="1"/>
              <a:t>андезибазальты</a:t>
            </a:r>
            <a:r>
              <a:rPr lang="ru-RU" sz="1200" dirty="0"/>
              <a:t>, 9 – диориты; 10 – граниты, 11 – </a:t>
            </a:r>
            <a:r>
              <a:rPr lang="ru-RU" sz="1200" dirty="0" err="1"/>
              <a:t>гранодиорит</a:t>
            </a:r>
            <a:r>
              <a:rPr lang="ru-RU" sz="1200" dirty="0"/>
              <a:t>-порфиры, 12 – </a:t>
            </a:r>
            <a:r>
              <a:rPr lang="ru-RU" sz="1200" dirty="0" err="1"/>
              <a:t>дацитовые</a:t>
            </a:r>
            <a:r>
              <a:rPr lang="ru-RU" sz="1200" dirty="0"/>
              <a:t> порфиры; 13 – разрывные нарушения: а – надежно </a:t>
            </a:r>
            <a:r>
              <a:rPr lang="ru-RU" sz="1200" dirty="0" err="1"/>
              <a:t>картирующиеся</a:t>
            </a:r>
            <a:r>
              <a:rPr lang="ru-RU" sz="1200" dirty="0"/>
              <a:t>, б – предполагаемые, в – под покровом рыхлых отложений; 14 – литологические границы: а – между геологическими телами; б – фациальные; 15 – </a:t>
            </a:r>
            <a:r>
              <a:rPr lang="ru-RU" sz="1200" dirty="0" err="1"/>
              <a:t>сульфидизация</a:t>
            </a:r>
            <a:r>
              <a:rPr lang="ru-RU" sz="1200" dirty="0"/>
              <a:t> (а), </a:t>
            </a:r>
            <a:r>
              <a:rPr lang="ru-RU" sz="1200" dirty="0" err="1"/>
              <a:t>пропилитизация</a:t>
            </a:r>
            <a:r>
              <a:rPr lang="ru-RU" sz="1200" dirty="0"/>
              <a:t> (б); 16 – ореол </a:t>
            </a:r>
            <a:r>
              <a:rPr lang="ru-RU" sz="1200" dirty="0" err="1"/>
              <a:t>березит-аргиллизитовых</a:t>
            </a:r>
            <a:r>
              <a:rPr lang="ru-RU" sz="1200" dirty="0"/>
              <a:t> гидротермальных изменений; 17 – отработанная россыпь золота; 18 – ореол аномальных содержаний золота (свыше 0.005 г/т); 19 – ореолы аномальных содержаний меди: а – свыше 50 г/т, б – свыше 80 г/т; 20 – скважины; 21 – канавы; 22 – элементы падений разломов.</a:t>
            </a:r>
          </a:p>
        </p:txBody>
      </p:sp>
    </p:spTree>
    <p:extLst>
      <p:ext uri="{BB962C8B-B14F-4D97-AF65-F5344CB8AC3E}">
        <p14:creationId xmlns:p14="http://schemas.microsoft.com/office/powerpoint/2010/main" val="3496665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уян литолог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370522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924" y="3138488"/>
            <a:ext cx="362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/>
              <a:t>Алевропесчаники</a:t>
            </a:r>
            <a:r>
              <a:rPr lang="ru-RU" sz="1200" dirty="0"/>
              <a:t> </a:t>
            </a:r>
            <a:r>
              <a:rPr lang="ru-RU" sz="1200" dirty="0" err="1"/>
              <a:t>михалицынской</a:t>
            </a:r>
            <a:r>
              <a:rPr lang="ru-RU" sz="1200" dirty="0"/>
              <a:t> свиты (а), </a:t>
            </a:r>
            <a:r>
              <a:rPr lang="ru-RU" sz="1200" dirty="0" err="1"/>
              <a:t>гранодиориты</a:t>
            </a:r>
            <a:r>
              <a:rPr lang="ru-RU" sz="1200" dirty="0"/>
              <a:t> (б), </a:t>
            </a:r>
            <a:r>
              <a:rPr lang="ru-RU" sz="1200" dirty="0" err="1"/>
              <a:t>плагиограниты</a:t>
            </a:r>
            <a:r>
              <a:rPr lang="ru-RU" sz="1200" dirty="0"/>
              <a:t> (в), эруптивные брекчии андезитов (в)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924" y="3804462"/>
            <a:ext cx="36220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Осадочные породы</a:t>
            </a:r>
            <a:r>
              <a:rPr lang="ru-RU" sz="1200" dirty="0"/>
              <a:t> участка </a:t>
            </a:r>
            <a:r>
              <a:rPr lang="ru-RU" sz="1200" dirty="0" err="1"/>
              <a:t>Куян</a:t>
            </a:r>
            <a:r>
              <a:rPr lang="ru-RU" sz="1200" dirty="0"/>
              <a:t> принадлежат </a:t>
            </a:r>
            <a:r>
              <a:rPr lang="ru-RU" sz="1200" dirty="0" err="1"/>
              <a:t>михалицинской</a:t>
            </a:r>
            <a:r>
              <a:rPr lang="ru-RU" sz="1200" dirty="0"/>
              <a:t> свите </a:t>
            </a:r>
            <a:r>
              <a:rPr lang="en-US" sz="1200" dirty="0"/>
              <a:t>J</a:t>
            </a:r>
            <a:r>
              <a:rPr lang="ru-RU" sz="1200" baseline="-25000" dirty="0"/>
              <a:t>1,</a:t>
            </a:r>
            <a:r>
              <a:rPr lang="ru-RU" sz="1200" b="1" baseline="-25000" dirty="0"/>
              <a:t> </a:t>
            </a:r>
            <a:r>
              <a:rPr lang="ru-RU" sz="1200" dirty="0"/>
              <a:t>развитой в пределах </a:t>
            </a:r>
            <a:r>
              <a:rPr lang="ru-RU" sz="1200" dirty="0" err="1"/>
              <a:t>Албазинского</a:t>
            </a:r>
            <a:r>
              <a:rPr lang="ru-RU" sz="1200" dirty="0"/>
              <a:t> рудного поля и его флангов. В пределах рассматриваемого участка, она представлена плотными серыми мелкозернистыми песчаниками со слабо выраженной полосчатой текстурой, сланцеватыми углеродистыми алевролитами и полосчатыми </a:t>
            </a:r>
            <a:r>
              <a:rPr lang="ru-RU" sz="1200" dirty="0" err="1"/>
              <a:t>алевропесчаниками</a:t>
            </a:r>
            <a:r>
              <a:rPr lang="ru-RU" sz="1200" dirty="0"/>
              <a:t> </a:t>
            </a:r>
            <a:r>
              <a:rPr lang="ru-RU" sz="1200" dirty="0" smtClean="0"/>
              <a:t>(А)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47748" y="87923"/>
            <a:ext cx="50995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Гранодиориты </a:t>
            </a:r>
            <a:r>
              <a:rPr lang="ru-RU" sz="1200" dirty="0"/>
              <a:t>(Б) характеризуются массивной текстурой, полнокристаллическим среднезернистым строением. Состоят из кварца (~15-20%), плагиоклаза, биотита и амфибола. Местами, особенно в </a:t>
            </a:r>
            <a:r>
              <a:rPr lang="ru-RU" sz="1200" dirty="0" err="1"/>
              <a:t>гипсометрически</a:t>
            </a:r>
            <a:r>
              <a:rPr lang="ru-RU" sz="1200" dirty="0"/>
              <a:t> верхних частях сложенными ими участках, в </a:t>
            </a:r>
            <a:r>
              <a:rPr lang="ru-RU" sz="1200" dirty="0" err="1"/>
              <a:t>гранодиоритах</a:t>
            </a:r>
            <a:r>
              <a:rPr lang="ru-RU" sz="1200" dirty="0"/>
              <a:t> отмечается </a:t>
            </a:r>
            <a:r>
              <a:rPr lang="ru-RU" sz="1200" dirty="0" err="1"/>
              <a:t>окварцевание</a:t>
            </a:r>
            <a:r>
              <a:rPr lang="ru-RU" sz="1200" dirty="0"/>
              <a:t> и </a:t>
            </a:r>
            <a:r>
              <a:rPr lang="ru-RU" sz="1200" dirty="0" err="1"/>
              <a:t>аргиллизиция</a:t>
            </a:r>
            <a:r>
              <a:rPr lang="ru-RU" sz="1200" dirty="0"/>
              <a:t> по объему.</a:t>
            </a:r>
          </a:p>
          <a:p>
            <a:r>
              <a:rPr lang="ru-RU" sz="1200" i="1" dirty="0" smtClean="0"/>
              <a:t>Гранодиорит-порфиры </a:t>
            </a:r>
            <a:r>
              <a:rPr lang="ru-RU" sz="1200" dirty="0"/>
              <a:t>отличаются от </a:t>
            </a:r>
            <a:r>
              <a:rPr lang="ru-RU" sz="1200" dirty="0" err="1"/>
              <a:t>гранодиоритов</a:t>
            </a:r>
            <a:r>
              <a:rPr lang="ru-RU" sz="1200" dirty="0"/>
              <a:t> порфировой структурой, мелкозернистым строением и более </a:t>
            </a:r>
            <a:r>
              <a:rPr lang="ru-RU" sz="1200" dirty="0" err="1"/>
              <a:t>лейкократовым</a:t>
            </a:r>
            <a:r>
              <a:rPr lang="ru-RU" sz="1200" dirty="0"/>
              <a:t> обликом. Основная масса </a:t>
            </a:r>
            <a:r>
              <a:rPr lang="ru-RU" sz="1200" dirty="0" err="1"/>
              <a:t>гранодиорит</a:t>
            </a:r>
            <a:r>
              <a:rPr lang="ru-RU" sz="1200" dirty="0"/>
              <a:t>-порфиров</a:t>
            </a:r>
            <a:r>
              <a:rPr lang="ru-RU" sz="1200" i="1" dirty="0"/>
              <a:t> </a:t>
            </a:r>
            <a:r>
              <a:rPr lang="ru-RU" sz="1200" dirty="0"/>
              <a:t>полнокристаллическая микрозернистая </a:t>
            </a:r>
            <a:r>
              <a:rPr lang="ru-RU" sz="1200" dirty="0" err="1"/>
              <a:t>аплитовидная</a:t>
            </a:r>
            <a:r>
              <a:rPr lang="ru-RU" sz="1200" dirty="0"/>
              <a:t>, состоящая из полевого шпата и кварца. Вкрапленники размером 2-6 мм (50-60% объема пород) распределены относительно равномерно. Вкрапленники плагиоклаза (30-40% объема) по составу отвечают андезину. В незначительном количестве присутствует </a:t>
            </a:r>
            <a:r>
              <a:rPr lang="ru-RU" sz="1200" dirty="0" err="1"/>
              <a:t>калишпат</a:t>
            </a:r>
            <a:r>
              <a:rPr lang="ru-RU" sz="1200" dirty="0"/>
              <a:t>. </a:t>
            </a:r>
            <a:r>
              <a:rPr lang="ru-RU" sz="1200" dirty="0" err="1"/>
              <a:t>Темноцветы</a:t>
            </a:r>
            <a:r>
              <a:rPr lang="ru-RU" sz="1200" dirty="0"/>
              <a:t> представлены преимущественно роговой обманкой (до 15%), реже биотита (до 5%).</a:t>
            </a:r>
          </a:p>
          <a:p>
            <a:r>
              <a:rPr lang="ru-RU" sz="1200" i="1" dirty="0" err="1"/>
              <a:t>Плагиограниты</a:t>
            </a:r>
            <a:r>
              <a:rPr lang="ru-RU" sz="1200" dirty="0"/>
              <a:t> относятся к двум разностям: </a:t>
            </a:r>
            <a:r>
              <a:rPr lang="ru-RU" sz="1200" dirty="0" err="1"/>
              <a:t>лейкократовым</a:t>
            </a:r>
            <a:r>
              <a:rPr lang="ru-RU" sz="1200" dirty="0"/>
              <a:t> биотитовым порфировидным и роговообманково-биотитовым </a:t>
            </a:r>
            <a:r>
              <a:rPr lang="ru-RU" sz="1200" dirty="0" err="1"/>
              <a:t>плагиогранит</a:t>
            </a:r>
            <a:r>
              <a:rPr lang="ru-RU" sz="1200" dirty="0"/>
              <a:t>-порфирам </a:t>
            </a:r>
            <a:r>
              <a:rPr lang="ru-RU" sz="1200" dirty="0" smtClean="0"/>
              <a:t>(</a:t>
            </a:r>
            <a:r>
              <a:rPr lang="ru-RU" sz="1200" dirty="0"/>
              <a:t>В</a:t>
            </a:r>
            <a:r>
              <a:rPr lang="ru-RU" sz="1200" dirty="0" smtClean="0"/>
              <a:t>). </a:t>
            </a:r>
            <a:r>
              <a:rPr lang="ru-RU" sz="1200" dirty="0"/>
              <a:t>Полевые шпаты представлены олигоклаз-андезином и </a:t>
            </a:r>
            <a:r>
              <a:rPr lang="ru-RU" sz="1200" dirty="0" err="1"/>
              <a:t>калишпатом</a:t>
            </a:r>
            <a:r>
              <a:rPr lang="ru-RU" sz="1200" dirty="0"/>
              <a:t>. Кварц в гранитах составляет около 25%. Основная масса микрографическая, состоит из зерен </a:t>
            </a:r>
            <a:r>
              <a:rPr lang="ru-RU" sz="1200" dirty="0" err="1"/>
              <a:t>калишпата</a:t>
            </a:r>
            <a:r>
              <a:rPr lang="ru-RU" sz="1200" dirty="0"/>
              <a:t>, проросшего кварцем. Местами (и даже в одном образце) может отмечаться другая, более слабая степень </a:t>
            </a:r>
            <a:r>
              <a:rPr lang="ru-RU" sz="1200" dirty="0" err="1"/>
              <a:t>раскристализованности</a:t>
            </a:r>
            <a:r>
              <a:rPr lang="ru-RU" sz="1200" dirty="0"/>
              <a:t> и </a:t>
            </a:r>
            <a:r>
              <a:rPr lang="ru-RU" sz="1200" dirty="0" err="1"/>
              <a:t>стекловато</a:t>
            </a:r>
            <a:r>
              <a:rPr lang="ru-RU" sz="1200" dirty="0"/>
              <a:t>-микролитовая основная масса с трахитоидной структурой. В </a:t>
            </a:r>
            <a:r>
              <a:rPr lang="ru-RU" sz="1200" dirty="0" err="1"/>
              <a:t>плагиогранитах</a:t>
            </a:r>
            <a:r>
              <a:rPr lang="ru-RU" sz="1200" dirty="0"/>
              <a:t> отмечаются признаки неравномерной </a:t>
            </a:r>
            <a:r>
              <a:rPr lang="ru-RU" sz="1200" dirty="0" err="1"/>
              <a:t>раскристаллизации</a:t>
            </a:r>
            <a:r>
              <a:rPr lang="ru-RU" sz="1200" dirty="0"/>
              <a:t>, дробления и наложенных вторичных процессов </a:t>
            </a:r>
            <a:r>
              <a:rPr lang="ru-RU" sz="1200" dirty="0" err="1"/>
              <a:t>роговикового</a:t>
            </a:r>
            <a:r>
              <a:rPr lang="ru-RU" sz="1200" dirty="0"/>
              <a:t> типа с кварцем и биотитом (результат внедрения андезитовых магм?), а также </a:t>
            </a:r>
            <a:r>
              <a:rPr lang="ru-RU" sz="1200" dirty="0" err="1"/>
              <a:t>серицитизация</a:t>
            </a:r>
            <a:r>
              <a:rPr lang="ru-RU" sz="1200" dirty="0"/>
              <a:t> и </a:t>
            </a:r>
            <a:r>
              <a:rPr lang="ru-RU" sz="1200" dirty="0" err="1"/>
              <a:t>пропилитизация</a:t>
            </a:r>
            <a:r>
              <a:rPr lang="ru-RU" sz="1200" dirty="0"/>
              <a:t> (карбонат, хлорит). </a:t>
            </a:r>
          </a:p>
          <a:p>
            <a:r>
              <a:rPr lang="ru-RU" sz="1200" i="1" dirty="0"/>
              <a:t>Кварцевые диориты</a:t>
            </a:r>
            <a:r>
              <a:rPr lang="ru-RU" sz="1200" dirty="0"/>
              <a:t> относятся к двум типам: биотит-роговообманковыми– </a:t>
            </a:r>
            <a:r>
              <a:rPr lang="ru-RU" sz="1200" dirty="0" err="1"/>
              <a:t>меланократовыми</a:t>
            </a:r>
            <a:r>
              <a:rPr lang="ru-RU" sz="1200" dirty="0"/>
              <a:t> крупнозернистыми и </a:t>
            </a:r>
            <a:r>
              <a:rPr lang="ru-RU" sz="1200" dirty="0" err="1"/>
              <a:t>лейкократовыми</a:t>
            </a:r>
            <a:r>
              <a:rPr lang="ru-RU" sz="1200" dirty="0"/>
              <a:t> мелкозернистыми. По объему преобладают первые, в которых количество </a:t>
            </a:r>
            <a:r>
              <a:rPr lang="ru-RU" sz="1200" dirty="0" err="1"/>
              <a:t>темноцветов</a:t>
            </a:r>
            <a:r>
              <a:rPr lang="ru-RU" sz="1200" dirty="0"/>
              <a:t> может достигать 30-40%. </a:t>
            </a:r>
            <a:r>
              <a:rPr lang="ru-RU" sz="1200" dirty="0" err="1"/>
              <a:t>Лейкократовые</a:t>
            </a:r>
            <a:r>
              <a:rPr lang="ru-RU" sz="1200" dirty="0"/>
              <a:t> разности содержат 15-20% темноцветных минералов. Количество кварца в кварцевых диоритах составляет около 5%. Кварцевые диориты связаны постепенными переходами с </a:t>
            </a:r>
            <a:r>
              <a:rPr lang="ru-RU" sz="1200" dirty="0" err="1"/>
              <a:t>гранодиоритами</a:t>
            </a:r>
            <a:r>
              <a:rPr lang="ru-RU" sz="1200" dirty="0"/>
              <a:t>. По результатам изучения шлифов, в кварцевых диоритах отмечаются </a:t>
            </a:r>
            <a:r>
              <a:rPr lang="ru-RU" sz="1200" dirty="0" err="1"/>
              <a:t>микроинъекции</a:t>
            </a:r>
            <a:r>
              <a:rPr lang="ru-RU" sz="1200" dirty="0"/>
              <a:t> гранитного состава с микрозернистой </a:t>
            </a:r>
            <a:r>
              <a:rPr lang="ru-RU" sz="1200" dirty="0" err="1"/>
              <a:t>аплитовидной</a:t>
            </a:r>
            <a:r>
              <a:rPr lang="ru-RU" sz="1200" dirty="0"/>
              <a:t> структурой.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925" y="5583115"/>
            <a:ext cx="385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Интрузивные образования </a:t>
            </a:r>
            <a:r>
              <a:rPr lang="ru-RU" sz="1200" dirty="0"/>
              <a:t>занимают  основной объем пород участка. Фактически все они в той или иной степени затронуты наложенными изменениями.</a:t>
            </a:r>
            <a:r>
              <a:rPr lang="ru-RU" sz="1200" i="1" dirty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1322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92108" y="246184"/>
            <a:ext cx="1897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Участок </a:t>
            </a:r>
            <a:r>
              <a:rPr lang="ru-RU" sz="1400" b="1" dirty="0" err="1"/>
              <a:t>Куян</a:t>
            </a:r>
            <a:r>
              <a:rPr lang="ru-RU" sz="1400" b="1" dirty="0"/>
              <a:t>. Карта фактического материла наземных геофизических 2016 г.</a:t>
            </a:r>
          </a:p>
        </p:txBody>
      </p:sp>
      <p:pic>
        <p:nvPicPr>
          <p:cNvPr id="1026" name="Picture 2" descr="Fakt_Geoph_XI_ALBZ_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7187345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55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45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04550" y="149469"/>
            <a:ext cx="26464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Куянская рудоносная структура. Карта магнитного поля с основными разрывными нарушениями и ореолами золота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4551" y="1319194"/>
            <a:ext cx="287790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 данным магниторазведки уверенно </a:t>
            </a:r>
            <a:r>
              <a:rPr lang="ru-RU" sz="1200" dirty="0" err="1"/>
              <a:t>картируется</a:t>
            </a:r>
            <a:r>
              <a:rPr lang="ru-RU" sz="1200" dirty="0"/>
              <a:t> структура центрального типа (палеовулканическая постройка, </a:t>
            </a:r>
            <a:r>
              <a:rPr lang="ru-RU" sz="1200" dirty="0" err="1"/>
              <a:t>вулкано</a:t>
            </a:r>
            <a:r>
              <a:rPr lang="ru-RU" sz="1200" dirty="0"/>
              <a:t>-тектоническая структура – ВКС) </a:t>
            </a:r>
            <a:r>
              <a:rPr lang="ru-RU" sz="1200" dirty="0" err="1"/>
              <a:t>концентрически</a:t>
            </a:r>
            <a:r>
              <a:rPr lang="ru-RU" sz="1200" dirty="0"/>
              <a:t> зонального строения в плане:</a:t>
            </a:r>
          </a:p>
          <a:p>
            <a:pPr lvl="0"/>
            <a:r>
              <a:rPr lang="ru-RU" sz="1200" dirty="0" smtClean="0"/>
              <a:t>Центр </a:t>
            </a:r>
            <a:r>
              <a:rPr lang="ru-RU" sz="1200" dirty="0"/>
              <a:t>структуры – сложен </a:t>
            </a:r>
            <a:r>
              <a:rPr lang="ru-RU" sz="1200" dirty="0" err="1"/>
              <a:t>кластолавами</a:t>
            </a:r>
            <a:r>
              <a:rPr lang="ru-RU" sz="1200" dirty="0"/>
              <a:t> </a:t>
            </a:r>
            <a:r>
              <a:rPr lang="ru-RU" sz="1200" dirty="0" err="1"/>
              <a:t>андезибазальтов</a:t>
            </a:r>
            <a:r>
              <a:rPr lang="ru-RU" sz="1200" dirty="0"/>
              <a:t> </a:t>
            </a:r>
            <a:r>
              <a:rPr lang="ru-RU" sz="1200" dirty="0" err="1"/>
              <a:t>жерловой</a:t>
            </a:r>
            <a:r>
              <a:rPr lang="ru-RU" sz="1200" dirty="0"/>
              <a:t> </a:t>
            </a:r>
            <a:r>
              <a:rPr lang="ru-RU" sz="1200" dirty="0" smtClean="0"/>
              <a:t>фации.</a:t>
            </a:r>
            <a:endParaRPr lang="ru-RU" sz="1200" dirty="0"/>
          </a:p>
          <a:p>
            <a:pPr lvl="0"/>
            <a:r>
              <a:rPr lang="ru-RU" sz="1200" dirty="0" err="1"/>
              <a:t>Гранодиорит</a:t>
            </a:r>
            <a:r>
              <a:rPr lang="ru-RU" sz="1200" dirty="0"/>
              <a:t>-порфиры сменяют </a:t>
            </a:r>
            <a:r>
              <a:rPr lang="ru-RU" sz="1200" dirty="0" err="1"/>
              <a:t>андезибазальты</a:t>
            </a:r>
            <a:r>
              <a:rPr lang="ru-RU" sz="1200" dirty="0"/>
              <a:t>, образуя оторочку видимой </a:t>
            </a:r>
            <a:r>
              <a:rPr lang="ru-RU" sz="1200" dirty="0" smtClean="0"/>
              <a:t>мощностью </a:t>
            </a:r>
            <a:r>
              <a:rPr lang="ru-RU" sz="1200" dirty="0"/>
              <a:t>до 300 м.</a:t>
            </a:r>
          </a:p>
          <a:p>
            <a:pPr lvl="0"/>
            <a:r>
              <a:rPr lang="ru-RU" sz="1200" dirty="0"/>
              <a:t>Внешнее обрамление, выявленного жерла, представлено биотит роговообманковыми </a:t>
            </a:r>
            <a:r>
              <a:rPr lang="ru-RU" sz="1200" dirty="0" err="1"/>
              <a:t>гранодиоритами</a:t>
            </a:r>
            <a:r>
              <a:rPr lang="ru-RU" sz="1200" dirty="0"/>
              <a:t>.</a:t>
            </a:r>
          </a:p>
          <a:p>
            <a:r>
              <a:rPr lang="ru-RU" sz="1200" dirty="0" err="1"/>
              <a:t>Андезибазальты</a:t>
            </a:r>
            <a:r>
              <a:rPr lang="ru-RU" sz="1200" dirty="0"/>
              <a:t> </a:t>
            </a:r>
            <a:r>
              <a:rPr lang="ru-RU" sz="1200" dirty="0" err="1"/>
              <a:t>жерловой</a:t>
            </a:r>
            <a:r>
              <a:rPr lang="ru-RU" sz="1200" dirty="0"/>
              <a:t> фации выделяются магнитной </a:t>
            </a:r>
            <a:r>
              <a:rPr lang="ru-RU" sz="1200" dirty="0" smtClean="0"/>
              <a:t>аномалией очень </a:t>
            </a:r>
            <a:r>
              <a:rPr lang="ru-RU" sz="1200" dirty="0"/>
              <a:t>высокой контрастной </a:t>
            </a:r>
            <a:r>
              <a:rPr lang="ru-RU" sz="1200" dirty="0" smtClean="0"/>
              <a:t>на </a:t>
            </a:r>
            <a:r>
              <a:rPr lang="ru-RU" sz="1200" dirty="0"/>
              <a:t>фоне вмещающих пород.</a:t>
            </a:r>
          </a:p>
          <a:p>
            <a:r>
              <a:rPr lang="ru-RU" sz="1200" dirty="0"/>
              <a:t>Интенсивность магнитного поля убывает от центра структуры к ее обрамлению.  </a:t>
            </a:r>
            <a:r>
              <a:rPr lang="ru-RU" sz="1200" dirty="0" err="1"/>
              <a:t>Гранодиорит</a:t>
            </a:r>
            <a:r>
              <a:rPr lang="ru-RU" sz="1200" dirty="0"/>
              <a:t>-порфиры приурочены к краевой части аномального магнитного </a:t>
            </a:r>
            <a:r>
              <a:rPr lang="ru-RU" sz="1200" dirty="0" smtClean="0"/>
              <a:t>поля и конформно его обрамляют.</a:t>
            </a:r>
          </a:p>
          <a:p>
            <a:r>
              <a:rPr lang="ru-RU" sz="1200" dirty="0" smtClean="0"/>
              <a:t>Биотит </a:t>
            </a:r>
            <a:r>
              <a:rPr lang="ru-RU" sz="1200" dirty="0"/>
              <a:t>роговообманковые </a:t>
            </a:r>
            <a:r>
              <a:rPr lang="ru-RU" sz="1200" dirty="0" err="1"/>
              <a:t>гранодиориты</a:t>
            </a:r>
            <a:r>
              <a:rPr lang="ru-RU" sz="1200" dirty="0"/>
              <a:t> </a:t>
            </a:r>
            <a:r>
              <a:rPr lang="ru-RU" sz="1200" dirty="0" err="1"/>
              <a:t>картируются</a:t>
            </a:r>
            <a:r>
              <a:rPr lang="ru-RU" sz="1200" dirty="0"/>
              <a:t> низким уровнем магнитного поля.</a:t>
            </a:r>
          </a:p>
          <a:p>
            <a:r>
              <a:rPr lang="ru-RU" sz="1200" dirty="0"/>
              <a:t>Вмещающие осадочные </a:t>
            </a:r>
            <a:r>
              <a:rPr lang="ru-RU" sz="1200" dirty="0" smtClean="0"/>
              <a:t>породы, характеризуются </a:t>
            </a:r>
            <a:r>
              <a:rPr lang="ru-RU" sz="1200" dirty="0"/>
              <a:t>низким и очень низким уровнем </a:t>
            </a:r>
            <a:r>
              <a:rPr lang="ru-RU" sz="1200" dirty="0" err="1"/>
              <a:t>магнитого</a:t>
            </a:r>
            <a:r>
              <a:rPr lang="ru-RU" sz="1200" dirty="0"/>
              <a:t> </a:t>
            </a:r>
            <a:r>
              <a:rPr lang="ru-RU" sz="1200" dirty="0" smtClean="0"/>
              <a:t>поля.</a:t>
            </a:r>
          </a:p>
        </p:txBody>
      </p:sp>
    </p:spTree>
    <p:extLst>
      <p:ext uri="{BB962C8B-B14F-4D97-AF65-F5344CB8AC3E}">
        <p14:creationId xmlns:p14="http://schemas.microsoft.com/office/powerpoint/2010/main" val="399529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7818120" cy="5940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9574" y="5443518"/>
            <a:ext cx="28427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Куянская рудоносная структура. Карта магнитного поля с основными </a:t>
            </a:r>
            <a:r>
              <a:rPr lang="ru-RU" sz="1400" b="1" dirty="0" smtClean="0"/>
              <a:t>элементами геологической карты и </a:t>
            </a:r>
            <a:r>
              <a:rPr lang="ru-RU" sz="1400" b="1" dirty="0"/>
              <a:t>ореолами золота</a:t>
            </a:r>
          </a:p>
        </p:txBody>
      </p:sp>
    </p:spTree>
    <p:extLst>
      <p:ext uri="{BB962C8B-B14F-4D97-AF65-F5344CB8AC3E}">
        <p14:creationId xmlns:p14="http://schemas.microsoft.com/office/powerpoint/2010/main" val="8585608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777</TotalTime>
  <Words>1267</Words>
  <Application>Microsoft Office PowerPoint</Application>
  <PresentationFormat>Экран (4:3)</PresentationFormat>
  <Paragraphs>43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GOEPHYSICIST</dc:creator>
  <cp:lastModifiedBy>GOEPHYSICIST</cp:lastModifiedBy>
  <cp:revision>24</cp:revision>
  <dcterms:created xsi:type="dcterms:W3CDTF">2023-03-28T09:50:43Z</dcterms:created>
  <dcterms:modified xsi:type="dcterms:W3CDTF">2023-03-30T00:43:12Z</dcterms:modified>
</cp:coreProperties>
</file>