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09" r:id="rId3"/>
    <p:sldMasterId id="2147483721" r:id="rId4"/>
  </p:sldMasterIdLst>
  <p:notesMasterIdLst>
    <p:notesMasterId r:id="rId28"/>
  </p:notesMasterIdLst>
  <p:sldIdLst>
    <p:sldId id="312" r:id="rId5"/>
    <p:sldId id="346" r:id="rId6"/>
    <p:sldId id="256" r:id="rId7"/>
    <p:sldId id="291" r:id="rId8"/>
    <p:sldId id="316" r:id="rId9"/>
    <p:sldId id="359" r:id="rId10"/>
    <p:sldId id="267" r:id="rId11"/>
    <p:sldId id="261" r:id="rId12"/>
    <p:sldId id="273" r:id="rId13"/>
    <p:sldId id="270" r:id="rId14"/>
    <p:sldId id="360" r:id="rId15"/>
    <p:sldId id="342" r:id="rId16"/>
    <p:sldId id="257" r:id="rId17"/>
    <p:sldId id="345" r:id="rId18"/>
    <p:sldId id="344" r:id="rId19"/>
    <p:sldId id="343" r:id="rId20"/>
    <p:sldId id="330" r:id="rId21"/>
    <p:sldId id="334" r:id="rId22"/>
    <p:sldId id="290" r:id="rId23"/>
    <p:sldId id="337" r:id="rId24"/>
    <p:sldId id="361" r:id="rId25"/>
    <p:sldId id="313" r:id="rId26"/>
    <p:sldId id="341"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E7F1"/>
    <a:srgbClr val="F9B3A7"/>
    <a:srgbClr val="D759BD"/>
    <a:srgbClr val="E05746"/>
    <a:srgbClr val="D5FEAF"/>
    <a:srgbClr val="B2D9AF"/>
    <a:srgbClr val="B4DAFF"/>
    <a:srgbClr val="84C0E3"/>
    <a:srgbClr val="836EEF"/>
    <a:srgbClr val="B3D9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82" autoAdjust="0"/>
  </p:normalViewPr>
  <p:slideViewPr>
    <p:cSldViewPr snapToGrid="0">
      <p:cViewPr varScale="1">
        <p:scale>
          <a:sx n="110" d="100"/>
          <a:sy n="110" d="100"/>
        </p:scale>
        <p:origin x="576" y="9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275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BDA1D-A657-46C6-8A61-9FB53416FBAF}" type="datetimeFigureOut">
              <a:rPr lang="ru-RU" smtClean="0"/>
              <a:t>2023-03-30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B3B45-395A-4595-8DE3-C0F291579890}" type="slidenum">
              <a:rPr lang="ru-RU" smtClean="0"/>
              <a:t>‹#›</a:t>
            </a:fld>
            <a:endParaRPr lang="ru-RU"/>
          </a:p>
        </p:txBody>
      </p:sp>
    </p:spTree>
    <p:extLst>
      <p:ext uri="{BB962C8B-B14F-4D97-AF65-F5344CB8AC3E}">
        <p14:creationId xmlns:p14="http://schemas.microsoft.com/office/powerpoint/2010/main" val="3271473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Уважаемые коллеги</a:t>
            </a:r>
          </a:p>
          <a:p>
            <a:r>
              <a:rPr lang="ru-RU" dirty="0"/>
              <a:t>Настоящий доклад посвящен некоторым особенностям глубинного строения Нижнеамурской металлогенической зоны. Поэтому первым делом определимся, где находится район исследований</a:t>
            </a:r>
          </a:p>
          <a:p>
            <a:endParaRPr lang="ru-RU" dirty="0"/>
          </a:p>
          <a:p>
            <a:r>
              <a:rPr lang="ru-RU" dirty="0"/>
              <a:t>Она охватывает центральную часть т.н. Нижнеамурской металлогенической зоны, вытягивающейся на 550км в СВ направлении. </a:t>
            </a:r>
          </a:p>
          <a:p>
            <a:endParaRPr lang="ru-RU" dirty="0"/>
          </a:p>
        </p:txBody>
      </p:sp>
      <p:sp>
        <p:nvSpPr>
          <p:cNvPr id="4" name="Номер слайда 3"/>
          <p:cNvSpPr>
            <a:spLocks noGrp="1"/>
          </p:cNvSpPr>
          <p:nvPr>
            <p:ph type="sldNum" sz="quarter" idx="5"/>
          </p:nvPr>
        </p:nvSpPr>
        <p:spPr/>
        <p:txBody>
          <a:bodyPr/>
          <a:lstStyle/>
          <a:p>
            <a:fld id="{BDCB3B45-395A-4595-8DE3-C0F291579890}" type="slidenum">
              <a:rPr lang="ru-RU" smtClean="0"/>
              <a:t>2</a:t>
            </a:fld>
            <a:endParaRPr lang="ru-RU"/>
          </a:p>
        </p:txBody>
      </p:sp>
    </p:spTree>
    <p:extLst>
      <p:ext uri="{BB962C8B-B14F-4D97-AF65-F5344CB8AC3E}">
        <p14:creationId xmlns:p14="http://schemas.microsoft.com/office/powerpoint/2010/main" val="3262384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Здесь мы видим те же глубинные особенности: </a:t>
            </a:r>
          </a:p>
          <a:p>
            <a:r>
              <a:rPr lang="ru-RU" dirty="0"/>
              <a:t>-разуплотнение в </a:t>
            </a:r>
            <a:r>
              <a:rPr lang="ru-RU" dirty="0" err="1"/>
              <a:t>мантиии</a:t>
            </a:r>
            <a:r>
              <a:rPr lang="ru-RU" dirty="0"/>
              <a:t> с падением на </a:t>
            </a:r>
            <a:r>
              <a:rPr lang="ru-RU" dirty="0" err="1"/>
              <a:t>югозапад</a:t>
            </a:r>
            <a:endParaRPr lang="ru-RU" dirty="0"/>
          </a:p>
          <a:p>
            <a:r>
              <a:rPr lang="ru-RU" dirty="0"/>
              <a:t>-плотное ядро</a:t>
            </a:r>
          </a:p>
          <a:p>
            <a:r>
              <a:rPr lang="ru-RU" dirty="0"/>
              <a:t>-магнитные тела по периферии структуры.  </a:t>
            </a:r>
          </a:p>
        </p:txBody>
      </p:sp>
      <p:sp>
        <p:nvSpPr>
          <p:cNvPr id="4" name="Номер слайда 3"/>
          <p:cNvSpPr>
            <a:spLocks noGrp="1"/>
          </p:cNvSpPr>
          <p:nvPr>
            <p:ph type="sldNum" sz="quarter" idx="5"/>
          </p:nvPr>
        </p:nvSpPr>
        <p:spPr/>
        <p:txBody>
          <a:bodyPr/>
          <a:lstStyle/>
          <a:p>
            <a:fld id="{BDCB3B45-395A-4595-8DE3-C0F291579890}" type="slidenum">
              <a:rPr lang="ru-RU" smtClean="0"/>
              <a:t>15</a:t>
            </a:fld>
            <a:endParaRPr lang="ru-RU"/>
          </a:p>
        </p:txBody>
      </p:sp>
    </p:spTree>
    <p:extLst>
      <p:ext uri="{BB962C8B-B14F-4D97-AF65-F5344CB8AC3E}">
        <p14:creationId xmlns:p14="http://schemas.microsoft.com/office/powerpoint/2010/main" val="2862684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Плотностные </a:t>
            </a:r>
            <a:r>
              <a:rPr lang="ru-RU" dirty="0" err="1"/>
              <a:t>неодноодности</a:t>
            </a:r>
            <a:r>
              <a:rPr lang="ru-RU" dirty="0"/>
              <a:t> – </a:t>
            </a:r>
            <a:r>
              <a:rPr lang="ru-RU" dirty="0" err="1"/>
              <a:t>палеоочаги</a:t>
            </a:r>
            <a:r>
              <a:rPr lang="ru-RU" dirty="0"/>
              <a:t> сложные многофазные интрузии</a:t>
            </a:r>
          </a:p>
          <a:p>
            <a:endParaRPr lang="ru-RU" dirty="0"/>
          </a:p>
          <a:p>
            <a:r>
              <a:rPr lang="ru-RU" dirty="0"/>
              <a:t>Магнитные тела в пределах структуры по глубине можно разбить на три </a:t>
            </a:r>
            <a:r>
              <a:rPr lang="ru-RU" dirty="0" err="1"/>
              <a:t>гуровня</a:t>
            </a:r>
            <a:r>
              <a:rPr lang="ru-RU" dirty="0"/>
              <a:t>.</a:t>
            </a:r>
          </a:p>
          <a:p>
            <a:pPr marL="228600" indent="-228600">
              <a:buAutoNum type="arabicPeriod"/>
            </a:pPr>
            <a:r>
              <a:rPr lang="ru-RU" dirty="0"/>
              <a:t>12-20 км. Это хорошо выраженные , </a:t>
            </a:r>
            <a:r>
              <a:rPr lang="ru-RU" dirty="0" err="1"/>
              <a:t>изометричные</a:t>
            </a:r>
            <a:r>
              <a:rPr lang="ru-RU" dirty="0"/>
              <a:t> тела </a:t>
            </a:r>
            <a:r>
              <a:rPr lang="ru-RU" dirty="0" err="1"/>
              <a:t>сразмерам</a:t>
            </a:r>
            <a:r>
              <a:rPr lang="ru-RU" dirty="0"/>
              <a:t>     Совершенно определенно локализуются по периферии структуры.</a:t>
            </a:r>
          </a:p>
          <a:p>
            <a:pPr marL="228600" indent="-228600">
              <a:buAutoNum type="arabicPeriod"/>
            </a:pPr>
            <a:r>
              <a:rPr lang="ru-RU" dirty="0"/>
              <a:t>Второй уровень – от 3-4- до 8-10 км. Магнитные тела этого уровня имеют совершенно другую морфологию по сравнению  с </a:t>
            </a:r>
            <a:r>
              <a:rPr lang="ru-RU" dirty="0" err="1"/>
              <a:t>приедыдущими</a:t>
            </a:r>
            <a:r>
              <a:rPr lang="ru-RU" dirty="0"/>
              <a:t>. Они имеют более вытянутую формы. Что очевидно связано с их расположением в разломах. Это очень важный уровень с точки зрения </a:t>
            </a:r>
            <a:r>
              <a:rPr lang="ru-RU" dirty="0" err="1"/>
              <a:t>золотоносноти</a:t>
            </a:r>
            <a:r>
              <a:rPr lang="ru-RU" dirty="0"/>
              <a:t>, именно интрузии этого уровня определяют наличие и особенности </a:t>
            </a:r>
            <a:r>
              <a:rPr lang="ru-RU" dirty="0" err="1"/>
              <a:t>золторудных</a:t>
            </a:r>
            <a:r>
              <a:rPr lang="ru-RU" dirty="0"/>
              <a:t> полей.  Это интрузии того </a:t>
            </a:r>
            <a:r>
              <a:rPr lang="ru-RU" dirty="0" err="1"/>
              <a:t>уронвя</a:t>
            </a:r>
            <a:r>
              <a:rPr lang="ru-RU" dirty="0"/>
              <a:t> с влиянием которых можно непосредственно связывать особенности гидротермальной деятельности и </a:t>
            </a:r>
            <a:r>
              <a:rPr lang="ru-RU" dirty="0" err="1"/>
              <a:t>ркдообразование</a:t>
            </a:r>
            <a:r>
              <a:rPr lang="ru-RU" dirty="0"/>
              <a:t>.</a:t>
            </a:r>
          </a:p>
          <a:p>
            <a:pPr marL="228600" indent="-228600">
              <a:buAutoNum type="arabicPeriod"/>
            </a:pPr>
            <a:r>
              <a:rPr lang="ru-RU" dirty="0"/>
              <a:t>Третий  уровень. Это или выходы на поверхность интрузий среднего уровня  или отдельные приповерхностные интрузии, вулканические и субвулканические тела, поля вулканитов На таком масштабе довольно сложно показать все особенности этого уровня. Он должен изучаться в более крупном масштабе. </a:t>
            </a:r>
          </a:p>
        </p:txBody>
      </p:sp>
      <p:sp>
        <p:nvSpPr>
          <p:cNvPr id="4" name="Номер слайда 3"/>
          <p:cNvSpPr>
            <a:spLocks noGrp="1"/>
          </p:cNvSpPr>
          <p:nvPr>
            <p:ph type="sldNum" sz="quarter" idx="5"/>
          </p:nvPr>
        </p:nvSpPr>
        <p:spPr/>
        <p:txBody>
          <a:bodyPr/>
          <a:lstStyle/>
          <a:p>
            <a:fld id="{BDCB3B45-395A-4595-8DE3-C0F291579890}" type="slidenum">
              <a:rPr lang="ru-RU" smtClean="0"/>
              <a:t>16</a:t>
            </a:fld>
            <a:endParaRPr lang="ru-RU"/>
          </a:p>
        </p:txBody>
      </p:sp>
    </p:spTree>
    <p:extLst>
      <p:ext uri="{BB962C8B-B14F-4D97-AF65-F5344CB8AC3E}">
        <p14:creationId xmlns:p14="http://schemas.microsoft.com/office/powerpoint/2010/main" val="3619024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Появляются неоднородности в надсубдукционном мантийном клине. </a:t>
            </a:r>
          </a:p>
        </p:txBody>
      </p:sp>
      <p:sp>
        <p:nvSpPr>
          <p:cNvPr id="4" name="Номер слайда 3"/>
          <p:cNvSpPr>
            <a:spLocks noGrp="1"/>
          </p:cNvSpPr>
          <p:nvPr>
            <p:ph type="sldNum" sz="quarter" idx="5"/>
          </p:nvPr>
        </p:nvSpPr>
        <p:spPr/>
        <p:txBody>
          <a:bodyPr/>
          <a:lstStyle/>
          <a:p>
            <a:fld id="{BDCB3B45-395A-4595-8DE3-C0F291579890}" type="slidenum">
              <a:rPr lang="ru-RU" smtClean="0"/>
              <a:t>18</a:t>
            </a:fld>
            <a:endParaRPr lang="ru-RU"/>
          </a:p>
        </p:txBody>
      </p:sp>
    </p:spTree>
    <p:extLst>
      <p:ext uri="{BB962C8B-B14F-4D97-AF65-F5344CB8AC3E}">
        <p14:creationId xmlns:p14="http://schemas.microsoft.com/office/powerpoint/2010/main" val="460486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региональном плане площадь исследований большей частью расположена на севере Сихотэ-</a:t>
            </a:r>
            <a:r>
              <a:rPr lang="ru-RU" dirty="0" err="1"/>
              <a:t>Аалиньского</a:t>
            </a:r>
            <a:r>
              <a:rPr lang="ru-RU" dirty="0"/>
              <a:t> орогенного пояса и частично включает несколько террейнов Монголо-Охотского пояса. </a:t>
            </a:r>
          </a:p>
          <a:p>
            <a:r>
              <a:rPr lang="ru-RU" dirty="0"/>
              <a:t>Также для ориентировки показаны магнитное и гравитационное поле </a:t>
            </a:r>
            <a:r>
              <a:rPr lang="ru-RU" dirty="0" err="1"/>
              <a:t>трритории</a:t>
            </a:r>
            <a:r>
              <a:rPr lang="ru-RU" dirty="0"/>
              <a:t>. </a:t>
            </a:r>
          </a:p>
        </p:txBody>
      </p:sp>
      <p:sp>
        <p:nvSpPr>
          <p:cNvPr id="4" name="Номер слайда 3"/>
          <p:cNvSpPr>
            <a:spLocks noGrp="1"/>
          </p:cNvSpPr>
          <p:nvPr>
            <p:ph type="sldNum" sz="quarter" idx="5"/>
          </p:nvPr>
        </p:nvSpPr>
        <p:spPr/>
        <p:txBody>
          <a:bodyPr/>
          <a:lstStyle/>
          <a:p>
            <a:fld id="{BDCB3B45-395A-4595-8DE3-C0F291579890}" type="slidenum">
              <a:rPr lang="ru-RU" smtClean="0"/>
              <a:t>3</a:t>
            </a:fld>
            <a:endParaRPr lang="ru-RU"/>
          </a:p>
        </p:txBody>
      </p:sp>
    </p:spTree>
    <p:extLst>
      <p:ext uri="{BB962C8B-B14F-4D97-AF65-F5344CB8AC3E}">
        <p14:creationId xmlns:p14="http://schemas.microsoft.com/office/powerpoint/2010/main" val="2626819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85800" y="4400550"/>
            <a:ext cx="5486400" cy="3905250"/>
          </a:xfrm>
        </p:spPr>
        <p:txBody>
          <a:bodyPr/>
          <a:lstStyle/>
          <a:p>
            <a:r>
              <a:rPr lang="ru-RU" dirty="0"/>
              <a:t>Площадь сложена преимущественно юрскими и меловыми осадочными образованиями. В западной части развиты позднемеловые вулканогенные породы  преимущественно андезитового ряда, в меньшей степени  - </a:t>
            </a:r>
            <a:r>
              <a:rPr lang="ru-RU" dirty="0" err="1"/>
              <a:t>риолиты</a:t>
            </a:r>
            <a:r>
              <a:rPr lang="ru-RU" dirty="0"/>
              <a:t>. </a:t>
            </a:r>
          </a:p>
          <a:p>
            <a:r>
              <a:rPr lang="ru-RU" dirty="0"/>
              <a:t>Площадь насыщена  интрузивными телами преимущественно различного состава, но преимущественно гранитоидного ряда. </a:t>
            </a:r>
          </a:p>
          <a:p>
            <a:r>
              <a:rPr lang="ru-RU" dirty="0">
                <a:effectLst/>
                <a:latin typeface="+mj-lt"/>
                <a:ea typeface="Calibri" panose="020F0502020204030204" pitchFamily="34" charset="0"/>
                <a:cs typeface="Times New Roman" panose="02020603050405020304" pitchFamily="18" charset="0"/>
              </a:rPr>
              <a:t>насыщенный золотыми месторождениями и проявлениями орогенного или связанного с интрузиями типов, которые объединяются в Пильда-Лимурийский и Херпучинский золоторудные районы. Месторождения в основном некрупные, в большинстве случаев непромышленные. Однако открытие здесь в последние годы месторождения Чульбаткан, с высоким промышленным потенциалом и близость крупного золотого месторождения Албазино, указывает на необходимость переоценки перспектив промышленной золотоносности этой части зоны. Одной из важнейших составляющих такого изучения является построение моделей глубинного строения территории, выявление пространственных закономерностей распределения минерализованных объектов в связи с физическими неоднородностями литосферы, их геодинамическая и генетическая интерпретация. Возможные пути решения этих задач обсуждаются в данном докладе.</a:t>
            </a:r>
          </a:p>
          <a:p>
            <a:r>
              <a:rPr lang="ru-RU" dirty="0">
                <a:latin typeface="+mj-lt"/>
                <a:ea typeface="Calibri" panose="020F0502020204030204" pitchFamily="34" charset="0"/>
                <a:cs typeface="Times New Roman" panose="02020603050405020304" pitchFamily="18" charset="0"/>
              </a:rPr>
              <a:t>Далее для привязки и понимания особенностей </a:t>
            </a:r>
            <a:r>
              <a:rPr lang="ru-RU" dirty="0" err="1">
                <a:latin typeface="+mj-lt"/>
                <a:ea typeface="Calibri" panose="020F0502020204030204" pitchFamily="34" charset="0"/>
                <a:cs typeface="Times New Roman" panose="02020603050405020304" pitchFamily="18" charset="0"/>
              </a:rPr>
              <a:t>располоеня</a:t>
            </a:r>
            <a:r>
              <a:rPr lang="ru-RU" dirty="0">
                <a:latin typeface="+mj-lt"/>
                <a:ea typeface="Calibri" panose="020F0502020204030204" pitchFamily="34" charset="0"/>
                <a:cs typeface="Times New Roman" panose="02020603050405020304" pitchFamily="18" charset="0"/>
              </a:rPr>
              <a:t> </a:t>
            </a:r>
            <a:r>
              <a:rPr lang="ru-RU" dirty="0" err="1">
                <a:latin typeface="+mj-lt"/>
                <a:ea typeface="Calibri" panose="020F0502020204030204" pitchFamily="34" charset="0"/>
                <a:cs typeface="Times New Roman" panose="02020603050405020304" pitchFamily="18" charset="0"/>
              </a:rPr>
              <a:t>имнерализации</a:t>
            </a:r>
            <a:r>
              <a:rPr lang="ru-RU" dirty="0">
                <a:latin typeface="+mj-lt"/>
                <a:ea typeface="Calibri" panose="020F0502020204030204" pitchFamily="34" charset="0"/>
                <a:cs typeface="Times New Roman" panose="02020603050405020304" pitchFamily="18" charset="0"/>
              </a:rPr>
              <a:t> месторождения будут показываться на всех последующих картах</a:t>
            </a:r>
            <a:endParaRPr lang="ru-RU" dirty="0">
              <a:effectLst/>
              <a:latin typeface="+mj-lt"/>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BDCB3B45-395A-4595-8DE3-C0F291579890}" type="slidenum">
              <a:rPr lang="ru-RU" smtClean="0"/>
              <a:t>4</a:t>
            </a:fld>
            <a:endParaRPr lang="ru-RU"/>
          </a:p>
        </p:txBody>
      </p:sp>
    </p:spTree>
    <p:extLst>
      <p:ext uri="{BB962C8B-B14F-4D97-AF65-F5344CB8AC3E}">
        <p14:creationId xmlns:p14="http://schemas.microsoft.com/office/powerpoint/2010/main" val="1648956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 слайде показаны аномальное магнитное поле силы тяжести в редукции Буге, локальные аномалии поля силы тяжести на высоте 10км. </a:t>
            </a:r>
          </a:p>
          <a:p>
            <a:r>
              <a:rPr lang="ru-RU" dirty="0"/>
              <a:t>Здесь и далее на картах для ориентировки и понимания соотношения с физическим полями будут показываться месторождения золота. Предварительно необходимо обратить внимание на ясно выраженную с магнитном поле кольцевую структуру, с которой в том или иной мере совпадают  аномалии поля силы тяжести.</a:t>
            </a:r>
          </a:p>
          <a:p>
            <a:endParaRPr lang="ru-RU" dirty="0"/>
          </a:p>
        </p:txBody>
      </p:sp>
      <p:sp>
        <p:nvSpPr>
          <p:cNvPr id="4" name="Номер слайда 3"/>
          <p:cNvSpPr>
            <a:spLocks noGrp="1"/>
          </p:cNvSpPr>
          <p:nvPr>
            <p:ph type="sldNum" sz="quarter" idx="5"/>
          </p:nvPr>
        </p:nvSpPr>
        <p:spPr/>
        <p:txBody>
          <a:bodyPr/>
          <a:lstStyle/>
          <a:p>
            <a:fld id="{BDCB3B45-395A-4595-8DE3-C0F291579890}" type="slidenum">
              <a:rPr lang="ru-RU" smtClean="0"/>
              <a:t>5</a:t>
            </a:fld>
            <a:endParaRPr lang="ru-RU"/>
          </a:p>
        </p:txBody>
      </p:sp>
    </p:spTree>
    <p:extLst>
      <p:ext uri="{BB962C8B-B14F-4D97-AF65-F5344CB8AC3E}">
        <p14:creationId xmlns:p14="http://schemas.microsoft.com/office/powerpoint/2010/main" val="1780299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изучения некоторых особенностей глубинного строения площади были рассчитаны </a:t>
            </a:r>
            <a:r>
              <a:rPr lang="ru-RU" dirty="0" err="1"/>
              <a:t>плотносная</a:t>
            </a:r>
            <a:r>
              <a:rPr lang="ru-RU" dirty="0"/>
              <a:t> и </a:t>
            </a:r>
            <a:r>
              <a:rPr lang="ru-RU" dirty="0" err="1"/>
              <a:t>магитная</a:t>
            </a:r>
            <a:r>
              <a:rPr lang="ru-RU" dirty="0"/>
              <a:t> модели </a:t>
            </a:r>
          </a:p>
          <a:p>
            <a:r>
              <a:rPr lang="ru-RU" dirty="0"/>
              <a:t>Понятно, что модель сделана на площадь превышающую по размерам площадь исследований. Далее по тексту слайда. </a:t>
            </a:r>
          </a:p>
          <a:p>
            <a:r>
              <a:rPr lang="ru-RU" dirty="0"/>
              <a:t>Для анализа и визуализации модели обычно </a:t>
            </a:r>
            <a:r>
              <a:rPr lang="ru-RU" dirty="0" err="1"/>
              <a:t>использут</a:t>
            </a:r>
            <a:r>
              <a:rPr lang="ru-RU" dirty="0"/>
              <a:t> систему </a:t>
            </a:r>
            <a:r>
              <a:rPr lang="ru-RU" dirty="0" err="1"/>
              <a:t>горизонтльных</a:t>
            </a:r>
            <a:r>
              <a:rPr lang="ru-RU" dirty="0"/>
              <a:t> срезов на разных глубинах и разрезов разной ориентировки. Эти данные и рассмотрим далее. </a:t>
            </a:r>
          </a:p>
        </p:txBody>
      </p:sp>
      <p:sp>
        <p:nvSpPr>
          <p:cNvPr id="4" name="Номер слайда 3"/>
          <p:cNvSpPr>
            <a:spLocks noGrp="1"/>
          </p:cNvSpPr>
          <p:nvPr>
            <p:ph type="sldNum" sz="quarter" idx="5"/>
          </p:nvPr>
        </p:nvSpPr>
        <p:spPr/>
        <p:txBody>
          <a:bodyPr/>
          <a:lstStyle/>
          <a:p>
            <a:fld id="{BDCB3B45-395A-4595-8DE3-C0F291579890}" type="slidenum">
              <a:rPr lang="ru-RU" smtClean="0"/>
              <a:t>8</a:t>
            </a:fld>
            <a:endParaRPr lang="ru-RU"/>
          </a:p>
        </p:txBody>
      </p:sp>
    </p:spTree>
    <p:extLst>
      <p:ext uri="{BB962C8B-B14F-4D97-AF65-F5344CB8AC3E}">
        <p14:creationId xmlns:p14="http://schemas.microsoft.com/office/powerpoint/2010/main" val="3030555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изучения некоторых особенностей глубинного строения площади были рассчитаны </a:t>
            </a:r>
            <a:r>
              <a:rPr lang="ru-RU" dirty="0" err="1"/>
              <a:t>плотносная</a:t>
            </a:r>
            <a:r>
              <a:rPr lang="ru-RU" dirty="0"/>
              <a:t> и </a:t>
            </a:r>
            <a:r>
              <a:rPr lang="ru-RU" dirty="0" err="1"/>
              <a:t>магитная</a:t>
            </a:r>
            <a:r>
              <a:rPr lang="ru-RU" dirty="0"/>
              <a:t> модели </a:t>
            </a:r>
          </a:p>
          <a:p>
            <a:r>
              <a:rPr lang="ru-RU" dirty="0"/>
              <a:t>Понятно, что модель сделана на площадь превышающую по размерам площадь исследований. Далее по тексту слайда. </a:t>
            </a:r>
          </a:p>
          <a:p>
            <a:r>
              <a:rPr lang="ru-RU" dirty="0"/>
              <a:t>Для анализа и визуализации модели обычно </a:t>
            </a:r>
            <a:r>
              <a:rPr lang="ru-RU" dirty="0" err="1"/>
              <a:t>использут</a:t>
            </a:r>
            <a:r>
              <a:rPr lang="ru-RU" dirty="0"/>
              <a:t> систему </a:t>
            </a:r>
            <a:r>
              <a:rPr lang="ru-RU" dirty="0" err="1"/>
              <a:t>горизонтльных</a:t>
            </a:r>
            <a:r>
              <a:rPr lang="ru-RU" dirty="0"/>
              <a:t> срезов на разных глубинах и разрезов разной ориентировки. Эти данные и рассмотрим далее. </a:t>
            </a:r>
          </a:p>
        </p:txBody>
      </p:sp>
      <p:sp>
        <p:nvSpPr>
          <p:cNvPr id="4" name="Номер слайда 3"/>
          <p:cNvSpPr>
            <a:spLocks noGrp="1"/>
          </p:cNvSpPr>
          <p:nvPr>
            <p:ph type="sldNum" sz="quarter" idx="5"/>
          </p:nvPr>
        </p:nvSpPr>
        <p:spPr/>
        <p:txBody>
          <a:bodyPr/>
          <a:lstStyle/>
          <a:p>
            <a:fld id="{BDCB3B45-395A-4595-8DE3-C0F291579890}" type="slidenum">
              <a:rPr lang="ru-RU" smtClean="0"/>
              <a:t>11</a:t>
            </a:fld>
            <a:endParaRPr lang="ru-RU"/>
          </a:p>
        </p:txBody>
      </p:sp>
    </p:spTree>
    <p:extLst>
      <p:ext uri="{BB962C8B-B14F-4D97-AF65-F5344CB8AC3E}">
        <p14:creationId xmlns:p14="http://schemas.microsoft.com/office/powerpoint/2010/main" val="1444143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 слайде показаны карты магнитного параметра на четырёх глубинных уровнях. Достаточно отчетливо видно, что здесь также выделяется кольцевая структура, определяемая взаиморасположением магнитных тел. Она выделяется на всех глубинных уровнях. Хотя конечно с глубиной картина </a:t>
            </a:r>
            <a:r>
              <a:rPr lang="ru-RU" dirty="0" err="1"/>
              <a:t>генерализуется</a:t>
            </a:r>
            <a:r>
              <a:rPr lang="ru-RU" dirty="0"/>
              <a:t>, магнитные тела становятся более крупными. При этом также видно, что выделяется центральная часть, </a:t>
            </a:r>
            <a:r>
              <a:rPr lang="ru-RU" b="1" dirty="0"/>
              <a:t>где насыщенность </a:t>
            </a:r>
            <a:r>
              <a:rPr lang="ru-RU" dirty="0"/>
              <a:t>магнитными телами уступает периферии структуры. Это особенно заметно на самом глубинном уровне, где крупные магнитные тела расположены во внешнем кольце структуры.  </a:t>
            </a:r>
          </a:p>
        </p:txBody>
      </p:sp>
      <p:sp>
        <p:nvSpPr>
          <p:cNvPr id="4" name="Номер слайда 3"/>
          <p:cNvSpPr>
            <a:spLocks noGrp="1"/>
          </p:cNvSpPr>
          <p:nvPr>
            <p:ph type="sldNum" sz="quarter" idx="5"/>
          </p:nvPr>
        </p:nvSpPr>
        <p:spPr/>
        <p:txBody>
          <a:bodyPr/>
          <a:lstStyle/>
          <a:p>
            <a:fld id="{BDCB3B45-395A-4595-8DE3-C0F291579890}" type="slidenum">
              <a:rPr lang="ru-RU" smtClean="0"/>
              <a:t>12</a:t>
            </a:fld>
            <a:endParaRPr lang="ru-RU"/>
          </a:p>
        </p:txBody>
      </p:sp>
    </p:spTree>
    <p:extLst>
      <p:ext uri="{BB962C8B-B14F-4D97-AF65-F5344CB8AC3E}">
        <p14:creationId xmlns:p14="http://schemas.microsoft.com/office/powerpoint/2010/main" val="3285187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Здесь представлены срезы по плотностной модели на различных глубинах. Это верхняя-средняя часть земной коры и литосферная мантия на двух уровнях. На данных картах достаточно отчетливо видно, что в рассматриваемом районе в земной коре выделяется система локальных тел пониженной плотности, которая также укладывается в </a:t>
            </a:r>
            <a:r>
              <a:rPr lang="ru-RU" b="1" dirty="0"/>
              <a:t>кольцевую структуру.  </a:t>
            </a:r>
            <a:r>
              <a:rPr lang="ru-RU" dirty="0"/>
              <a:t>При этом выделяется центральная часть с относительно повышенной плотностью.</a:t>
            </a:r>
          </a:p>
          <a:p>
            <a:r>
              <a:rPr lang="ru-RU" dirty="0"/>
              <a:t>На уровне мантии нужно говорить скорее об общем разуплотнении в пределах структуры, при этом имеется тенденция погружения этой области на запад.</a:t>
            </a:r>
          </a:p>
          <a:p>
            <a:r>
              <a:rPr lang="ru-RU" dirty="0"/>
              <a:t>Далее рассмотрим соотношение выделенной по этим данным структуры с </a:t>
            </a:r>
            <a:r>
              <a:rPr lang="ru-RU" b="1" dirty="0"/>
              <a:t>кольцевой структурой по магнитному полю. </a:t>
            </a:r>
            <a:r>
              <a:rPr lang="ru-RU" dirty="0"/>
              <a:t>Совпадение довольно тесное, лишь в северо-восточной части плотностная граница сдвигается относительно маг иной, что можно связать с ее большей глубинностью.</a:t>
            </a:r>
          </a:p>
        </p:txBody>
      </p:sp>
      <p:sp>
        <p:nvSpPr>
          <p:cNvPr id="4" name="Номер слайда 3"/>
          <p:cNvSpPr>
            <a:spLocks noGrp="1"/>
          </p:cNvSpPr>
          <p:nvPr>
            <p:ph type="sldNum" sz="quarter" idx="5"/>
          </p:nvPr>
        </p:nvSpPr>
        <p:spPr/>
        <p:txBody>
          <a:bodyPr/>
          <a:lstStyle/>
          <a:p>
            <a:fld id="{BDCB3B45-395A-4595-8DE3-C0F291579890}" type="slidenum">
              <a:rPr lang="ru-RU" smtClean="0"/>
              <a:t>13</a:t>
            </a:fld>
            <a:endParaRPr lang="ru-RU"/>
          </a:p>
        </p:txBody>
      </p:sp>
    </p:spTree>
    <p:extLst>
      <p:ext uri="{BB962C8B-B14F-4D97-AF65-F5344CB8AC3E}">
        <p14:creationId xmlns:p14="http://schemas.microsoft.com/office/powerpoint/2010/main" val="3446575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лучшего понимания глубинных особенностей далее рассмотрим данную структуру на разрезах. Справа показано расположение линий по которым представлены данные разрезы.  Штриховая линия – граница Мохо. Хорошо видно общее разуплотнение в мантии, уходящие в земную кору зоны разуплотнения. Падение мантийной зоны разуплотнения на юго-запад. Менее разуплотненная центральная часть в коре. На магнитном разрезе видно сложное расположение магнитных тел как в виде колонн, так и изолированных по глубине. Видна также немагнитная центральная часть. </a:t>
            </a:r>
          </a:p>
        </p:txBody>
      </p:sp>
      <p:sp>
        <p:nvSpPr>
          <p:cNvPr id="4" name="Номер слайда 3"/>
          <p:cNvSpPr>
            <a:spLocks noGrp="1"/>
          </p:cNvSpPr>
          <p:nvPr>
            <p:ph type="sldNum" sz="quarter" idx="5"/>
          </p:nvPr>
        </p:nvSpPr>
        <p:spPr/>
        <p:txBody>
          <a:bodyPr/>
          <a:lstStyle/>
          <a:p>
            <a:fld id="{BDCB3B45-395A-4595-8DE3-C0F291579890}" type="slidenum">
              <a:rPr lang="ru-RU" smtClean="0"/>
              <a:t>14</a:t>
            </a:fld>
            <a:endParaRPr lang="ru-RU"/>
          </a:p>
        </p:txBody>
      </p:sp>
    </p:spTree>
    <p:extLst>
      <p:ext uri="{BB962C8B-B14F-4D97-AF65-F5344CB8AC3E}">
        <p14:creationId xmlns:p14="http://schemas.microsoft.com/office/powerpoint/2010/main" val="2743947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199620F-345F-437A-8E52-8769219E85B6}" type="datetimeFigureOut">
              <a:rPr lang="ru-RU" smtClean="0">
                <a:solidFill>
                  <a:srgbClr val="073E87"/>
                </a:solidFill>
              </a:rPr>
              <a:pPr/>
              <a:t>2023-03-30</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525137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A199620F-345F-437A-8E52-8769219E85B6}" type="datetimeFigureOut">
              <a:rPr lang="ru-RU" smtClean="0">
                <a:solidFill>
                  <a:srgbClr val="073E87"/>
                </a:solidFill>
              </a:rPr>
              <a:pPr/>
              <a:t>2023-03-30</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591388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A199620F-345F-437A-8E52-8769219E85B6}" type="datetimeFigureOut">
              <a:rPr lang="ru-RU" smtClean="0">
                <a:solidFill>
                  <a:srgbClr val="073E87"/>
                </a:solidFill>
              </a:rPr>
              <a:pPr/>
              <a:t>2023-03-30</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8839200" y="1447803"/>
            <a:ext cx="27432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3340239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7317A67-8D8E-4961-96A5-346CEAC23303}" type="datetimeFigureOut">
              <a:rPr lang="ru-RU" smtClean="0">
                <a:solidFill>
                  <a:prstClr val="black">
                    <a:lumMod val="50000"/>
                    <a:lumOff val="50000"/>
                  </a:prstClr>
                </a:solidFill>
              </a:rPr>
              <a:pPr/>
              <a:t>2023-03-30</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3792777-31AC-4447-8643-D378689BD771}"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283553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7317A67-8D8E-4961-96A5-346CEAC23303}" type="datetimeFigureOut">
              <a:rPr lang="ru-RU" smtClean="0">
                <a:solidFill>
                  <a:prstClr val="black">
                    <a:lumMod val="50000"/>
                    <a:lumOff val="50000"/>
                  </a:prstClr>
                </a:solidFill>
              </a:rPr>
              <a:pPr/>
              <a:t>2023-03-30</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3792777-31AC-4447-8643-D378689BD771}"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416791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7317A67-8D8E-4961-96A5-346CEAC23303}" type="datetimeFigureOut">
              <a:rPr lang="ru-RU" smtClean="0">
                <a:solidFill>
                  <a:prstClr val="black">
                    <a:lumMod val="50000"/>
                    <a:lumOff val="50000"/>
                  </a:prstClr>
                </a:solidFill>
              </a:rPr>
              <a:pPr/>
              <a:t>2023-03-30</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3792777-31AC-4447-8643-D378689BD771}"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80856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7317A67-8D8E-4961-96A5-346CEAC23303}" type="datetimeFigureOut">
              <a:rPr lang="ru-RU" smtClean="0">
                <a:solidFill>
                  <a:prstClr val="black">
                    <a:lumMod val="50000"/>
                    <a:lumOff val="50000"/>
                  </a:prstClr>
                </a:solidFill>
              </a:rPr>
              <a:pPr/>
              <a:t>2023-03-30</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3792777-31AC-4447-8643-D378689BD771}"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436713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7317A67-8D8E-4961-96A5-346CEAC23303}" type="datetimeFigureOut">
              <a:rPr lang="ru-RU" smtClean="0">
                <a:solidFill>
                  <a:prstClr val="black">
                    <a:lumMod val="50000"/>
                    <a:lumOff val="50000"/>
                  </a:prstClr>
                </a:solidFill>
              </a:rPr>
              <a:pPr/>
              <a:t>2023-03-30</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63792777-31AC-4447-8643-D378689BD771}"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749400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7317A67-8D8E-4961-96A5-346CEAC23303}" type="datetimeFigureOut">
              <a:rPr lang="ru-RU" smtClean="0">
                <a:solidFill>
                  <a:prstClr val="black">
                    <a:lumMod val="50000"/>
                    <a:lumOff val="50000"/>
                  </a:prstClr>
                </a:solidFill>
              </a:rPr>
              <a:pPr/>
              <a:t>2023-03-30</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63792777-31AC-4447-8643-D378689BD771}"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707134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17A67-8D8E-4961-96A5-346CEAC23303}" type="datetimeFigureOut">
              <a:rPr lang="ru-RU" smtClean="0">
                <a:solidFill>
                  <a:prstClr val="black">
                    <a:lumMod val="50000"/>
                    <a:lumOff val="50000"/>
                  </a:prstClr>
                </a:solidFill>
              </a:rPr>
              <a:pPr/>
              <a:t>2023-03-30</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63792777-31AC-4447-8643-D378689BD771}"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707199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7317A67-8D8E-4961-96A5-346CEAC23303}" type="datetimeFigureOut">
              <a:rPr lang="ru-RU" smtClean="0">
                <a:solidFill>
                  <a:prstClr val="black">
                    <a:lumMod val="50000"/>
                    <a:lumOff val="50000"/>
                  </a:prstClr>
                </a:solidFill>
              </a:rPr>
              <a:pPr/>
              <a:t>2023-03-30</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3792777-31AC-4447-8643-D378689BD771}"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653570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A199620F-345F-437A-8E52-8769219E85B6}" type="datetimeFigureOut">
              <a:rPr lang="ru-RU" smtClean="0">
                <a:solidFill>
                  <a:srgbClr val="073E87"/>
                </a:solidFill>
              </a:rPr>
              <a:pPr/>
              <a:t>2023-03-30</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
        <p:nvSpPr>
          <p:cNvPr id="7" name="Title 6"/>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2754896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7317A67-8D8E-4961-96A5-346CEAC23303}" type="datetimeFigureOut">
              <a:rPr lang="ru-RU" smtClean="0">
                <a:solidFill>
                  <a:prstClr val="black">
                    <a:lumMod val="50000"/>
                    <a:lumOff val="50000"/>
                  </a:prstClr>
                </a:solidFill>
              </a:rPr>
              <a:pPr/>
              <a:t>2023-03-30</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3792777-31AC-4447-8643-D378689BD771}"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3855845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7317A67-8D8E-4961-96A5-346CEAC23303}" type="datetimeFigureOut">
              <a:rPr lang="ru-RU" smtClean="0">
                <a:solidFill>
                  <a:prstClr val="black">
                    <a:lumMod val="50000"/>
                    <a:lumOff val="50000"/>
                  </a:prstClr>
                </a:solidFill>
              </a:rPr>
              <a:pPr/>
              <a:t>2023-03-30</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3792777-31AC-4447-8643-D378689BD771}"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240743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7317A67-8D8E-4961-96A5-346CEAC23303}" type="datetimeFigureOut">
              <a:rPr lang="ru-RU" smtClean="0">
                <a:solidFill>
                  <a:prstClr val="black">
                    <a:lumMod val="50000"/>
                    <a:lumOff val="50000"/>
                  </a:prstClr>
                </a:solidFill>
              </a:rPr>
              <a:pPr/>
              <a:t>2023-03-30</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3792777-31AC-4447-8643-D378689BD771}"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990263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9E7D59-4CAF-0BEE-980C-7281EA08A7D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0799436-5DB3-28EE-4FE0-5192B6285E3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096A7C2-3854-2ABC-6A30-299BCABCFA22}"/>
              </a:ext>
            </a:extLst>
          </p:cNvPr>
          <p:cNvSpPr>
            <a:spLocks noGrp="1"/>
          </p:cNvSpPr>
          <p:nvPr>
            <p:ph type="dt" sz="half" idx="10"/>
          </p:nvPr>
        </p:nvSpPr>
        <p:spPr/>
        <p:txBody>
          <a:bodyPr/>
          <a:lstStyle/>
          <a:p>
            <a:fld id="{043FF3EB-74B9-4A56-BCDF-82301EECA6BC}" type="datetimeFigureOut">
              <a:rPr lang="ru-RU" smtClean="0"/>
              <a:t>2023-03-30</a:t>
            </a:fld>
            <a:endParaRPr lang="ru-RU"/>
          </a:p>
        </p:txBody>
      </p:sp>
      <p:sp>
        <p:nvSpPr>
          <p:cNvPr id="5" name="Нижний колонтитул 4">
            <a:extLst>
              <a:ext uri="{FF2B5EF4-FFF2-40B4-BE49-F238E27FC236}">
                <a16:creationId xmlns:a16="http://schemas.microsoft.com/office/drawing/2014/main" id="{3E7F0739-4270-ABA8-CCA5-0B6C1084B97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D5A3846-7575-7133-0D1E-CAD39FF6ADFF}"/>
              </a:ext>
            </a:extLst>
          </p:cNvPr>
          <p:cNvSpPr>
            <a:spLocks noGrp="1"/>
          </p:cNvSpPr>
          <p:nvPr>
            <p:ph type="sldNum" sz="quarter" idx="12"/>
          </p:nvPr>
        </p:nvSpPr>
        <p:spPr/>
        <p:txBody>
          <a:bodyPr/>
          <a:lstStyle/>
          <a:p>
            <a:fld id="{7339FD46-2048-4C92-A26C-237F27508F93}" type="slidenum">
              <a:rPr lang="ru-RU" smtClean="0"/>
              <a:t>‹#›</a:t>
            </a:fld>
            <a:endParaRPr lang="ru-RU"/>
          </a:p>
        </p:txBody>
      </p:sp>
    </p:spTree>
    <p:extLst>
      <p:ext uri="{BB962C8B-B14F-4D97-AF65-F5344CB8AC3E}">
        <p14:creationId xmlns:p14="http://schemas.microsoft.com/office/powerpoint/2010/main" val="1301689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30" name="Date Placeholder 29"/>
          <p:cNvSpPr>
            <a:spLocks noGrp="1"/>
          </p:cNvSpPr>
          <p:nvPr>
            <p:ph type="dt" sz="half" idx="10"/>
          </p:nvPr>
        </p:nvSpPr>
        <p:spPr/>
        <p:txBody>
          <a:bodyPr/>
          <a:lstStyle/>
          <a:p>
            <a:fld id="{369387E0-30DF-4766-871E-E1F1F2F51DE6}" type="datetimeFigureOut">
              <a:rPr lang="ru-RU" smtClean="0">
                <a:solidFill>
                  <a:srgbClr val="04617B">
                    <a:shade val="90000"/>
                  </a:srgbClr>
                </a:solidFill>
              </a:rPr>
              <a:pPr/>
              <a:t>2023-03-30</a:t>
            </a:fld>
            <a:endParaRPr lang="ru-RU">
              <a:solidFill>
                <a:srgbClr val="04617B">
                  <a:shade val="90000"/>
                </a:srgbClr>
              </a:solidFill>
            </a:endParaRPr>
          </a:p>
        </p:txBody>
      </p:sp>
      <p:sp>
        <p:nvSpPr>
          <p:cNvPr id="19" name="Footer Placeholder 18"/>
          <p:cNvSpPr>
            <a:spLocks noGrp="1"/>
          </p:cNvSpPr>
          <p:nvPr>
            <p:ph type="ftr" sz="quarter" idx="11"/>
          </p:nvPr>
        </p:nvSpPr>
        <p:spPr/>
        <p:txBody>
          <a:bodyPr/>
          <a:lstStyle/>
          <a:p>
            <a:endParaRPr lang="ru-RU">
              <a:solidFill>
                <a:srgbClr val="04617B">
                  <a:shade val="90000"/>
                </a:srgbClr>
              </a:solidFill>
            </a:endParaRPr>
          </a:p>
        </p:txBody>
      </p:sp>
      <p:sp>
        <p:nvSpPr>
          <p:cNvPr id="27" name="Slide Number Placeholder 26"/>
          <p:cNvSpPr>
            <a:spLocks noGrp="1"/>
          </p:cNvSpPr>
          <p:nvPr>
            <p:ph type="sldNum" sz="quarter" idx="12"/>
          </p:nvPr>
        </p:nvSpPr>
        <p:spPr/>
        <p:txBody>
          <a:bodyPr/>
          <a:lstStyle/>
          <a:p>
            <a:fld id="{8C7CC40F-1456-431E-9C19-AC413212C763}"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091059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Date Placeholder 3"/>
          <p:cNvSpPr>
            <a:spLocks noGrp="1"/>
          </p:cNvSpPr>
          <p:nvPr>
            <p:ph type="dt" sz="half" idx="10"/>
          </p:nvPr>
        </p:nvSpPr>
        <p:spPr/>
        <p:txBody>
          <a:bodyPr/>
          <a:lstStyle/>
          <a:p>
            <a:fld id="{369387E0-30DF-4766-871E-E1F1F2F51DE6}" type="datetimeFigureOut">
              <a:rPr lang="ru-RU" smtClean="0">
                <a:solidFill>
                  <a:srgbClr val="04617B">
                    <a:shade val="90000"/>
                  </a:srgbClr>
                </a:solidFill>
              </a:rPr>
              <a:pPr/>
              <a:t>2023-03-30</a:t>
            </a:fld>
            <a:endParaRPr lang="ru-RU">
              <a:solidFill>
                <a:srgbClr val="04617B">
                  <a:shade val="90000"/>
                </a:srgbClr>
              </a:solidFill>
            </a:endParaRPr>
          </a:p>
        </p:txBody>
      </p:sp>
      <p:sp>
        <p:nvSpPr>
          <p:cNvPr id="5" name="Footer Placeholder 4"/>
          <p:cNvSpPr>
            <a:spLocks noGrp="1"/>
          </p:cNvSpPr>
          <p:nvPr>
            <p:ph type="ftr" sz="quarter" idx="11"/>
          </p:nvPr>
        </p:nvSpPr>
        <p:spPr/>
        <p:txBody>
          <a:bodyPr/>
          <a:lstStyle/>
          <a:p>
            <a:endParaRPr lang="ru-RU">
              <a:solidFill>
                <a:srgbClr val="04617B">
                  <a:shade val="90000"/>
                </a:srgbClr>
              </a:solidFill>
            </a:endParaRPr>
          </a:p>
        </p:txBody>
      </p:sp>
      <p:sp>
        <p:nvSpPr>
          <p:cNvPr id="6" name="Slide Number Placeholder 5"/>
          <p:cNvSpPr>
            <a:spLocks noGrp="1"/>
          </p:cNvSpPr>
          <p:nvPr>
            <p:ph type="sldNum" sz="quarter" idx="12"/>
          </p:nvPr>
        </p:nvSpPr>
        <p:spPr/>
        <p:txBody>
          <a:bodyPr/>
          <a:lstStyle/>
          <a:p>
            <a:fld id="{8C7CC40F-1456-431E-9C19-AC413212C763}"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28933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Date Placeholder 3"/>
          <p:cNvSpPr>
            <a:spLocks noGrp="1"/>
          </p:cNvSpPr>
          <p:nvPr>
            <p:ph type="dt" sz="half" idx="10"/>
          </p:nvPr>
        </p:nvSpPr>
        <p:spPr/>
        <p:txBody>
          <a:bodyPr/>
          <a:lstStyle/>
          <a:p>
            <a:fld id="{369387E0-30DF-4766-871E-E1F1F2F51DE6}" type="datetimeFigureOut">
              <a:rPr lang="ru-RU" smtClean="0">
                <a:solidFill>
                  <a:srgbClr val="04617B">
                    <a:shade val="90000"/>
                  </a:srgbClr>
                </a:solidFill>
              </a:rPr>
              <a:pPr/>
              <a:t>2023-03-30</a:t>
            </a:fld>
            <a:endParaRPr lang="ru-RU">
              <a:solidFill>
                <a:srgbClr val="04617B">
                  <a:shade val="90000"/>
                </a:srgbClr>
              </a:solidFill>
            </a:endParaRPr>
          </a:p>
        </p:txBody>
      </p:sp>
      <p:sp>
        <p:nvSpPr>
          <p:cNvPr id="5" name="Footer Placeholder 4"/>
          <p:cNvSpPr>
            <a:spLocks noGrp="1"/>
          </p:cNvSpPr>
          <p:nvPr>
            <p:ph type="ftr" sz="quarter" idx="11"/>
          </p:nvPr>
        </p:nvSpPr>
        <p:spPr/>
        <p:txBody>
          <a:bodyPr/>
          <a:lstStyle/>
          <a:p>
            <a:endParaRPr lang="ru-RU">
              <a:solidFill>
                <a:srgbClr val="04617B">
                  <a:shade val="90000"/>
                </a:srgbClr>
              </a:solidFill>
            </a:endParaRPr>
          </a:p>
        </p:txBody>
      </p:sp>
      <p:sp>
        <p:nvSpPr>
          <p:cNvPr id="6" name="Slide Number Placeholder 5"/>
          <p:cNvSpPr>
            <a:spLocks noGrp="1"/>
          </p:cNvSpPr>
          <p:nvPr>
            <p:ph type="sldNum" sz="quarter" idx="12"/>
          </p:nvPr>
        </p:nvSpPr>
        <p:spPr/>
        <p:txBody>
          <a:bodyPr/>
          <a:lstStyle/>
          <a:p>
            <a:fld id="{8C7CC40F-1456-431E-9C19-AC413212C763}"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158625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ru-RU"/>
              <a:t>Образец заголовка</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Date Placeholder 4"/>
          <p:cNvSpPr>
            <a:spLocks noGrp="1"/>
          </p:cNvSpPr>
          <p:nvPr>
            <p:ph type="dt" sz="half" idx="10"/>
          </p:nvPr>
        </p:nvSpPr>
        <p:spPr/>
        <p:txBody>
          <a:bodyPr/>
          <a:lstStyle/>
          <a:p>
            <a:fld id="{369387E0-30DF-4766-871E-E1F1F2F51DE6}" type="datetimeFigureOut">
              <a:rPr lang="ru-RU" smtClean="0">
                <a:solidFill>
                  <a:srgbClr val="04617B">
                    <a:shade val="90000"/>
                  </a:srgbClr>
                </a:solidFill>
              </a:rPr>
              <a:pPr/>
              <a:t>2023-03-30</a:t>
            </a:fld>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endParaRPr lang="ru-RU">
              <a:solidFill>
                <a:srgbClr val="04617B">
                  <a:shade val="90000"/>
                </a:srgbClr>
              </a:solidFill>
            </a:endParaRPr>
          </a:p>
        </p:txBody>
      </p:sp>
      <p:sp>
        <p:nvSpPr>
          <p:cNvPr id="7" name="Slide Number Placeholder 6"/>
          <p:cNvSpPr>
            <a:spLocks noGrp="1"/>
          </p:cNvSpPr>
          <p:nvPr>
            <p:ph type="sldNum" sz="quarter" idx="12"/>
          </p:nvPr>
        </p:nvSpPr>
        <p:spPr/>
        <p:txBody>
          <a:bodyPr/>
          <a:lstStyle/>
          <a:p>
            <a:fld id="{8C7CC40F-1456-431E-9C19-AC413212C763}"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620935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ru-RU"/>
              <a:t>Образец заголовка</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Date Placeholder 6"/>
          <p:cNvSpPr>
            <a:spLocks noGrp="1"/>
          </p:cNvSpPr>
          <p:nvPr>
            <p:ph type="dt" sz="half" idx="10"/>
          </p:nvPr>
        </p:nvSpPr>
        <p:spPr/>
        <p:txBody>
          <a:bodyPr/>
          <a:lstStyle/>
          <a:p>
            <a:fld id="{369387E0-30DF-4766-871E-E1F1F2F51DE6}" type="datetimeFigureOut">
              <a:rPr lang="ru-RU" smtClean="0">
                <a:solidFill>
                  <a:srgbClr val="04617B">
                    <a:shade val="90000"/>
                  </a:srgbClr>
                </a:solidFill>
              </a:rPr>
              <a:pPr/>
              <a:t>2023-03-30</a:t>
            </a:fld>
            <a:endParaRPr lang="ru-RU">
              <a:solidFill>
                <a:srgbClr val="04617B">
                  <a:shade val="90000"/>
                </a:srgbClr>
              </a:solidFill>
            </a:endParaRPr>
          </a:p>
        </p:txBody>
      </p:sp>
      <p:sp>
        <p:nvSpPr>
          <p:cNvPr id="8" name="Footer Placeholder 7"/>
          <p:cNvSpPr>
            <a:spLocks noGrp="1"/>
          </p:cNvSpPr>
          <p:nvPr>
            <p:ph type="ftr" sz="quarter" idx="11"/>
          </p:nvPr>
        </p:nvSpPr>
        <p:spPr/>
        <p:txBody>
          <a:bodyPr/>
          <a:lstStyle/>
          <a:p>
            <a:endParaRPr lang="ru-RU">
              <a:solidFill>
                <a:srgbClr val="04617B">
                  <a:shade val="90000"/>
                </a:srgbClr>
              </a:solidFill>
            </a:endParaRPr>
          </a:p>
        </p:txBody>
      </p:sp>
      <p:sp>
        <p:nvSpPr>
          <p:cNvPr id="9" name="Slide Number Placeholder 8"/>
          <p:cNvSpPr>
            <a:spLocks noGrp="1"/>
          </p:cNvSpPr>
          <p:nvPr>
            <p:ph type="sldNum" sz="quarter" idx="12"/>
          </p:nvPr>
        </p:nvSpPr>
        <p:spPr/>
        <p:txBody>
          <a:bodyPr/>
          <a:lstStyle/>
          <a:p>
            <a:fld id="{8C7CC40F-1456-431E-9C19-AC413212C763}"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809373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Date Placeholder 2"/>
          <p:cNvSpPr>
            <a:spLocks noGrp="1"/>
          </p:cNvSpPr>
          <p:nvPr>
            <p:ph type="dt" sz="half" idx="10"/>
          </p:nvPr>
        </p:nvSpPr>
        <p:spPr/>
        <p:txBody>
          <a:bodyPr/>
          <a:lstStyle/>
          <a:p>
            <a:fld id="{369387E0-30DF-4766-871E-E1F1F2F51DE6}" type="datetimeFigureOut">
              <a:rPr lang="ru-RU" smtClean="0">
                <a:solidFill>
                  <a:srgbClr val="04617B">
                    <a:shade val="90000"/>
                  </a:srgbClr>
                </a:solidFill>
              </a:rPr>
              <a:pPr/>
              <a:t>2023-03-30</a:t>
            </a:fld>
            <a:endParaRPr lang="ru-RU">
              <a:solidFill>
                <a:srgbClr val="04617B">
                  <a:shade val="90000"/>
                </a:srgbClr>
              </a:solidFill>
            </a:endParaRPr>
          </a:p>
        </p:txBody>
      </p:sp>
      <p:sp>
        <p:nvSpPr>
          <p:cNvPr id="4" name="Footer Placeholder 3"/>
          <p:cNvSpPr>
            <a:spLocks noGrp="1"/>
          </p:cNvSpPr>
          <p:nvPr>
            <p:ph type="ftr" sz="quarter" idx="11"/>
          </p:nvPr>
        </p:nvSpPr>
        <p:spPr/>
        <p:txBody>
          <a:bodyPr/>
          <a:lstStyle/>
          <a:p>
            <a:endParaRPr lang="ru-RU">
              <a:solidFill>
                <a:srgbClr val="04617B">
                  <a:shade val="90000"/>
                </a:srgbClr>
              </a:solidFill>
            </a:endParaRPr>
          </a:p>
        </p:txBody>
      </p:sp>
      <p:sp>
        <p:nvSpPr>
          <p:cNvPr id="5" name="Slide Number Placeholder 4"/>
          <p:cNvSpPr>
            <a:spLocks noGrp="1"/>
          </p:cNvSpPr>
          <p:nvPr>
            <p:ph type="sldNum" sz="quarter" idx="12"/>
          </p:nvPr>
        </p:nvSpPr>
        <p:spPr/>
        <p:txBody>
          <a:bodyPr/>
          <a:lstStyle/>
          <a:p>
            <a:fld id="{8C7CC40F-1456-431E-9C19-AC413212C763}"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763604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8063254"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3492430"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7479321" y="4074179"/>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199620F-345F-437A-8E52-8769219E85B6}" type="datetimeFigureOut">
              <a:rPr lang="ru-RU" smtClean="0">
                <a:solidFill>
                  <a:srgbClr val="073E87"/>
                </a:solidFill>
              </a:rPr>
              <a:pPr/>
              <a:t>2023-03-30</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958864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387E0-30DF-4766-871E-E1F1F2F51DE6}" type="datetimeFigureOut">
              <a:rPr lang="ru-RU" smtClean="0">
                <a:solidFill>
                  <a:srgbClr val="04617B">
                    <a:shade val="90000"/>
                  </a:srgbClr>
                </a:solidFill>
              </a:rPr>
              <a:pPr/>
              <a:t>2023-03-30</a:t>
            </a:fld>
            <a:endParaRPr lang="ru-RU">
              <a:solidFill>
                <a:srgbClr val="04617B">
                  <a:shade val="90000"/>
                </a:srgbClr>
              </a:solidFill>
            </a:endParaRPr>
          </a:p>
        </p:txBody>
      </p:sp>
      <p:sp>
        <p:nvSpPr>
          <p:cNvPr id="3" name="Footer Placeholder 2"/>
          <p:cNvSpPr>
            <a:spLocks noGrp="1"/>
          </p:cNvSpPr>
          <p:nvPr>
            <p:ph type="ftr" sz="quarter" idx="11"/>
          </p:nvPr>
        </p:nvSpPr>
        <p:spPr/>
        <p:txBody>
          <a:bodyPr/>
          <a:lstStyle/>
          <a:p>
            <a:endParaRPr lang="ru-RU">
              <a:solidFill>
                <a:srgbClr val="04617B">
                  <a:shade val="90000"/>
                </a:srgbClr>
              </a:solidFill>
            </a:endParaRPr>
          </a:p>
        </p:txBody>
      </p:sp>
      <p:sp>
        <p:nvSpPr>
          <p:cNvPr id="4" name="Slide Number Placeholder 3"/>
          <p:cNvSpPr>
            <a:spLocks noGrp="1"/>
          </p:cNvSpPr>
          <p:nvPr>
            <p:ph type="sldNum" sz="quarter" idx="12"/>
          </p:nvPr>
        </p:nvSpPr>
        <p:spPr/>
        <p:txBody>
          <a:bodyPr/>
          <a:lstStyle/>
          <a:p>
            <a:fld id="{8C7CC40F-1456-431E-9C19-AC413212C763}"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644658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a:t>Образец текста</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Date Placeholder 4"/>
          <p:cNvSpPr>
            <a:spLocks noGrp="1"/>
          </p:cNvSpPr>
          <p:nvPr>
            <p:ph type="dt" sz="half" idx="10"/>
          </p:nvPr>
        </p:nvSpPr>
        <p:spPr/>
        <p:txBody>
          <a:bodyPr/>
          <a:lstStyle/>
          <a:p>
            <a:fld id="{369387E0-30DF-4766-871E-E1F1F2F51DE6}" type="datetimeFigureOut">
              <a:rPr lang="ru-RU" smtClean="0">
                <a:solidFill>
                  <a:srgbClr val="04617B">
                    <a:shade val="90000"/>
                  </a:srgbClr>
                </a:solidFill>
              </a:rPr>
              <a:pPr/>
              <a:t>2023-03-30</a:t>
            </a:fld>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endParaRPr lang="ru-RU">
              <a:solidFill>
                <a:srgbClr val="04617B">
                  <a:shade val="90000"/>
                </a:srgbClr>
              </a:solidFill>
            </a:endParaRPr>
          </a:p>
        </p:txBody>
      </p:sp>
      <p:sp>
        <p:nvSpPr>
          <p:cNvPr id="7" name="Slide Number Placeholder 6"/>
          <p:cNvSpPr>
            <a:spLocks noGrp="1"/>
          </p:cNvSpPr>
          <p:nvPr>
            <p:ph type="sldNum" sz="quarter" idx="12"/>
          </p:nvPr>
        </p:nvSpPr>
        <p:spPr/>
        <p:txBody>
          <a:bodyPr/>
          <a:lstStyle/>
          <a:p>
            <a:fld id="{8C7CC40F-1456-431E-9C19-AC413212C763}"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1786015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ru-RU"/>
              <a:t>Образец заголовка</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Date Placeholder 4"/>
          <p:cNvSpPr>
            <a:spLocks noGrp="1"/>
          </p:cNvSpPr>
          <p:nvPr>
            <p:ph type="dt" sz="half" idx="10"/>
          </p:nvPr>
        </p:nvSpPr>
        <p:spPr/>
        <p:txBody>
          <a:bodyPr/>
          <a:lstStyle/>
          <a:p>
            <a:fld id="{369387E0-30DF-4766-871E-E1F1F2F51DE6}" type="datetimeFigureOut">
              <a:rPr lang="ru-RU" smtClean="0">
                <a:solidFill>
                  <a:srgbClr val="04617B">
                    <a:shade val="90000"/>
                  </a:srgbClr>
                </a:solidFill>
              </a:rPr>
              <a:pPr/>
              <a:t>2023-03-30</a:t>
            </a:fld>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endParaRPr lang="ru-RU">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8C7CC40F-1456-431E-9C19-AC413212C763}" type="slidenum">
              <a:rPr lang="ru-RU" smtClean="0">
                <a:solidFill>
                  <a:srgbClr val="04617B">
                    <a:shade val="90000"/>
                  </a:srgbClr>
                </a:solidFill>
              </a:rPr>
              <a:pPr/>
              <a:t>‹#›</a:t>
            </a:fld>
            <a:endParaRPr lang="ru-RU">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a:t>Вставка рисунка</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4287308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Date Placeholder 3"/>
          <p:cNvSpPr>
            <a:spLocks noGrp="1"/>
          </p:cNvSpPr>
          <p:nvPr>
            <p:ph type="dt" sz="half" idx="10"/>
          </p:nvPr>
        </p:nvSpPr>
        <p:spPr/>
        <p:txBody>
          <a:bodyPr/>
          <a:lstStyle/>
          <a:p>
            <a:fld id="{369387E0-30DF-4766-871E-E1F1F2F51DE6}" type="datetimeFigureOut">
              <a:rPr lang="ru-RU" smtClean="0">
                <a:solidFill>
                  <a:srgbClr val="04617B">
                    <a:shade val="90000"/>
                  </a:srgbClr>
                </a:solidFill>
              </a:rPr>
              <a:pPr/>
              <a:t>2023-03-30</a:t>
            </a:fld>
            <a:endParaRPr lang="ru-RU">
              <a:solidFill>
                <a:srgbClr val="04617B">
                  <a:shade val="90000"/>
                </a:srgbClr>
              </a:solidFill>
            </a:endParaRPr>
          </a:p>
        </p:txBody>
      </p:sp>
      <p:sp>
        <p:nvSpPr>
          <p:cNvPr id="5" name="Footer Placeholder 4"/>
          <p:cNvSpPr>
            <a:spLocks noGrp="1"/>
          </p:cNvSpPr>
          <p:nvPr>
            <p:ph type="ftr" sz="quarter" idx="11"/>
          </p:nvPr>
        </p:nvSpPr>
        <p:spPr/>
        <p:txBody>
          <a:bodyPr/>
          <a:lstStyle/>
          <a:p>
            <a:endParaRPr lang="ru-RU">
              <a:solidFill>
                <a:srgbClr val="04617B">
                  <a:shade val="90000"/>
                </a:srgbClr>
              </a:solidFill>
            </a:endParaRPr>
          </a:p>
        </p:txBody>
      </p:sp>
      <p:sp>
        <p:nvSpPr>
          <p:cNvPr id="6" name="Slide Number Placeholder 5"/>
          <p:cNvSpPr>
            <a:spLocks noGrp="1"/>
          </p:cNvSpPr>
          <p:nvPr>
            <p:ph type="sldNum" sz="quarter" idx="12"/>
          </p:nvPr>
        </p:nvSpPr>
        <p:spPr/>
        <p:txBody>
          <a:bodyPr/>
          <a:lstStyle/>
          <a:p>
            <a:fld id="{8C7CC40F-1456-431E-9C19-AC413212C763}"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335929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ru-RU"/>
              <a:t>Образец заголовка</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Date Placeholder 3"/>
          <p:cNvSpPr>
            <a:spLocks noGrp="1"/>
          </p:cNvSpPr>
          <p:nvPr>
            <p:ph type="dt" sz="half" idx="10"/>
          </p:nvPr>
        </p:nvSpPr>
        <p:spPr/>
        <p:txBody>
          <a:bodyPr/>
          <a:lstStyle/>
          <a:p>
            <a:fld id="{369387E0-30DF-4766-871E-E1F1F2F51DE6}" type="datetimeFigureOut">
              <a:rPr lang="ru-RU" smtClean="0">
                <a:solidFill>
                  <a:srgbClr val="04617B">
                    <a:shade val="90000"/>
                  </a:srgbClr>
                </a:solidFill>
              </a:rPr>
              <a:pPr/>
              <a:t>2023-03-30</a:t>
            </a:fld>
            <a:endParaRPr lang="ru-RU">
              <a:solidFill>
                <a:srgbClr val="04617B">
                  <a:shade val="90000"/>
                </a:srgbClr>
              </a:solidFill>
            </a:endParaRPr>
          </a:p>
        </p:txBody>
      </p:sp>
      <p:sp>
        <p:nvSpPr>
          <p:cNvPr id="5" name="Footer Placeholder 4"/>
          <p:cNvSpPr>
            <a:spLocks noGrp="1"/>
          </p:cNvSpPr>
          <p:nvPr>
            <p:ph type="ftr" sz="quarter" idx="11"/>
          </p:nvPr>
        </p:nvSpPr>
        <p:spPr/>
        <p:txBody>
          <a:bodyPr/>
          <a:lstStyle/>
          <a:p>
            <a:endParaRPr lang="ru-RU">
              <a:solidFill>
                <a:srgbClr val="04617B">
                  <a:shade val="90000"/>
                </a:srgbClr>
              </a:solidFill>
            </a:endParaRPr>
          </a:p>
        </p:txBody>
      </p:sp>
      <p:sp>
        <p:nvSpPr>
          <p:cNvPr id="6" name="Slide Number Placeholder 5"/>
          <p:cNvSpPr>
            <a:spLocks noGrp="1"/>
          </p:cNvSpPr>
          <p:nvPr>
            <p:ph type="sldNum" sz="quarter" idx="12"/>
          </p:nvPr>
        </p:nvSpPr>
        <p:spPr/>
        <p:txBody>
          <a:bodyPr/>
          <a:lstStyle/>
          <a:p>
            <a:fld id="{8C7CC40F-1456-431E-9C19-AC413212C763}" type="slidenum">
              <a:rPr lang="ru-RU" smtClean="0">
                <a:solidFill>
                  <a:srgbClr val="04617B">
                    <a:shade val="90000"/>
                  </a:srgbClr>
                </a:solidFill>
              </a:rPr>
              <a:pPr/>
              <a:t>‹#›</a:t>
            </a:fld>
            <a:endParaRPr lang="ru-RU">
              <a:solidFill>
                <a:srgbClr val="04617B">
                  <a:shade val="90000"/>
                </a:srgbClr>
              </a:solidFill>
            </a:endParaRPr>
          </a:p>
        </p:txBody>
      </p:sp>
    </p:spTree>
    <p:extLst>
      <p:ext uri="{BB962C8B-B14F-4D97-AF65-F5344CB8AC3E}">
        <p14:creationId xmlns:p14="http://schemas.microsoft.com/office/powerpoint/2010/main" val="35785114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a:t>Образец заголовка</a:t>
            </a:r>
            <a:endParaRPr kumimoji="0" lang="en-US"/>
          </a:p>
        </p:txBody>
      </p:sp>
      <p:sp>
        <p:nvSpPr>
          <p:cNvPr id="28" name="Дата 27"/>
          <p:cNvSpPr>
            <a:spLocks noGrp="1"/>
          </p:cNvSpPr>
          <p:nvPr>
            <p:ph type="dt" sz="half" idx="10"/>
          </p:nvPr>
        </p:nvSpPr>
        <p:spPr/>
        <p:txBody>
          <a:bodyPr/>
          <a:lstStyle/>
          <a:p>
            <a:fld id="{559C3C0D-C90C-4846-820D-FC1A3E4531DF}" type="datetimeFigureOut">
              <a:rPr lang="ru-RU" smtClean="0">
                <a:solidFill>
                  <a:prstClr val="white">
                    <a:shade val="50000"/>
                  </a:prstClr>
                </a:solidFill>
              </a:rPr>
              <a:pPr/>
              <a:t>2023-03-30</a:t>
            </a:fld>
            <a:endParaRPr lang="ru-RU">
              <a:solidFill>
                <a:prstClr val="white">
                  <a:shade val="50000"/>
                </a:prstClr>
              </a:solidFill>
            </a:endParaRPr>
          </a:p>
        </p:txBody>
      </p:sp>
      <p:sp>
        <p:nvSpPr>
          <p:cNvPr id="17" name="Нижний колонтитул 16"/>
          <p:cNvSpPr>
            <a:spLocks noGrp="1"/>
          </p:cNvSpPr>
          <p:nvPr>
            <p:ph type="ftr" sz="quarter" idx="11"/>
          </p:nvPr>
        </p:nvSpPr>
        <p:spPr/>
        <p:txBody>
          <a:bodyPr/>
          <a:lstStyle/>
          <a:p>
            <a:endParaRPr lang="ru-RU">
              <a:solidFill>
                <a:prstClr val="white">
                  <a:shade val="50000"/>
                </a:prstClr>
              </a:solidFill>
            </a:endParaRPr>
          </a:p>
        </p:txBody>
      </p:sp>
      <p:sp>
        <p:nvSpPr>
          <p:cNvPr id="29" name="Номер слайда 28"/>
          <p:cNvSpPr>
            <a:spLocks noGrp="1"/>
          </p:cNvSpPr>
          <p:nvPr>
            <p:ph type="sldNum" sz="quarter" idx="12"/>
          </p:nvPr>
        </p:nvSpPr>
        <p:spPr/>
        <p:txBody>
          <a:bodyPr/>
          <a:lstStyle/>
          <a:p>
            <a:fld id="{3983A290-E5C8-4F08-8805-8EEFA451DFF7}" type="slidenum">
              <a:rPr lang="ru-RU" smtClean="0">
                <a:solidFill>
                  <a:prstClr val="white">
                    <a:shade val="50000"/>
                  </a:prstClr>
                </a:solidFill>
              </a:rPr>
              <a:pPr/>
              <a:t>‹#›</a:t>
            </a:fld>
            <a:endParaRPr lang="ru-RU">
              <a:solidFill>
                <a:prstClr val="white">
                  <a:shade val="50000"/>
                </a:prstClr>
              </a:solidFill>
            </a:endParaRPr>
          </a:p>
        </p:txBody>
      </p:sp>
      <p:sp>
        <p:nvSpPr>
          <p:cNvPr id="9" name="Подзаголовок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Tree>
    <p:extLst>
      <p:ext uri="{BB962C8B-B14F-4D97-AF65-F5344CB8AC3E}">
        <p14:creationId xmlns:p14="http://schemas.microsoft.com/office/powerpoint/2010/main" val="2043675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59C3C0D-C90C-4846-820D-FC1A3E4531DF}" type="datetimeFigureOut">
              <a:rPr lang="ru-RU" smtClean="0">
                <a:solidFill>
                  <a:prstClr val="white">
                    <a:shade val="50000"/>
                  </a:prstClr>
                </a:solidFill>
              </a:rPr>
              <a:pPr/>
              <a:t>2023-03-30</a:t>
            </a:fld>
            <a:endParaRPr lang="ru-RU">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shade val="50000"/>
                </a:prstClr>
              </a:solidFill>
            </a:endParaRPr>
          </a:p>
        </p:txBody>
      </p:sp>
      <p:sp>
        <p:nvSpPr>
          <p:cNvPr id="6" name="Номер слайда 5"/>
          <p:cNvSpPr>
            <a:spLocks noGrp="1"/>
          </p:cNvSpPr>
          <p:nvPr>
            <p:ph type="sldNum" sz="quarter" idx="12"/>
          </p:nvPr>
        </p:nvSpPr>
        <p:spPr/>
        <p:txBody>
          <a:bodyPr/>
          <a:lstStyle/>
          <a:p>
            <a:fld id="{3983A290-E5C8-4F08-8805-8EEFA451DFF7}"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1216795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559C3C0D-C90C-4846-820D-FC1A3E4531DF}" type="datetimeFigureOut">
              <a:rPr lang="ru-RU" smtClean="0">
                <a:solidFill>
                  <a:prstClr val="white">
                    <a:shade val="50000"/>
                  </a:prstClr>
                </a:solidFill>
              </a:rPr>
              <a:pPr/>
              <a:t>2023-03-30</a:t>
            </a:fld>
            <a:endParaRPr lang="ru-RU">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shade val="50000"/>
                </a:prstClr>
              </a:solidFill>
            </a:endParaRPr>
          </a:p>
        </p:txBody>
      </p:sp>
      <p:sp>
        <p:nvSpPr>
          <p:cNvPr id="6" name="Номер слайда 5"/>
          <p:cNvSpPr>
            <a:spLocks noGrp="1"/>
          </p:cNvSpPr>
          <p:nvPr>
            <p:ph type="sldNum" sz="quarter" idx="12"/>
          </p:nvPr>
        </p:nvSpPr>
        <p:spPr>
          <a:xfrm>
            <a:off x="10566400" y="6416676"/>
            <a:ext cx="1016000" cy="365125"/>
          </a:xfrm>
        </p:spPr>
        <p:txBody>
          <a:bodyPr/>
          <a:lstStyle/>
          <a:p>
            <a:fld id="{3983A290-E5C8-4F08-8805-8EEFA451DFF7}"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195350600"/>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559C3C0D-C90C-4846-820D-FC1A3E4531DF}" type="datetimeFigureOut">
              <a:rPr lang="ru-RU" smtClean="0">
                <a:solidFill>
                  <a:prstClr val="white">
                    <a:shade val="50000"/>
                  </a:prstClr>
                </a:solidFill>
              </a:rPr>
              <a:pPr/>
              <a:t>2023-03-30</a:t>
            </a:fld>
            <a:endParaRPr lang="ru-RU">
              <a:solidFill>
                <a:prstClr val="white">
                  <a:shade val="50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shade val="50000"/>
                </a:prstClr>
              </a:solidFill>
            </a:endParaRPr>
          </a:p>
        </p:txBody>
      </p:sp>
      <p:sp>
        <p:nvSpPr>
          <p:cNvPr id="7" name="Номер слайда 6"/>
          <p:cNvSpPr>
            <a:spLocks noGrp="1"/>
          </p:cNvSpPr>
          <p:nvPr>
            <p:ph type="sldNum" sz="quarter" idx="12"/>
          </p:nvPr>
        </p:nvSpPr>
        <p:spPr/>
        <p:txBody>
          <a:bodyPr/>
          <a:lstStyle/>
          <a:p>
            <a:fld id="{3983A290-E5C8-4F08-8805-8EEFA451DFF7}"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762030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nchor="ctr"/>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Объект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559C3C0D-C90C-4846-820D-FC1A3E4531DF}" type="datetimeFigureOut">
              <a:rPr lang="ru-RU" smtClean="0">
                <a:solidFill>
                  <a:prstClr val="white">
                    <a:shade val="50000"/>
                  </a:prstClr>
                </a:solidFill>
              </a:rPr>
              <a:pPr/>
              <a:t>2023-03-30</a:t>
            </a:fld>
            <a:endParaRPr lang="ru-RU">
              <a:solidFill>
                <a:prstClr val="white">
                  <a:shade val="50000"/>
                </a:prstClr>
              </a:solidFill>
            </a:endParaRPr>
          </a:p>
        </p:txBody>
      </p:sp>
      <p:sp>
        <p:nvSpPr>
          <p:cNvPr id="8" name="Нижний колонтитул 7"/>
          <p:cNvSpPr>
            <a:spLocks noGrp="1"/>
          </p:cNvSpPr>
          <p:nvPr>
            <p:ph type="ftr" sz="quarter" idx="11"/>
          </p:nvPr>
        </p:nvSpPr>
        <p:spPr/>
        <p:txBody>
          <a:bodyPr/>
          <a:lstStyle/>
          <a:p>
            <a:endParaRPr lang="ru-RU">
              <a:solidFill>
                <a:prstClr val="white">
                  <a:shade val="50000"/>
                </a:prstClr>
              </a:solidFill>
            </a:endParaRPr>
          </a:p>
        </p:txBody>
      </p:sp>
      <p:sp>
        <p:nvSpPr>
          <p:cNvPr id="9" name="Номер слайда 8"/>
          <p:cNvSpPr>
            <a:spLocks noGrp="1"/>
          </p:cNvSpPr>
          <p:nvPr>
            <p:ph type="sldNum" sz="quarter" idx="12"/>
          </p:nvPr>
        </p:nvSpPr>
        <p:spPr/>
        <p:txBody>
          <a:bodyPr/>
          <a:lstStyle/>
          <a:p>
            <a:fld id="{3983A290-E5C8-4F08-8805-8EEFA451DFF7}"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3759294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A199620F-345F-437A-8E52-8769219E85B6}" type="datetimeFigureOut">
              <a:rPr lang="ru-RU" smtClean="0">
                <a:solidFill>
                  <a:srgbClr val="073E87"/>
                </a:solidFill>
              </a:rPr>
              <a:pPr/>
              <a:t>2023-03-30</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1083665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559C3C0D-C90C-4846-820D-FC1A3E4531DF}" type="datetimeFigureOut">
              <a:rPr lang="ru-RU" smtClean="0">
                <a:solidFill>
                  <a:prstClr val="white">
                    <a:shade val="50000"/>
                  </a:prstClr>
                </a:solidFill>
              </a:rPr>
              <a:pPr/>
              <a:t>2023-03-30</a:t>
            </a:fld>
            <a:endParaRPr lang="ru-RU">
              <a:solidFill>
                <a:prstClr val="white">
                  <a:shade val="50000"/>
                </a:prstClr>
              </a:solidFill>
            </a:endParaRPr>
          </a:p>
        </p:txBody>
      </p:sp>
      <p:sp>
        <p:nvSpPr>
          <p:cNvPr id="4" name="Нижний колонтитул 3"/>
          <p:cNvSpPr>
            <a:spLocks noGrp="1"/>
          </p:cNvSpPr>
          <p:nvPr>
            <p:ph type="ftr" sz="quarter" idx="11"/>
          </p:nvPr>
        </p:nvSpPr>
        <p:spPr/>
        <p:txBody>
          <a:bodyPr/>
          <a:lstStyle/>
          <a:p>
            <a:endParaRPr lang="ru-RU">
              <a:solidFill>
                <a:prstClr val="white">
                  <a:shade val="50000"/>
                </a:prstClr>
              </a:solidFill>
            </a:endParaRPr>
          </a:p>
        </p:txBody>
      </p:sp>
      <p:sp>
        <p:nvSpPr>
          <p:cNvPr id="5" name="Номер слайда 4"/>
          <p:cNvSpPr>
            <a:spLocks noGrp="1"/>
          </p:cNvSpPr>
          <p:nvPr>
            <p:ph type="sldNum" sz="quarter" idx="12"/>
          </p:nvPr>
        </p:nvSpPr>
        <p:spPr/>
        <p:txBody>
          <a:bodyPr/>
          <a:lstStyle/>
          <a:p>
            <a:fld id="{3983A290-E5C8-4F08-8805-8EEFA451DFF7}"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4050406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59C3C0D-C90C-4846-820D-FC1A3E4531DF}" type="datetimeFigureOut">
              <a:rPr lang="ru-RU" smtClean="0">
                <a:solidFill>
                  <a:prstClr val="white">
                    <a:shade val="50000"/>
                  </a:prstClr>
                </a:solidFill>
              </a:rPr>
              <a:pPr/>
              <a:t>2023-03-30</a:t>
            </a:fld>
            <a:endParaRPr lang="ru-RU">
              <a:solidFill>
                <a:prstClr val="white">
                  <a:shade val="50000"/>
                </a:prstClr>
              </a:solidFill>
            </a:endParaRPr>
          </a:p>
        </p:txBody>
      </p:sp>
      <p:sp>
        <p:nvSpPr>
          <p:cNvPr id="3" name="Нижний колонтитул 2"/>
          <p:cNvSpPr>
            <a:spLocks noGrp="1"/>
          </p:cNvSpPr>
          <p:nvPr>
            <p:ph type="ftr" sz="quarter" idx="11"/>
          </p:nvPr>
        </p:nvSpPr>
        <p:spPr/>
        <p:txBody>
          <a:bodyPr/>
          <a:lstStyle/>
          <a:p>
            <a:endParaRPr lang="ru-RU">
              <a:solidFill>
                <a:prstClr val="white">
                  <a:shade val="50000"/>
                </a:prstClr>
              </a:solidFill>
            </a:endParaRPr>
          </a:p>
        </p:txBody>
      </p:sp>
      <p:sp>
        <p:nvSpPr>
          <p:cNvPr id="4" name="Номер слайда 3"/>
          <p:cNvSpPr>
            <a:spLocks noGrp="1"/>
          </p:cNvSpPr>
          <p:nvPr>
            <p:ph type="sldNum" sz="quarter" idx="12"/>
          </p:nvPr>
        </p:nvSpPr>
        <p:spPr/>
        <p:txBody>
          <a:bodyPr/>
          <a:lstStyle/>
          <a:p>
            <a:fld id="{3983A290-E5C8-4F08-8805-8EEFA451DFF7}"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2754809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a:t>Образец заголовка</a:t>
            </a:r>
            <a:endParaRPr kumimoji="0" lang="en-US"/>
          </a:p>
        </p:txBody>
      </p:sp>
      <p:sp>
        <p:nvSpPr>
          <p:cNvPr id="3" name="Текст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4" name="Объект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559C3C0D-C90C-4846-820D-FC1A3E4531DF}" type="datetimeFigureOut">
              <a:rPr lang="ru-RU" smtClean="0">
                <a:solidFill>
                  <a:prstClr val="white">
                    <a:shade val="50000"/>
                  </a:prstClr>
                </a:solidFill>
              </a:rPr>
              <a:pPr/>
              <a:t>2023-03-30</a:t>
            </a:fld>
            <a:endParaRPr lang="ru-RU">
              <a:solidFill>
                <a:prstClr val="white">
                  <a:shade val="50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shade val="50000"/>
                </a:prstClr>
              </a:solidFill>
            </a:endParaRPr>
          </a:p>
        </p:txBody>
      </p:sp>
      <p:sp>
        <p:nvSpPr>
          <p:cNvPr id="7" name="Номер слайда 6"/>
          <p:cNvSpPr>
            <a:spLocks noGrp="1"/>
          </p:cNvSpPr>
          <p:nvPr>
            <p:ph type="sldNum" sz="quarter" idx="12"/>
          </p:nvPr>
        </p:nvSpPr>
        <p:spPr/>
        <p:txBody>
          <a:bodyPr/>
          <a:lstStyle/>
          <a:p>
            <a:fld id="{3983A290-E5C8-4F08-8805-8EEFA451DFF7}"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2937734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ru-RU"/>
              <a:t>Образец заголовка</a:t>
            </a:r>
            <a:endParaRPr kumimoji="0" lang="en-US"/>
          </a:p>
        </p:txBody>
      </p:sp>
      <p:sp>
        <p:nvSpPr>
          <p:cNvPr id="3" name="Рисунок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ru-RU">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fld id="{559C3C0D-C90C-4846-820D-FC1A3E4531DF}" type="datetimeFigureOut">
              <a:rPr lang="ru-RU" smtClean="0">
                <a:solidFill>
                  <a:prstClr val="white">
                    <a:shade val="50000"/>
                  </a:prstClr>
                </a:solidFill>
              </a:rPr>
              <a:pPr/>
              <a:t>2023-03-30</a:t>
            </a:fld>
            <a:endParaRPr lang="ru-RU">
              <a:solidFill>
                <a:prstClr val="white">
                  <a:shade val="50000"/>
                </a:prstClr>
              </a:solidFill>
            </a:endParaRPr>
          </a:p>
        </p:txBody>
      </p:sp>
      <p:sp>
        <p:nvSpPr>
          <p:cNvPr id="6" name="Нижний колонтитул 5"/>
          <p:cNvSpPr>
            <a:spLocks noGrp="1"/>
          </p:cNvSpPr>
          <p:nvPr>
            <p:ph type="ftr" sz="quarter" idx="11"/>
          </p:nvPr>
        </p:nvSpPr>
        <p:spPr/>
        <p:txBody>
          <a:bodyPr/>
          <a:lstStyle/>
          <a:p>
            <a:endParaRPr lang="ru-RU">
              <a:solidFill>
                <a:prstClr val="white">
                  <a:shade val="50000"/>
                </a:prstClr>
              </a:solidFill>
            </a:endParaRPr>
          </a:p>
        </p:txBody>
      </p:sp>
      <p:sp>
        <p:nvSpPr>
          <p:cNvPr id="7" name="Номер слайда 6"/>
          <p:cNvSpPr>
            <a:spLocks noGrp="1"/>
          </p:cNvSpPr>
          <p:nvPr>
            <p:ph type="sldNum" sz="quarter" idx="12"/>
          </p:nvPr>
        </p:nvSpPr>
        <p:spPr/>
        <p:txBody>
          <a:bodyPr/>
          <a:lstStyle/>
          <a:p>
            <a:fld id="{3983A290-E5C8-4F08-8805-8EEFA451DFF7}"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29316667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59C3C0D-C90C-4846-820D-FC1A3E4531DF}" type="datetimeFigureOut">
              <a:rPr lang="ru-RU" smtClean="0">
                <a:solidFill>
                  <a:prstClr val="white">
                    <a:shade val="50000"/>
                  </a:prstClr>
                </a:solidFill>
              </a:rPr>
              <a:pPr/>
              <a:t>2023-03-30</a:t>
            </a:fld>
            <a:endParaRPr lang="ru-RU">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shade val="50000"/>
                </a:prstClr>
              </a:solidFill>
            </a:endParaRPr>
          </a:p>
        </p:txBody>
      </p:sp>
      <p:sp>
        <p:nvSpPr>
          <p:cNvPr id="6" name="Номер слайда 5"/>
          <p:cNvSpPr>
            <a:spLocks noGrp="1"/>
          </p:cNvSpPr>
          <p:nvPr>
            <p:ph type="sldNum" sz="quarter" idx="12"/>
          </p:nvPr>
        </p:nvSpPr>
        <p:spPr/>
        <p:txBody>
          <a:bodyPr/>
          <a:lstStyle/>
          <a:p>
            <a:fld id="{3983A290-E5C8-4F08-8805-8EEFA451DFF7}"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514728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59C3C0D-C90C-4846-820D-FC1A3E4531DF}" type="datetimeFigureOut">
              <a:rPr lang="ru-RU" smtClean="0">
                <a:solidFill>
                  <a:prstClr val="white">
                    <a:shade val="50000"/>
                  </a:prstClr>
                </a:solidFill>
              </a:rPr>
              <a:pPr/>
              <a:t>2023-03-30</a:t>
            </a:fld>
            <a:endParaRPr lang="ru-RU">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white">
                  <a:shade val="50000"/>
                </a:prstClr>
              </a:solidFill>
            </a:endParaRPr>
          </a:p>
        </p:txBody>
      </p:sp>
      <p:sp>
        <p:nvSpPr>
          <p:cNvPr id="6" name="Номер слайда 5"/>
          <p:cNvSpPr>
            <a:spLocks noGrp="1"/>
          </p:cNvSpPr>
          <p:nvPr>
            <p:ph type="sldNum" sz="quarter" idx="12"/>
          </p:nvPr>
        </p:nvSpPr>
        <p:spPr/>
        <p:txBody>
          <a:bodyPr/>
          <a:lstStyle/>
          <a:p>
            <a:fld id="{3983A290-E5C8-4F08-8805-8EEFA451DFF7}"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138549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903113" y="3429005"/>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93367" y="3429005"/>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199620F-345F-437A-8E52-8769219E85B6}" type="datetimeFigureOut">
              <a:rPr lang="ru-RU" smtClean="0">
                <a:solidFill>
                  <a:srgbClr val="073E87"/>
                </a:solidFill>
              </a:rPr>
              <a:pPr/>
              <a:t>2023-03-30</a:t>
            </a:fld>
            <a:endParaRPr lang="ru-RU">
              <a:solidFill>
                <a:srgbClr val="073E87"/>
              </a:solidFill>
            </a:endParaRPr>
          </a:p>
        </p:txBody>
      </p:sp>
      <p:sp>
        <p:nvSpPr>
          <p:cNvPr id="8" name="Footer Placeholder 7"/>
          <p:cNvSpPr>
            <a:spLocks noGrp="1"/>
          </p:cNvSpPr>
          <p:nvPr>
            <p:ph type="ftr" sz="quarter" idx="11"/>
          </p:nvPr>
        </p:nvSpPr>
        <p:spPr/>
        <p:txBody>
          <a:bodyPr/>
          <a:lstStyle/>
          <a:p>
            <a:endParaRPr lang="ru-RU">
              <a:solidFill>
                <a:srgbClr val="073E87"/>
              </a:solidFill>
            </a:endParaRPr>
          </a:p>
        </p:txBody>
      </p:sp>
      <p:sp>
        <p:nvSpPr>
          <p:cNvPr id="9" name="Slide Number Placeholder 8"/>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009222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A199620F-345F-437A-8E52-8769219E85B6}" type="datetimeFigureOut">
              <a:rPr lang="ru-RU" smtClean="0">
                <a:solidFill>
                  <a:srgbClr val="073E87"/>
                </a:solidFill>
              </a:rPr>
              <a:pPr/>
              <a:t>2023-03-30</a:t>
            </a:fld>
            <a:endParaRPr lang="ru-RU">
              <a:solidFill>
                <a:srgbClr val="073E87"/>
              </a:solidFill>
            </a:endParaRPr>
          </a:p>
        </p:txBody>
      </p:sp>
      <p:sp>
        <p:nvSpPr>
          <p:cNvPr id="4" name="Footer Placeholder 3"/>
          <p:cNvSpPr>
            <a:spLocks noGrp="1"/>
          </p:cNvSpPr>
          <p:nvPr>
            <p:ph type="ftr" sz="quarter" idx="11"/>
          </p:nvPr>
        </p:nvSpPr>
        <p:spPr/>
        <p:txBody>
          <a:bodyPr/>
          <a:lstStyle/>
          <a:p>
            <a:endParaRPr lang="ru-RU">
              <a:solidFill>
                <a:srgbClr val="073E87"/>
              </a:solidFill>
            </a:endParaRPr>
          </a:p>
        </p:txBody>
      </p:sp>
      <p:sp>
        <p:nvSpPr>
          <p:cNvPr id="5" name="Slide Number Placeholder 4"/>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286644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A199620F-345F-437A-8E52-8769219E85B6}" type="datetimeFigureOut">
              <a:rPr lang="ru-RU" smtClean="0">
                <a:solidFill>
                  <a:srgbClr val="073E87"/>
                </a:solidFill>
              </a:rPr>
              <a:pPr/>
              <a:t>2023-03-30</a:t>
            </a:fld>
            <a:endParaRPr lang="ru-RU">
              <a:solidFill>
                <a:srgbClr val="073E87"/>
              </a:solidFill>
            </a:endParaRPr>
          </a:p>
        </p:txBody>
      </p:sp>
      <p:sp>
        <p:nvSpPr>
          <p:cNvPr id="3" name="Footer Placeholder 2"/>
          <p:cNvSpPr>
            <a:spLocks noGrp="1"/>
          </p:cNvSpPr>
          <p:nvPr>
            <p:ph type="ftr" sz="quarter" idx="11"/>
          </p:nvPr>
        </p:nvSpPr>
        <p:spPr/>
        <p:txBody>
          <a:bodyPr/>
          <a:lstStyle/>
          <a:p>
            <a:endParaRPr lang="ru-RU">
              <a:solidFill>
                <a:srgbClr val="073E87"/>
              </a:solidFill>
            </a:endParaRPr>
          </a:p>
        </p:txBody>
      </p:sp>
      <p:sp>
        <p:nvSpPr>
          <p:cNvPr id="4" name="Slide Number Placeholder 3"/>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889559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A199620F-345F-437A-8E52-8769219E85B6}" type="datetimeFigureOut">
              <a:rPr lang="ru-RU" smtClean="0">
                <a:solidFill>
                  <a:srgbClr val="073E87"/>
                </a:solidFill>
              </a:rPr>
              <a:pPr/>
              <a:t>2023-03-30</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
        <p:nvSpPr>
          <p:cNvPr id="4" name="Text Placeholder 3"/>
          <p:cNvSpPr>
            <a:spLocks noGrp="1"/>
          </p:cNvSpPr>
          <p:nvPr>
            <p:ph type="body" sz="half" idx="2"/>
          </p:nvPr>
        </p:nvSpPr>
        <p:spPr>
          <a:xfrm>
            <a:off x="1219200" y="3581405"/>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42550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6498877" y="338667"/>
            <a:ext cx="5083527" cy="2429934"/>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6491114"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199620F-345F-437A-8E52-8769219E85B6}" type="datetimeFigureOut">
              <a:rPr lang="ru-RU" smtClean="0">
                <a:solidFill>
                  <a:srgbClr val="073E87"/>
                </a:solidFill>
              </a:rPr>
              <a:pPr/>
              <a:t>2023-03-30</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6BE6C517-A404-4DBA-B35A-AE92300A51AE}" type="slidenum">
              <a:rPr lang="ru-RU" smtClean="0">
                <a:solidFill>
                  <a:srgbClr val="073E87"/>
                </a:solidFill>
              </a:rPr>
              <a:pPr/>
              <a:t>‹#›</a:t>
            </a:fld>
            <a:endParaRPr lang="ru-RU">
              <a:solidFill>
                <a:srgbClr val="073E87"/>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Tree>
    <p:extLst>
      <p:ext uri="{BB962C8B-B14F-4D97-AF65-F5344CB8AC3E}">
        <p14:creationId xmlns:p14="http://schemas.microsoft.com/office/powerpoint/2010/main" val="1397263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6884896" y="6250169"/>
            <a:ext cx="5048920" cy="365125"/>
          </a:xfrm>
          <a:prstGeom prst="rect">
            <a:avLst/>
          </a:prstGeom>
        </p:spPr>
        <p:txBody>
          <a:bodyPr vert="horz" lIns="91440" tIns="45720" rIns="91440" bIns="45720" rtlCol="0" anchor="ctr"/>
          <a:lstStyle>
            <a:lvl1pPr algn="r">
              <a:defRPr sz="1000">
                <a:solidFill>
                  <a:schemeClr val="tx2"/>
                </a:solidFill>
              </a:defRPr>
            </a:lvl1pPr>
          </a:lstStyle>
          <a:p>
            <a:fld id="{A199620F-345F-437A-8E52-8769219E85B6}" type="datetimeFigureOut">
              <a:rPr lang="ru-RU" smtClean="0">
                <a:solidFill>
                  <a:srgbClr val="073E87"/>
                </a:solidFill>
              </a:rPr>
              <a:pPr/>
              <a:t>2023-03-30</a:t>
            </a:fld>
            <a:endParaRPr lang="ru-RU">
              <a:solidFill>
                <a:srgbClr val="073E87"/>
              </a:solidFill>
            </a:endParaRPr>
          </a:p>
        </p:txBody>
      </p:sp>
      <p:sp>
        <p:nvSpPr>
          <p:cNvPr id="5" name="Footer Placeholder 4"/>
          <p:cNvSpPr>
            <a:spLocks noGrp="1"/>
          </p:cNvSpPr>
          <p:nvPr>
            <p:ph type="ftr" sz="quarter" idx="3"/>
          </p:nvPr>
        </p:nvSpPr>
        <p:spPr>
          <a:xfrm>
            <a:off x="258188" y="6250169"/>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ru-RU">
              <a:solidFill>
                <a:srgbClr val="073E87"/>
              </a:solidFill>
            </a:endParaRPr>
          </a:p>
        </p:txBody>
      </p:sp>
      <p:sp>
        <p:nvSpPr>
          <p:cNvPr id="6" name="Slide Number Placeholder 5"/>
          <p:cNvSpPr>
            <a:spLocks noGrp="1"/>
          </p:cNvSpPr>
          <p:nvPr>
            <p:ph type="sldNum" sz="quarter" idx="4"/>
          </p:nvPr>
        </p:nvSpPr>
        <p:spPr>
          <a:xfrm>
            <a:off x="5321452" y="6250168"/>
            <a:ext cx="1549101" cy="365125"/>
          </a:xfrm>
          <a:prstGeom prst="rect">
            <a:avLst/>
          </a:prstGeom>
        </p:spPr>
        <p:txBody>
          <a:bodyPr vert="horz" lIns="91440" tIns="45720" rIns="91440" bIns="45720" rtlCol="0" anchor="ctr"/>
          <a:lstStyle>
            <a:lvl1pPr algn="ctr">
              <a:defRPr sz="1000">
                <a:solidFill>
                  <a:schemeClr val="tx2"/>
                </a:solidFill>
              </a:defRPr>
            </a:lvl1pPr>
          </a:lstStyle>
          <a:p>
            <a:fld id="{6BE6C517-A404-4DBA-B35A-AE92300A51AE}" type="slidenum">
              <a:rPr lang="ru-RU" smtClean="0">
                <a:solidFill>
                  <a:srgbClr val="073E87"/>
                </a:solidFill>
              </a:rPr>
              <a:pPr/>
              <a:t>‹#›</a:t>
            </a:fld>
            <a:endParaRPr lang="ru-RU">
              <a:solidFill>
                <a:srgbClr val="073E87"/>
              </a:solidFill>
            </a:endParaRPr>
          </a:p>
        </p:txBody>
      </p:sp>
      <p:sp>
        <p:nvSpPr>
          <p:cNvPr id="3" name="Text Placeholder 2"/>
          <p:cNvSpPr>
            <a:spLocks noGrp="1"/>
          </p:cNvSpPr>
          <p:nvPr>
            <p:ph type="body" idx="1"/>
          </p:nvPr>
        </p:nvSpPr>
        <p:spPr>
          <a:xfrm>
            <a:off x="1162760" y="2675467"/>
            <a:ext cx="9877777"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31485028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7317A67-8D8E-4961-96A5-346CEAC23303}" type="datetimeFigureOut">
              <a:rPr lang="ru-RU" smtClean="0">
                <a:solidFill>
                  <a:prstClr val="black">
                    <a:lumMod val="50000"/>
                    <a:lumOff val="50000"/>
                  </a:prstClr>
                </a:solidFill>
              </a:rPr>
              <a:pPr/>
              <a:t>2023-03-30</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3792777-31AC-4447-8643-D378689BD771}"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3183597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ru-RU"/>
              <a:t>Образец заголовка</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69387E0-30DF-4766-871E-E1F1F2F51DE6}" type="datetimeFigureOut">
              <a:rPr lang="ru-RU" smtClean="0">
                <a:solidFill>
                  <a:srgbClr val="04617B">
                    <a:shade val="90000"/>
                  </a:srgbClr>
                </a:solidFill>
              </a:rPr>
              <a:pPr/>
              <a:t>2023-03-30</a:t>
            </a:fld>
            <a:endParaRPr lang="ru-RU">
              <a:solidFill>
                <a:srgbClr val="04617B">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solidFill>
                <a:srgbClr val="04617B">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C7CC40F-1456-431E-9C19-AC413212C763}" type="slidenum">
              <a:rPr lang="ru-RU" smtClean="0">
                <a:solidFill>
                  <a:srgbClr val="04617B">
                    <a:shade val="90000"/>
                  </a:srgbClr>
                </a:solidFill>
              </a:rPr>
              <a:pPr/>
              <a:t>‹#›</a:t>
            </a:fld>
            <a:endParaRPr lang="ru-RU">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grpSp>
    </p:spTree>
    <p:extLst>
      <p:ext uri="{BB962C8B-B14F-4D97-AF65-F5344CB8AC3E}">
        <p14:creationId xmlns:p14="http://schemas.microsoft.com/office/powerpoint/2010/main" val="46296596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a:t>Образец заголовка</a:t>
            </a:r>
            <a:endParaRPr kumimoji="0" lang="en-US"/>
          </a:p>
        </p:txBody>
      </p:sp>
      <p:sp>
        <p:nvSpPr>
          <p:cNvPr id="13" name="Текст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59C3C0D-C90C-4846-820D-FC1A3E4531DF}" type="datetimeFigureOut">
              <a:rPr lang="ru-RU" smtClean="0">
                <a:solidFill>
                  <a:prstClr val="white">
                    <a:shade val="50000"/>
                  </a:prstClr>
                </a:solidFill>
              </a:rPr>
              <a:pPr/>
              <a:t>2023-03-30</a:t>
            </a:fld>
            <a:endParaRPr lang="ru-RU">
              <a:solidFill>
                <a:prstClr val="white">
                  <a:shade val="50000"/>
                </a:prstClr>
              </a:solidFill>
            </a:endParaRPr>
          </a:p>
        </p:txBody>
      </p:sp>
      <p:sp>
        <p:nvSpPr>
          <p:cNvPr id="3" name="Нижний колонтитул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solidFill>
                <a:prstClr val="white">
                  <a:shade val="50000"/>
                </a:prstClr>
              </a:solidFill>
            </a:endParaRPr>
          </a:p>
        </p:txBody>
      </p:sp>
      <p:sp>
        <p:nvSpPr>
          <p:cNvPr id="23" name="Номер слайда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3983A290-E5C8-4F08-8805-8EEFA451DFF7}"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2535189482"/>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8.jp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3.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70.png"/><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5.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813507" y="694395"/>
            <a:ext cx="8534400" cy="3600400"/>
          </a:xfrm>
        </p:spPr>
        <p:txBody>
          <a:bodyPr>
            <a:normAutofit lnSpcReduction="10000"/>
          </a:bodyPr>
          <a:lstStyle/>
          <a:p>
            <a:pPr algn="r"/>
            <a:r>
              <a:rPr lang="ru-RU" sz="2800" dirty="0"/>
              <a:t>Носырев М. Ю.</a:t>
            </a:r>
          </a:p>
          <a:p>
            <a:pPr algn="r"/>
            <a:r>
              <a:rPr lang="ru-RU" sz="2800" dirty="0"/>
              <a:t>Гильманова Г.З.</a:t>
            </a:r>
          </a:p>
          <a:p>
            <a:pPr algn="r"/>
            <a:r>
              <a:rPr lang="ru-RU" sz="2800" dirty="0"/>
              <a:t>Диденко А. Н. </a:t>
            </a:r>
          </a:p>
          <a:p>
            <a:endParaRPr lang="ru-RU" sz="3200" dirty="0"/>
          </a:p>
          <a:p>
            <a:pPr lvl="1"/>
            <a:r>
              <a:rPr lang="ru-RU" sz="2800" dirty="0">
                <a:solidFill>
                  <a:schemeClr val="bg1"/>
                </a:solidFill>
                <a:latin typeface="Arial" panose="020B0604020202020204" pitchFamily="34" charset="0"/>
                <a:cs typeface="Arial" panose="020B0604020202020204" pitchFamily="34" charset="0"/>
              </a:rPr>
              <a:t>ГЛУБИННОЕ СТРОЕНИЕ ЦЕНТРАЛЬНОЙ ЧАСТИ НИЖНЕАМУРСКОЙ МИНЕРАГЕНИЧЕСКОЙ ЗОНЫ</a:t>
            </a:r>
            <a:r>
              <a:rPr lang="en-US" sz="2800" dirty="0">
                <a:solidFill>
                  <a:schemeClr val="bg1"/>
                </a:solidFill>
                <a:latin typeface="Arial" panose="020B0604020202020204" pitchFamily="34" charset="0"/>
                <a:cs typeface="Arial" panose="020B0604020202020204" pitchFamily="34" charset="0"/>
              </a:rPr>
              <a:t> </a:t>
            </a:r>
            <a:r>
              <a:rPr lang="ru-RU" sz="2800" dirty="0">
                <a:solidFill>
                  <a:schemeClr val="bg1"/>
                </a:solidFill>
                <a:latin typeface="Arial" panose="020B0604020202020204" pitchFamily="34" charset="0"/>
                <a:cs typeface="Arial" panose="020B0604020202020204" pitchFamily="34" charset="0"/>
              </a:rPr>
              <a:t>И ПЕРСПЕКТИВЫ ЗОЛОТОНОСНОНОСТИ </a:t>
            </a:r>
          </a:p>
        </p:txBody>
      </p:sp>
      <p:sp>
        <p:nvSpPr>
          <p:cNvPr id="7" name="TextBox 6"/>
          <p:cNvSpPr txBox="1"/>
          <p:nvPr/>
        </p:nvSpPr>
        <p:spPr>
          <a:xfrm>
            <a:off x="2477535" y="4881649"/>
            <a:ext cx="84582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800" b="1" i="1" u="none" strike="noStrike" kern="1200" cap="none" spc="0" normalizeH="0" baseline="0" noProof="0" dirty="0">
                <a:ln>
                  <a:noFill/>
                </a:ln>
                <a:solidFill>
                  <a:srgbClr val="C0504D">
                    <a:lumMod val="60000"/>
                    <a:lumOff val="40000"/>
                  </a:srgbClr>
                </a:solidFill>
                <a:effectLst>
                  <a:outerShdw blurRad="38100" dist="38100" dir="2700000" algn="tl">
                    <a:srgbClr val="000000">
                      <a:alpha val="43137"/>
                    </a:srgbClr>
                  </a:outerShdw>
                </a:effectLst>
                <a:uLnTx/>
                <a:uFillTx/>
                <a:latin typeface="Arial" pitchFamily="34" charset="0"/>
                <a:ea typeface="+mn-ea"/>
                <a:cs typeface="Arial" pitchFamily="34" charset="0"/>
              </a:rPr>
              <a:t>30 марта 2023г</a:t>
            </a:r>
            <a:endParaRPr kumimoji="0" lang="en-US" sz="1800" b="1" i="1" u="none" strike="noStrike" kern="1200" cap="none" spc="0" normalizeH="0" baseline="0" noProof="0" dirty="0">
              <a:ln>
                <a:noFill/>
              </a:ln>
              <a:solidFill>
                <a:srgbClr val="C0504D">
                  <a:lumMod val="60000"/>
                  <a:lumOff val="40000"/>
                </a:srgbClr>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8" name="Picture 7"/>
          <p:cNvPicPr>
            <a:picLocks noChangeAspect="1" noChangeArrowheads="1"/>
          </p:cNvPicPr>
          <p:nvPr/>
        </p:nvPicPr>
        <p:blipFill>
          <a:blip r:embed="rId2" cstate="print"/>
          <a:srcRect/>
          <a:stretch>
            <a:fillRect/>
          </a:stretch>
        </p:blipFill>
        <p:spPr bwMode="auto">
          <a:xfrm>
            <a:off x="302526" y="193343"/>
            <a:ext cx="2510981" cy="2506889"/>
          </a:xfrm>
          <a:prstGeom prst="rect">
            <a:avLst/>
          </a:prstGeom>
          <a:noFill/>
          <a:ln w="9525">
            <a:noFill/>
            <a:miter lim="800000"/>
            <a:headEnd/>
            <a:tailEnd/>
          </a:ln>
        </p:spPr>
      </p:pic>
    </p:spTree>
    <p:extLst>
      <p:ext uri="{BB962C8B-B14F-4D97-AF65-F5344CB8AC3E}">
        <p14:creationId xmlns:p14="http://schemas.microsoft.com/office/powerpoint/2010/main" val="1248602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17641"/>
            <a:ext cx="8229600" cy="1277273"/>
          </a:xfrm>
        </p:spPr>
        <p:txBody>
          <a:bodyPr>
            <a:spAutoFit/>
          </a:bodyPr>
          <a:lstStyle/>
          <a:p>
            <a:br>
              <a:rPr lang="ru-RU" sz="2000" dirty="0"/>
            </a:br>
            <a:br>
              <a:rPr lang="ru-RU" sz="2000" dirty="0"/>
            </a:br>
            <a:br>
              <a:rPr lang="ru-RU" sz="2000" dirty="0"/>
            </a:br>
            <a:endParaRPr lang="ru-RU" sz="2000" dirty="0"/>
          </a:p>
        </p:txBody>
      </p:sp>
      <p:pic>
        <p:nvPicPr>
          <p:cNvPr id="3" name="Picture 2" descr="D:\КОСЫГИНСКИЕ ЧТЕНИЯ_2019\Носырев_Диденко\Рисунки всякие\Сравнение полный.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854" y="2070934"/>
            <a:ext cx="5551142" cy="271613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549028" y="223774"/>
            <a:ext cx="9144000" cy="646331"/>
          </a:xfrm>
          <a:prstGeom prst="rect">
            <a:avLst/>
          </a:prstGeom>
        </p:spPr>
        <p:txBody>
          <a:bodyPr wrap="square">
            <a:spAutoFit/>
          </a:bodyPr>
          <a:lstStyle/>
          <a:p>
            <a:br>
              <a:rPr lang="ru-RU" dirty="0">
                <a:solidFill>
                  <a:prstClr val="black"/>
                </a:solidFill>
                <a:latin typeface="Constantia"/>
              </a:rPr>
            </a:br>
            <a:endParaRPr lang="ru-RU" dirty="0">
              <a:solidFill>
                <a:prstClr val="black"/>
              </a:solidFill>
              <a:latin typeface="Constantia"/>
            </a:endParaRPr>
          </a:p>
        </p:txBody>
      </p:sp>
      <p:sp>
        <p:nvSpPr>
          <p:cNvPr id="7" name="TextBox 6"/>
          <p:cNvSpPr txBox="1"/>
          <p:nvPr/>
        </p:nvSpPr>
        <p:spPr>
          <a:xfrm>
            <a:off x="2175459" y="772524"/>
            <a:ext cx="7677294" cy="1107996"/>
          </a:xfrm>
          <a:prstGeom prst="rect">
            <a:avLst/>
          </a:prstGeom>
          <a:noFill/>
        </p:spPr>
        <p:txBody>
          <a:bodyPr wrap="none" rtlCol="0">
            <a:spAutoFit/>
          </a:bodyPr>
          <a:lstStyle/>
          <a:p>
            <a:pPr algn="ctr"/>
            <a:r>
              <a:rPr lang="ru-RU" sz="2400" b="1" dirty="0">
                <a:solidFill>
                  <a:srgbClr val="C00000"/>
                </a:solidFill>
                <a:latin typeface="Arial" panose="020B0604020202020204" pitchFamily="34" charset="0"/>
                <a:cs typeface="Arial" panose="020B0604020202020204" pitchFamily="34" charset="0"/>
              </a:rPr>
              <a:t>Оценка достоверности модели.</a:t>
            </a:r>
          </a:p>
          <a:p>
            <a:pPr algn="ctr"/>
            <a:r>
              <a:rPr lang="ru-RU" dirty="0">
                <a:solidFill>
                  <a:srgbClr val="C00000"/>
                </a:solidFill>
                <a:latin typeface="Arial" panose="020B0604020202020204" pitchFamily="34" charset="0"/>
                <a:cs typeface="Arial" panose="020B0604020202020204" pitchFamily="34" charset="0"/>
              </a:rPr>
              <a:t>Сравнение локальных аномалий поля силы тяжести в редукции Буге </a:t>
            </a:r>
          </a:p>
          <a:p>
            <a:pPr algn="ctr"/>
            <a:r>
              <a:rPr lang="ru-RU" dirty="0">
                <a:solidFill>
                  <a:srgbClr val="C00000"/>
                </a:solidFill>
                <a:latin typeface="Arial" panose="020B0604020202020204" pitchFamily="34" charset="0"/>
                <a:cs typeface="Arial" panose="020B0604020202020204" pitchFamily="34" charset="0"/>
              </a:rPr>
              <a:t> и результата решения прямой задачи от полученной модели</a:t>
            </a:r>
            <a:r>
              <a:rPr lang="ru-RU" sz="2400" dirty="0">
                <a:solidFill>
                  <a:srgbClr val="C00000"/>
                </a:solidFill>
                <a:latin typeface="Arial" panose="020B0604020202020204" pitchFamily="34" charset="0"/>
                <a:cs typeface="Arial" panose="020B0604020202020204" pitchFamily="34" charset="0"/>
              </a:rPr>
              <a:t>.</a:t>
            </a:r>
          </a:p>
        </p:txBody>
      </p:sp>
      <p:sp>
        <p:nvSpPr>
          <p:cNvPr id="9" name="TextBox 8"/>
          <p:cNvSpPr txBox="1"/>
          <p:nvPr/>
        </p:nvSpPr>
        <p:spPr>
          <a:xfrm>
            <a:off x="6203768" y="2274838"/>
            <a:ext cx="4118243" cy="2308324"/>
          </a:xfrm>
          <a:prstGeom prst="rect">
            <a:avLst/>
          </a:prstGeom>
          <a:noFill/>
        </p:spPr>
        <p:txBody>
          <a:bodyPr wrap="none" rtlCol="0">
            <a:spAutoFit/>
          </a:bodyPr>
          <a:lstStyle/>
          <a:p>
            <a:r>
              <a:rPr lang="ru-RU" sz="2400" dirty="0">
                <a:solidFill>
                  <a:srgbClr val="C00000"/>
                </a:solidFill>
                <a:latin typeface="Calibri"/>
              </a:rPr>
              <a:t>Сихотэ-Алинь</a:t>
            </a:r>
          </a:p>
          <a:p>
            <a:r>
              <a:rPr lang="ru-RU" sz="2400" dirty="0">
                <a:solidFill>
                  <a:srgbClr val="C00000"/>
                </a:solidFill>
                <a:latin typeface="Calibri"/>
              </a:rPr>
              <a:t>Синий график- остаточные</a:t>
            </a:r>
          </a:p>
          <a:p>
            <a:r>
              <a:rPr lang="ru-RU" sz="2400" dirty="0">
                <a:solidFill>
                  <a:srgbClr val="C00000"/>
                </a:solidFill>
                <a:latin typeface="Calibri"/>
              </a:rPr>
              <a:t> аномалии на высоте 60 км</a:t>
            </a:r>
          </a:p>
          <a:p>
            <a:r>
              <a:rPr lang="ru-RU" sz="2400" dirty="0">
                <a:solidFill>
                  <a:srgbClr val="C00000"/>
                </a:solidFill>
                <a:latin typeface="Calibri"/>
              </a:rPr>
              <a:t>Красный график – аномалии, </a:t>
            </a:r>
          </a:p>
          <a:p>
            <a:r>
              <a:rPr lang="ru-RU" sz="2400" dirty="0">
                <a:solidFill>
                  <a:srgbClr val="C00000"/>
                </a:solidFill>
                <a:latin typeface="Calibri"/>
              </a:rPr>
              <a:t>полученные от модели путем </a:t>
            </a:r>
          </a:p>
          <a:p>
            <a:r>
              <a:rPr lang="ru-RU" sz="2400" dirty="0">
                <a:solidFill>
                  <a:srgbClr val="C00000"/>
                </a:solidFill>
                <a:latin typeface="Calibri"/>
              </a:rPr>
              <a:t>решения прямой задачи   </a:t>
            </a:r>
          </a:p>
        </p:txBody>
      </p:sp>
      <p:sp>
        <p:nvSpPr>
          <p:cNvPr id="5" name="TextBox 4">
            <a:extLst>
              <a:ext uri="{FF2B5EF4-FFF2-40B4-BE49-F238E27FC236}">
                <a16:creationId xmlns:a16="http://schemas.microsoft.com/office/drawing/2014/main" id="{875CE6CC-BC85-ED7A-F612-4CCEFA917262}"/>
              </a:ext>
            </a:extLst>
          </p:cNvPr>
          <p:cNvSpPr txBox="1"/>
          <p:nvPr/>
        </p:nvSpPr>
        <p:spPr>
          <a:xfrm>
            <a:off x="1178011" y="84333"/>
            <a:ext cx="9144000"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Методика расчетов плотностной и магнитной моделей</a:t>
            </a:r>
            <a:endParaRPr kumimoji="0" lang="ru-RU" sz="2200" b="0"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endParaRPr>
          </a:p>
        </p:txBody>
      </p:sp>
    </p:spTree>
    <p:extLst>
      <p:ext uri="{BB962C8B-B14F-4D97-AF65-F5344CB8AC3E}">
        <p14:creationId xmlns:p14="http://schemas.microsoft.com/office/powerpoint/2010/main" val="2142643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FA7D7F9-24E0-FA49-676F-42CBCD2E9E25}"/>
              </a:ext>
            </a:extLst>
          </p:cNvPr>
          <p:cNvSpPr txBox="1"/>
          <p:nvPr/>
        </p:nvSpPr>
        <p:spPr>
          <a:xfrm>
            <a:off x="-21927" y="5810878"/>
            <a:ext cx="6145710" cy="338554"/>
          </a:xfrm>
          <a:prstGeom prst="rect">
            <a:avLst/>
          </a:prstGeom>
          <a:noFill/>
        </p:spPr>
        <p:txBody>
          <a:bodyPr wrap="square" rtlCol="0">
            <a:spAutoFit/>
          </a:bodyPr>
          <a:lstStyle/>
          <a:p>
            <a:pPr algn="just"/>
            <a:r>
              <a:rPr lang="ru-RU" sz="1600" dirty="0"/>
              <a:t>     </a:t>
            </a:r>
          </a:p>
        </p:txBody>
      </p:sp>
      <p:pic>
        <p:nvPicPr>
          <p:cNvPr id="20" name="Рисунок 19">
            <a:extLst>
              <a:ext uri="{FF2B5EF4-FFF2-40B4-BE49-F238E27FC236}">
                <a16:creationId xmlns:a16="http://schemas.microsoft.com/office/drawing/2014/main" id="{70F83DC9-04FF-0144-0F69-B6816AD61C5B}"/>
              </a:ext>
            </a:extLst>
          </p:cNvPr>
          <p:cNvPicPr>
            <a:picLocks noChangeAspect="1"/>
          </p:cNvPicPr>
          <p:nvPr/>
        </p:nvPicPr>
        <p:blipFill rotWithShape="1">
          <a:blip r:embed="rId3">
            <a:extLst>
              <a:ext uri="{28A0092B-C50C-407E-A947-70E740481C1C}">
                <a14:useLocalDpi xmlns:a14="http://schemas.microsoft.com/office/drawing/2010/main" val="0"/>
              </a:ext>
            </a:extLst>
          </a:blip>
          <a:srcRect l="33387" r="-2401"/>
          <a:stretch/>
        </p:blipFill>
        <p:spPr>
          <a:xfrm>
            <a:off x="4403571" y="725886"/>
            <a:ext cx="4380193" cy="5272363"/>
          </a:xfrm>
          <a:prstGeom prst="rect">
            <a:avLst/>
          </a:prstGeom>
        </p:spPr>
      </p:pic>
      <p:sp>
        <p:nvSpPr>
          <p:cNvPr id="21" name="TextBox 20">
            <a:extLst>
              <a:ext uri="{FF2B5EF4-FFF2-40B4-BE49-F238E27FC236}">
                <a16:creationId xmlns:a16="http://schemas.microsoft.com/office/drawing/2014/main" id="{39F164B0-3438-284C-F4DD-318B353A8705}"/>
              </a:ext>
            </a:extLst>
          </p:cNvPr>
          <p:cNvSpPr txBox="1"/>
          <p:nvPr/>
        </p:nvSpPr>
        <p:spPr>
          <a:xfrm>
            <a:off x="2533497" y="6018668"/>
            <a:ext cx="17279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alibri" panose="020F0502020204030204"/>
                <a:ea typeface="+mn-ea"/>
                <a:cs typeface="+mn-cs"/>
              </a:rPr>
              <a:t>Остаточные аномалии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alibri" panose="020F0502020204030204"/>
                <a:ea typeface="+mn-ea"/>
                <a:cs typeface="+mn-cs"/>
              </a:rPr>
              <a:t>На высоте 2км</a:t>
            </a:r>
          </a:p>
        </p:txBody>
      </p:sp>
      <p:sp>
        <p:nvSpPr>
          <p:cNvPr id="22" name="TextBox 21">
            <a:extLst>
              <a:ext uri="{FF2B5EF4-FFF2-40B4-BE49-F238E27FC236}">
                <a16:creationId xmlns:a16="http://schemas.microsoft.com/office/drawing/2014/main" id="{20AB252C-7B6A-23F6-07E7-5475E10CB5B6}"/>
              </a:ext>
            </a:extLst>
          </p:cNvPr>
          <p:cNvSpPr txBox="1"/>
          <p:nvPr/>
        </p:nvSpPr>
        <p:spPr>
          <a:xfrm>
            <a:off x="4671867" y="6018667"/>
            <a:ext cx="17279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alibri" panose="020F0502020204030204"/>
                <a:ea typeface="+mn-ea"/>
                <a:cs typeface="+mn-cs"/>
              </a:rPr>
              <a:t>Остаточные аномалии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alibri" panose="020F0502020204030204"/>
                <a:ea typeface="+mn-ea"/>
                <a:cs typeface="+mn-cs"/>
              </a:rPr>
              <a:t>На высоте 3км</a:t>
            </a:r>
          </a:p>
        </p:txBody>
      </p:sp>
      <p:sp>
        <p:nvSpPr>
          <p:cNvPr id="23" name="TextBox 22">
            <a:extLst>
              <a:ext uri="{FF2B5EF4-FFF2-40B4-BE49-F238E27FC236}">
                <a16:creationId xmlns:a16="http://schemas.microsoft.com/office/drawing/2014/main" id="{842CDFEB-26F0-0C77-C07F-E53A9FD033B8}"/>
              </a:ext>
            </a:extLst>
          </p:cNvPr>
          <p:cNvSpPr txBox="1"/>
          <p:nvPr/>
        </p:nvSpPr>
        <p:spPr>
          <a:xfrm>
            <a:off x="6333575" y="5895556"/>
            <a:ext cx="2508827"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alibri" panose="020F0502020204030204"/>
                <a:ea typeface="+mn-ea"/>
                <a:cs typeface="+mn-cs"/>
              </a:rPr>
              <a:t>Аномалии поля силы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alibri" panose="020F0502020204030204"/>
                <a:ea typeface="+mn-ea"/>
                <a:cs typeface="+mn-cs"/>
              </a:rPr>
              <a:t>тяжести рассчитанные по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alibri" panose="020F0502020204030204"/>
                <a:ea typeface="+mn-ea"/>
                <a:cs typeface="+mn-cs"/>
              </a:rPr>
              <a:t>полученной плотностной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alibri" panose="020F0502020204030204"/>
                <a:ea typeface="+mn-ea"/>
                <a:cs typeface="+mn-cs"/>
              </a:rPr>
              <a:t>модели</a:t>
            </a:r>
          </a:p>
        </p:txBody>
      </p:sp>
      <p:sp>
        <p:nvSpPr>
          <p:cNvPr id="24" name="TextBox 23">
            <a:extLst>
              <a:ext uri="{FF2B5EF4-FFF2-40B4-BE49-F238E27FC236}">
                <a16:creationId xmlns:a16="http://schemas.microsoft.com/office/drawing/2014/main" id="{19D0AF11-62A9-04E8-ECB6-C71F93794D75}"/>
              </a:ext>
            </a:extLst>
          </p:cNvPr>
          <p:cNvSpPr txBox="1"/>
          <p:nvPr/>
        </p:nvSpPr>
        <p:spPr>
          <a:xfrm>
            <a:off x="2634502" y="-26018"/>
            <a:ext cx="955749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C00000"/>
                </a:solidFill>
                <a:effectLst/>
                <a:uLnTx/>
                <a:uFillTx/>
                <a:latin typeface="Calibri" panose="020F0502020204030204"/>
                <a:ea typeface="+mn-ea"/>
                <a:cs typeface="+mn-cs"/>
              </a:rPr>
              <a:t>Сравнение исходного поля силы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C00000"/>
                </a:solidFill>
                <a:effectLst/>
                <a:uLnTx/>
                <a:uFillTx/>
                <a:latin typeface="Calibri" panose="020F0502020204030204"/>
                <a:ea typeface="+mn-ea"/>
                <a:cs typeface="+mn-cs"/>
              </a:rPr>
              <a:t> тяжести и поля от полученной плотностной модели</a:t>
            </a:r>
          </a:p>
        </p:txBody>
      </p:sp>
      <p:pic>
        <p:nvPicPr>
          <p:cNvPr id="25" name="Рисунок 24">
            <a:extLst>
              <a:ext uri="{FF2B5EF4-FFF2-40B4-BE49-F238E27FC236}">
                <a16:creationId xmlns:a16="http://schemas.microsoft.com/office/drawing/2014/main" id="{E7EDF3C8-334A-1F4E-C8C1-BECFC6EEDA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949"/>
          <a:stretch/>
        </p:blipFill>
        <p:spPr>
          <a:xfrm>
            <a:off x="-14924" y="472017"/>
            <a:ext cx="2589023" cy="5660098"/>
          </a:xfrm>
          <a:prstGeom prst="rect">
            <a:avLst/>
          </a:prstGeom>
        </p:spPr>
      </p:pic>
      <p:pic>
        <p:nvPicPr>
          <p:cNvPr id="26" name="Рисунок 25">
            <a:extLst>
              <a:ext uri="{FF2B5EF4-FFF2-40B4-BE49-F238E27FC236}">
                <a16:creationId xmlns:a16="http://schemas.microsoft.com/office/drawing/2014/main" id="{4C726F3F-B029-4B0A-FB9B-7DCDB9A057DB}"/>
              </a:ext>
            </a:extLst>
          </p:cNvPr>
          <p:cNvPicPr>
            <a:picLocks noChangeAspect="1"/>
          </p:cNvPicPr>
          <p:nvPr/>
        </p:nvPicPr>
        <p:blipFill rotWithShape="1">
          <a:blip r:embed="rId5"/>
          <a:srcRect r="6643"/>
          <a:stretch/>
        </p:blipFill>
        <p:spPr>
          <a:xfrm>
            <a:off x="2346768" y="760239"/>
            <a:ext cx="2101407" cy="5337522"/>
          </a:xfrm>
          <a:prstGeom prst="rect">
            <a:avLst/>
          </a:prstGeom>
        </p:spPr>
      </p:pic>
      <p:sp>
        <p:nvSpPr>
          <p:cNvPr id="27" name="TextBox 26">
            <a:extLst>
              <a:ext uri="{FF2B5EF4-FFF2-40B4-BE49-F238E27FC236}">
                <a16:creationId xmlns:a16="http://schemas.microsoft.com/office/drawing/2014/main" id="{3E77C83B-5C97-0BCA-4191-B471EDF3B252}"/>
              </a:ext>
            </a:extLst>
          </p:cNvPr>
          <p:cNvSpPr txBox="1"/>
          <p:nvPr/>
        </p:nvSpPr>
        <p:spPr>
          <a:xfrm>
            <a:off x="395313" y="6028764"/>
            <a:ext cx="17279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alibri" panose="020F0502020204030204"/>
                <a:ea typeface="+mn-ea"/>
                <a:cs typeface="+mn-cs"/>
              </a:rPr>
              <a:t>Поле силы тяжести в редукции Буге</a:t>
            </a:r>
          </a:p>
        </p:txBody>
      </p:sp>
      <p:pic>
        <p:nvPicPr>
          <p:cNvPr id="28" name="Рисунок 27">
            <a:extLst>
              <a:ext uri="{FF2B5EF4-FFF2-40B4-BE49-F238E27FC236}">
                <a16:creationId xmlns:a16="http://schemas.microsoft.com/office/drawing/2014/main" id="{F916295B-258D-6B9D-4D50-84923417DC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79" t="94219" r="17522" b="1688"/>
          <a:stretch/>
        </p:blipFill>
        <p:spPr>
          <a:xfrm>
            <a:off x="417931" y="5646597"/>
            <a:ext cx="1543051" cy="248959"/>
          </a:xfrm>
          <a:prstGeom prst="rect">
            <a:avLst/>
          </a:prstGeom>
        </p:spPr>
      </p:pic>
      <p:sp>
        <p:nvSpPr>
          <p:cNvPr id="29" name="TextBox 28">
            <a:extLst>
              <a:ext uri="{FF2B5EF4-FFF2-40B4-BE49-F238E27FC236}">
                <a16:creationId xmlns:a16="http://schemas.microsoft.com/office/drawing/2014/main" id="{FEE306D5-02B6-4635-C7DD-76DB3BC777EB}"/>
              </a:ext>
            </a:extLst>
          </p:cNvPr>
          <p:cNvSpPr txBox="1"/>
          <p:nvPr/>
        </p:nvSpPr>
        <p:spPr>
          <a:xfrm>
            <a:off x="8698304" y="811951"/>
            <a:ext cx="3397863" cy="5632311"/>
          </a:xfrm>
          <a:prstGeom prst="rect">
            <a:avLst/>
          </a:prstGeom>
          <a:noFill/>
        </p:spPr>
        <p:txBody>
          <a:bodyPr wrap="square" rtlCol="0">
            <a:spAutoFit/>
          </a:bodyPr>
          <a:lstStyle/>
          <a:p>
            <a:pPr algn="just">
              <a:defRPr/>
            </a:pPr>
            <a:r>
              <a:rPr lang="ru-RU" sz="2000" dirty="0">
                <a:solidFill>
                  <a:srgbClr val="C00000"/>
                </a:solidFill>
                <a:latin typeface="Calibri" panose="020F0502020204030204"/>
              </a:rPr>
              <a:t>Первая карта показывает поле силы тяжести в редукции Буге.</a:t>
            </a:r>
          </a:p>
          <a:p>
            <a:pPr algn="just">
              <a:defRPr/>
            </a:pPr>
            <a:r>
              <a:rPr lang="ru-RU" sz="2000" dirty="0">
                <a:solidFill>
                  <a:srgbClr val="C00000"/>
                </a:solidFill>
                <a:latin typeface="Calibri" panose="020F0502020204030204"/>
              </a:rPr>
              <a:t>Вторая и третья карты показывают остаточные аномалии полученные путем пересчёта по полю силы тяжести.</a:t>
            </a:r>
          </a:p>
          <a:p>
            <a:pPr algn="just">
              <a:defRPr/>
            </a:pPr>
            <a:r>
              <a:rPr lang="ru-RU" sz="2000" dirty="0">
                <a:solidFill>
                  <a:srgbClr val="C00000"/>
                </a:solidFill>
                <a:latin typeface="Calibri" panose="020F0502020204030204"/>
              </a:rPr>
              <a:t> Четвертая карта показывает аномалии, полученные путем расчета прямой задачи от полученной плотностной модели. Совпадение карт достаточно хорошее, что говорит о реальности полученной модели распределения плотности.  </a:t>
            </a:r>
          </a:p>
        </p:txBody>
      </p:sp>
    </p:spTree>
    <p:extLst>
      <p:ext uri="{BB962C8B-B14F-4D97-AF65-F5344CB8AC3E}">
        <p14:creationId xmlns:p14="http://schemas.microsoft.com/office/powerpoint/2010/main" val="114998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0EA21016-7BCA-26C3-1030-9B57BAAD01A7}"/>
              </a:ext>
            </a:extLst>
          </p:cNvPr>
          <p:cNvPicPr>
            <a:picLocks noChangeAspect="1"/>
          </p:cNvPicPr>
          <p:nvPr/>
        </p:nvPicPr>
        <p:blipFill rotWithShape="1">
          <a:blip r:embed="rId3">
            <a:extLst>
              <a:ext uri="{28A0092B-C50C-407E-A947-70E740481C1C}">
                <a14:useLocalDpi xmlns:a14="http://schemas.microsoft.com/office/drawing/2010/main" val="0"/>
              </a:ext>
            </a:extLst>
          </a:blip>
          <a:srcRect r="6480" b="8333"/>
          <a:stretch/>
        </p:blipFill>
        <p:spPr>
          <a:xfrm>
            <a:off x="57304" y="545187"/>
            <a:ext cx="3198016" cy="5846466"/>
          </a:xfrm>
          <a:prstGeom prst="rect">
            <a:avLst/>
          </a:prstGeom>
          <a:pattFill prst="lgGrid">
            <a:fgClr>
              <a:schemeClr val="tx1"/>
            </a:fgClr>
            <a:bgClr>
              <a:schemeClr val="bg1"/>
            </a:bgClr>
          </a:pattFill>
          <a:ln w="3175">
            <a:solidFill>
              <a:schemeClr val="tx1"/>
            </a:solidFill>
          </a:ln>
        </p:spPr>
      </p:pic>
      <p:pic>
        <p:nvPicPr>
          <p:cNvPr id="8" name="Рисунок 7">
            <a:extLst>
              <a:ext uri="{FF2B5EF4-FFF2-40B4-BE49-F238E27FC236}">
                <a16:creationId xmlns:a16="http://schemas.microsoft.com/office/drawing/2014/main" id="{FE76D5C8-5FC0-40F5-7F32-928666ACB828}"/>
              </a:ext>
            </a:extLst>
          </p:cNvPr>
          <p:cNvPicPr>
            <a:picLocks noChangeAspect="1"/>
          </p:cNvPicPr>
          <p:nvPr/>
        </p:nvPicPr>
        <p:blipFill rotWithShape="1">
          <a:blip r:embed="rId4">
            <a:extLst>
              <a:ext uri="{28A0092B-C50C-407E-A947-70E740481C1C}">
                <a14:useLocalDpi xmlns:a14="http://schemas.microsoft.com/office/drawing/2010/main" val="0"/>
              </a:ext>
            </a:extLst>
          </a:blip>
          <a:srcRect r="7153" b="8333"/>
          <a:stretch/>
        </p:blipFill>
        <p:spPr>
          <a:xfrm>
            <a:off x="3114310" y="543691"/>
            <a:ext cx="3175000" cy="5846466"/>
          </a:xfrm>
          <a:prstGeom prst="rect">
            <a:avLst/>
          </a:prstGeom>
          <a:ln w="3175">
            <a:solidFill>
              <a:schemeClr val="accent1">
                <a:shade val="50000"/>
              </a:schemeClr>
            </a:solidFill>
          </a:ln>
        </p:spPr>
      </p:pic>
      <p:sp>
        <p:nvSpPr>
          <p:cNvPr id="10" name="Овал 9">
            <a:extLst>
              <a:ext uri="{FF2B5EF4-FFF2-40B4-BE49-F238E27FC236}">
                <a16:creationId xmlns:a16="http://schemas.microsoft.com/office/drawing/2014/main" id="{D573101B-D5E7-061B-B2BC-11DD27A743ED}"/>
              </a:ext>
            </a:extLst>
          </p:cNvPr>
          <p:cNvSpPr/>
          <p:nvPr/>
        </p:nvSpPr>
        <p:spPr>
          <a:xfrm>
            <a:off x="4136699" y="2172565"/>
            <a:ext cx="1386531" cy="1530351"/>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2" name="Рисунок 11">
            <a:extLst>
              <a:ext uri="{FF2B5EF4-FFF2-40B4-BE49-F238E27FC236}">
                <a16:creationId xmlns:a16="http://schemas.microsoft.com/office/drawing/2014/main" id="{4F9B780D-A5E0-745C-0517-AE2E1B8F01BB}"/>
              </a:ext>
            </a:extLst>
          </p:cNvPr>
          <p:cNvPicPr>
            <a:picLocks noChangeAspect="1"/>
          </p:cNvPicPr>
          <p:nvPr/>
        </p:nvPicPr>
        <p:blipFill rotWithShape="1">
          <a:blip r:embed="rId5">
            <a:extLst>
              <a:ext uri="{28A0092B-C50C-407E-A947-70E740481C1C}">
                <a14:useLocalDpi xmlns:a14="http://schemas.microsoft.com/office/drawing/2010/main" val="0"/>
              </a:ext>
            </a:extLst>
          </a:blip>
          <a:srcRect r="7153" b="8333"/>
          <a:stretch/>
        </p:blipFill>
        <p:spPr>
          <a:xfrm>
            <a:off x="6000555" y="543691"/>
            <a:ext cx="3175000" cy="5846466"/>
          </a:xfrm>
          <a:prstGeom prst="rect">
            <a:avLst/>
          </a:prstGeom>
        </p:spPr>
      </p:pic>
      <p:sp>
        <p:nvSpPr>
          <p:cNvPr id="13" name="Овал 12">
            <a:extLst>
              <a:ext uri="{FF2B5EF4-FFF2-40B4-BE49-F238E27FC236}">
                <a16:creationId xmlns:a16="http://schemas.microsoft.com/office/drawing/2014/main" id="{E7483FE6-9C65-DF97-DDD5-7449B4A445C0}"/>
              </a:ext>
            </a:extLst>
          </p:cNvPr>
          <p:cNvSpPr/>
          <p:nvPr/>
        </p:nvSpPr>
        <p:spPr>
          <a:xfrm>
            <a:off x="7035682" y="2172254"/>
            <a:ext cx="1386531" cy="1530351"/>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a:extLst>
              <a:ext uri="{FF2B5EF4-FFF2-40B4-BE49-F238E27FC236}">
                <a16:creationId xmlns:a16="http://schemas.microsoft.com/office/drawing/2014/main" id="{28E896E2-C1FD-2765-F999-370A36CFAFA4}"/>
              </a:ext>
            </a:extLst>
          </p:cNvPr>
          <p:cNvPicPr>
            <a:picLocks noChangeAspect="1"/>
          </p:cNvPicPr>
          <p:nvPr/>
        </p:nvPicPr>
        <p:blipFill rotWithShape="1">
          <a:blip r:embed="rId6">
            <a:extLst>
              <a:ext uri="{28A0092B-C50C-407E-A947-70E740481C1C}">
                <a14:useLocalDpi xmlns:a14="http://schemas.microsoft.com/office/drawing/2010/main" val="0"/>
              </a:ext>
            </a:extLst>
          </a:blip>
          <a:srcRect r="7153" b="8333"/>
          <a:stretch/>
        </p:blipFill>
        <p:spPr>
          <a:xfrm>
            <a:off x="8936681" y="543000"/>
            <a:ext cx="3175000" cy="5846466"/>
          </a:xfrm>
          <a:prstGeom prst="rect">
            <a:avLst/>
          </a:prstGeom>
        </p:spPr>
      </p:pic>
      <p:sp>
        <p:nvSpPr>
          <p:cNvPr id="6" name="Овал 5">
            <a:extLst>
              <a:ext uri="{FF2B5EF4-FFF2-40B4-BE49-F238E27FC236}">
                <a16:creationId xmlns:a16="http://schemas.microsoft.com/office/drawing/2014/main" id="{A0889B31-327A-F3A6-0C4B-F9E800063FD2}"/>
              </a:ext>
            </a:extLst>
          </p:cNvPr>
          <p:cNvSpPr/>
          <p:nvPr/>
        </p:nvSpPr>
        <p:spPr>
          <a:xfrm>
            <a:off x="10027465" y="2155146"/>
            <a:ext cx="1386531" cy="1530351"/>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Овал 17">
            <a:extLst>
              <a:ext uri="{FF2B5EF4-FFF2-40B4-BE49-F238E27FC236}">
                <a16:creationId xmlns:a16="http://schemas.microsoft.com/office/drawing/2014/main" id="{23D75085-5D97-5B19-35B8-C0E0E9DE6CA9}"/>
              </a:ext>
            </a:extLst>
          </p:cNvPr>
          <p:cNvSpPr/>
          <p:nvPr/>
        </p:nvSpPr>
        <p:spPr>
          <a:xfrm>
            <a:off x="1124119" y="2173565"/>
            <a:ext cx="1394755" cy="1530351"/>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олилиния: фигура 8">
            <a:extLst>
              <a:ext uri="{FF2B5EF4-FFF2-40B4-BE49-F238E27FC236}">
                <a16:creationId xmlns:a16="http://schemas.microsoft.com/office/drawing/2014/main" id="{57BDB015-87FF-D699-36C6-301CCA4FA82A}"/>
              </a:ext>
            </a:extLst>
          </p:cNvPr>
          <p:cNvSpPr/>
          <p:nvPr/>
        </p:nvSpPr>
        <p:spPr>
          <a:xfrm>
            <a:off x="1574547" y="2274665"/>
            <a:ext cx="681038" cy="776287"/>
          </a:xfrm>
          <a:custGeom>
            <a:avLst/>
            <a:gdLst>
              <a:gd name="connsiteX0" fmla="*/ 0 w 681038"/>
              <a:gd name="connsiteY0" fmla="*/ 80962 h 776287"/>
              <a:gd name="connsiteX1" fmla="*/ 333375 w 681038"/>
              <a:gd name="connsiteY1" fmla="*/ 0 h 776287"/>
              <a:gd name="connsiteX2" fmla="*/ 490538 w 681038"/>
              <a:gd name="connsiteY2" fmla="*/ 109537 h 776287"/>
              <a:gd name="connsiteX3" fmla="*/ 590550 w 681038"/>
              <a:gd name="connsiteY3" fmla="*/ 219075 h 776287"/>
              <a:gd name="connsiteX4" fmla="*/ 676275 w 681038"/>
              <a:gd name="connsiteY4" fmla="*/ 390525 h 776287"/>
              <a:gd name="connsiteX5" fmla="*/ 681038 w 681038"/>
              <a:gd name="connsiteY5" fmla="*/ 433387 h 776287"/>
              <a:gd name="connsiteX6" fmla="*/ 495300 w 681038"/>
              <a:gd name="connsiteY6" fmla="*/ 733425 h 776287"/>
              <a:gd name="connsiteX7" fmla="*/ 366713 w 681038"/>
              <a:gd name="connsiteY7" fmla="*/ 776287 h 776287"/>
              <a:gd name="connsiteX8" fmla="*/ 185738 w 681038"/>
              <a:gd name="connsiteY8" fmla="*/ 728662 h 776287"/>
              <a:gd name="connsiteX9" fmla="*/ 52388 w 681038"/>
              <a:gd name="connsiteY9" fmla="*/ 600075 h 776287"/>
              <a:gd name="connsiteX10" fmla="*/ 42863 w 681038"/>
              <a:gd name="connsiteY10" fmla="*/ 290512 h 776287"/>
              <a:gd name="connsiteX11" fmla="*/ 23813 w 681038"/>
              <a:gd name="connsiteY11" fmla="*/ 161925 h 776287"/>
              <a:gd name="connsiteX12" fmla="*/ 0 w 681038"/>
              <a:gd name="connsiteY12" fmla="*/ 8096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038" h="776287">
                <a:moveTo>
                  <a:pt x="0" y="80962"/>
                </a:moveTo>
                <a:lnTo>
                  <a:pt x="333375" y="0"/>
                </a:lnTo>
                <a:lnTo>
                  <a:pt x="490538" y="109537"/>
                </a:lnTo>
                <a:lnTo>
                  <a:pt x="590550" y="219075"/>
                </a:lnTo>
                <a:lnTo>
                  <a:pt x="676275" y="390525"/>
                </a:lnTo>
                <a:lnTo>
                  <a:pt x="681038" y="433387"/>
                </a:lnTo>
                <a:lnTo>
                  <a:pt x="495300" y="733425"/>
                </a:lnTo>
                <a:lnTo>
                  <a:pt x="366713" y="776287"/>
                </a:lnTo>
                <a:lnTo>
                  <a:pt x="185738" y="728662"/>
                </a:lnTo>
                <a:lnTo>
                  <a:pt x="52388" y="600075"/>
                </a:lnTo>
                <a:lnTo>
                  <a:pt x="42863" y="290512"/>
                </a:lnTo>
                <a:lnTo>
                  <a:pt x="23813" y="161925"/>
                </a:lnTo>
                <a:lnTo>
                  <a:pt x="0" y="80962"/>
                </a:lnTo>
                <a:close/>
              </a:path>
            </a:pathLst>
          </a:custGeom>
          <a:solidFill>
            <a:schemeClr val="bg1">
              <a:lumMod val="65000"/>
              <a:alpha val="74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олилиния: фигура 40">
            <a:extLst>
              <a:ext uri="{FF2B5EF4-FFF2-40B4-BE49-F238E27FC236}">
                <a16:creationId xmlns:a16="http://schemas.microsoft.com/office/drawing/2014/main" id="{5815D41C-E2D2-DE2D-4BE4-D43ABBD7C767}"/>
              </a:ext>
            </a:extLst>
          </p:cNvPr>
          <p:cNvSpPr/>
          <p:nvPr/>
        </p:nvSpPr>
        <p:spPr>
          <a:xfrm>
            <a:off x="4629150" y="2272478"/>
            <a:ext cx="681038" cy="776287"/>
          </a:xfrm>
          <a:custGeom>
            <a:avLst/>
            <a:gdLst>
              <a:gd name="connsiteX0" fmla="*/ 0 w 681038"/>
              <a:gd name="connsiteY0" fmla="*/ 80962 h 776287"/>
              <a:gd name="connsiteX1" fmla="*/ 333375 w 681038"/>
              <a:gd name="connsiteY1" fmla="*/ 0 h 776287"/>
              <a:gd name="connsiteX2" fmla="*/ 490538 w 681038"/>
              <a:gd name="connsiteY2" fmla="*/ 109537 h 776287"/>
              <a:gd name="connsiteX3" fmla="*/ 590550 w 681038"/>
              <a:gd name="connsiteY3" fmla="*/ 219075 h 776287"/>
              <a:gd name="connsiteX4" fmla="*/ 676275 w 681038"/>
              <a:gd name="connsiteY4" fmla="*/ 390525 h 776287"/>
              <a:gd name="connsiteX5" fmla="*/ 681038 w 681038"/>
              <a:gd name="connsiteY5" fmla="*/ 433387 h 776287"/>
              <a:gd name="connsiteX6" fmla="*/ 495300 w 681038"/>
              <a:gd name="connsiteY6" fmla="*/ 733425 h 776287"/>
              <a:gd name="connsiteX7" fmla="*/ 366713 w 681038"/>
              <a:gd name="connsiteY7" fmla="*/ 776287 h 776287"/>
              <a:gd name="connsiteX8" fmla="*/ 185738 w 681038"/>
              <a:gd name="connsiteY8" fmla="*/ 728662 h 776287"/>
              <a:gd name="connsiteX9" fmla="*/ 52388 w 681038"/>
              <a:gd name="connsiteY9" fmla="*/ 600075 h 776287"/>
              <a:gd name="connsiteX10" fmla="*/ 42863 w 681038"/>
              <a:gd name="connsiteY10" fmla="*/ 290512 h 776287"/>
              <a:gd name="connsiteX11" fmla="*/ 23813 w 681038"/>
              <a:gd name="connsiteY11" fmla="*/ 161925 h 776287"/>
              <a:gd name="connsiteX12" fmla="*/ 0 w 681038"/>
              <a:gd name="connsiteY12" fmla="*/ 8096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038" h="776287">
                <a:moveTo>
                  <a:pt x="0" y="80962"/>
                </a:moveTo>
                <a:lnTo>
                  <a:pt x="333375" y="0"/>
                </a:lnTo>
                <a:lnTo>
                  <a:pt x="490538" y="109537"/>
                </a:lnTo>
                <a:lnTo>
                  <a:pt x="590550" y="219075"/>
                </a:lnTo>
                <a:lnTo>
                  <a:pt x="676275" y="390525"/>
                </a:lnTo>
                <a:lnTo>
                  <a:pt x="681038" y="433387"/>
                </a:lnTo>
                <a:lnTo>
                  <a:pt x="495300" y="733425"/>
                </a:lnTo>
                <a:lnTo>
                  <a:pt x="366713" y="776287"/>
                </a:lnTo>
                <a:lnTo>
                  <a:pt x="185738" y="728662"/>
                </a:lnTo>
                <a:lnTo>
                  <a:pt x="52388" y="600075"/>
                </a:lnTo>
                <a:lnTo>
                  <a:pt x="42863" y="290512"/>
                </a:lnTo>
                <a:lnTo>
                  <a:pt x="23813" y="161925"/>
                </a:lnTo>
                <a:lnTo>
                  <a:pt x="0" y="80962"/>
                </a:lnTo>
                <a:close/>
              </a:path>
            </a:pathLst>
          </a:custGeom>
          <a:solidFill>
            <a:schemeClr val="bg1">
              <a:lumMod val="65000"/>
              <a:alpha val="74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олилиния: фигура 41">
            <a:extLst>
              <a:ext uri="{FF2B5EF4-FFF2-40B4-BE49-F238E27FC236}">
                <a16:creationId xmlns:a16="http://schemas.microsoft.com/office/drawing/2014/main" id="{B510EFD2-6C62-5344-7D1A-41DA3D0ED24C}"/>
              </a:ext>
            </a:extLst>
          </p:cNvPr>
          <p:cNvSpPr/>
          <p:nvPr/>
        </p:nvSpPr>
        <p:spPr>
          <a:xfrm>
            <a:off x="7524750" y="2272478"/>
            <a:ext cx="681038" cy="776287"/>
          </a:xfrm>
          <a:custGeom>
            <a:avLst/>
            <a:gdLst>
              <a:gd name="connsiteX0" fmla="*/ 0 w 681038"/>
              <a:gd name="connsiteY0" fmla="*/ 80962 h 776287"/>
              <a:gd name="connsiteX1" fmla="*/ 333375 w 681038"/>
              <a:gd name="connsiteY1" fmla="*/ 0 h 776287"/>
              <a:gd name="connsiteX2" fmla="*/ 490538 w 681038"/>
              <a:gd name="connsiteY2" fmla="*/ 109537 h 776287"/>
              <a:gd name="connsiteX3" fmla="*/ 590550 w 681038"/>
              <a:gd name="connsiteY3" fmla="*/ 219075 h 776287"/>
              <a:gd name="connsiteX4" fmla="*/ 676275 w 681038"/>
              <a:gd name="connsiteY4" fmla="*/ 390525 h 776287"/>
              <a:gd name="connsiteX5" fmla="*/ 681038 w 681038"/>
              <a:gd name="connsiteY5" fmla="*/ 433387 h 776287"/>
              <a:gd name="connsiteX6" fmla="*/ 495300 w 681038"/>
              <a:gd name="connsiteY6" fmla="*/ 733425 h 776287"/>
              <a:gd name="connsiteX7" fmla="*/ 366713 w 681038"/>
              <a:gd name="connsiteY7" fmla="*/ 776287 h 776287"/>
              <a:gd name="connsiteX8" fmla="*/ 185738 w 681038"/>
              <a:gd name="connsiteY8" fmla="*/ 728662 h 776287"/>
              <a:gd name="connsiteX9" fmla="*/ 52388 w 681038"/>
              <a:gd name="connsiteY9" fmla="*/ 600075 h 776287"/>
              <a:gd name="connsiteX10" fmla="*/ 42863 w 681038"/>
              <a:gd name="connsiteY10" fmla="*/ 290512 h 776287"/>
              <a:gd name="connsiteX11" fmla="*/ 23813 w 681038"/>
              <a:gd name="connsiteY11" fmla="*/ 161925 h 776287"/>
              <a:gd name="connsiteX12" fmla="*/ 0 w 681038"/>
              <a:gd name="connsiteY12" fmla="*/ 8096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038" h="776287">
                <a:moveTo>
                  <a:pt x="0" y="80962"/>
                </a:moveTo>
                <a:lnTo>
                  <a:pt x="333375" y="0"/>
                </a:lnTo>
                <a:lnTo>
                  <a:pt x="490538" y="109537"/>
                </a:lnTo>
                <a:lnTo>
                  <a:pt x="590550" y="219075"/>
                </a:lnTo>
                <a:lnTo>
                  <a:pt x="676275" y="390525"/>
                </a:lnTo>
                <a:lnTo>
                  <a:pt x="681038" y="433387"/>
                </a:lnTo>
                <a:lnTo>
                  <a:pt x="495300" y="733425"/>
                </a:lnTo>
                <a:lnTo>
                  <a:pt x="366713" y="776287"/>
                </a:lnTo>
                <a:lnTo>
                  <a:pt x="185738" y="728662"/>
                </a:lnTo>
                <a:lnTo>
                  <a:pt x="52388" y="600075"/>
                </a:lnTo>
                <a:lnTo>
                  <a:pt x="42863" y="290512"/>
                </a:lnTo>
                <a:lnTo>
                  <a:pt x="23813" y="161925"/>
                </a:lnTo>
                <a:lnTo>
                  <a:pt x="0" y="80962"/>
                </a:lnTo>
                <a:close/>
              </a:path>
            </a:pathLst>
          </a:custGeom>
          <a:solidFill>
            <a:schemeClr val="bg1">
              <a:lumMod val="65000"/>
              <a:alpha val="74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олилиния: фигура 42">
            <a:extLst>
              <a:ext uri="{FF2B5EF4-FFF2-40B4-BE49-F238E27FC236}">
                <a16:creationId xmlns:a16="http://schemas.microsoft.com/office/drawing/2014/main" id="{598DCBF2-0534-14D7-7A0C-C1E542CFDEDB}"/>
              </a:ext>
            </a:extLst>
          </p:cNvPr>
          <p:cNvSpPr/>
          <p:nvPr/>
        </p:nvSpPr>
        <p:spPr>
          <a:xfrm>
            <a:off x="10458450" y="2272478"/>
            <a:ext cx="681038" cy="776287"/>
          </a:xfrm>
          <a:custGeom>
            <a:avLst/>
            <a:gdLst>
              <a:gd name="connsiteX0" fmla="*/ 0 w 681038"/>
              <a:gd name="connsiteY0" fmla="*/ 80962 h 776287"/>
              <a:gd name="connsiteX1" fmla="*/ 333375 w 681038"/>
              <a:gd name="connsiteY1" fmla="*/ 0 h 776287"/>
              <a:gd name="connsiteX2" fmla="*/ 490538 w 681038"/>
              <a:gd name="connsiteY2" fmla="*/ 109537 h 776287"/>
              <a:gd name="connsiteX3" fmla="*/ 590550 w 681038"/>
              <a:gd name="connsiteY3" fmla="*/ 219075 h 776287"/>
              <a:gd name="connsiteX4" fmla="*/ 676275 w 681038"/>
              <a:gd name="connsiteY4" fmla="*/ 390525 h 776287"/>
              <a:gd name="connsiteX5" fmla="*/ 681038 w 681038"/>
              <a:gd name="connsiteY5" fmla="*/ 433387 h 776287"/>
              <a:gd name="connsiteX6" fmla="*/ 495300 w 681038"/>
              <a:gd name="connsiteY6" fmla="*/ 733425 h 776287"/>
              <a:gd name="connsiteX7" fmla="*/ 366713 w 681038"/>
              <a:gd name="connsiteY7" fmla="*/ 776287 h 776287"/>
              <a:gd name="connsiteX8" fmla="*/ 185738 w 681038"/>
              <a:gd name="connsiteY8" fmla="*/ 728662 h 776287"/>
              <a:gd name="connsiteX9" fmla="*/ 52388 w 681038"/>
              <a:gd name="connsiteY9" fmla="*/ 600075 h 776287"/>
              <a:gd name="connsiteX10" fmla="*/ 42863 w 681038"/>
              <a:gd name="connsiteY10" fmla="*/ 290512 h 776287"/>
              <a:gd name="connsiteX11" fmla="*/ 23813 w 681038"/>
              <a:gd name="connsiteY11" fmla="*/ 161925 h 776287"/>
              <a:gd name="connsiteX12" fmla="*/ 0 w 681038"/>
              <a:gd name="connsiteY12" fmla="*/ 8096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038" h="776287">
                <a:moveTo>
                  <a:pt x="0" y="80962"/>
                </a:moveTo>
                <a:lnTo>
                  <a:pt x="333375" y="0"/>
                </a:lnTo>
                <a:lnTo>
                  <a:pt x="490538" y="109537"/>
                </a:lnTo>
                <a:lnTo>
                  <a:pt x="590550" y="219075"/>
                </a:lnTo>
                <a:lnTo>
                  <a:pt x="676275" y="390525"/>
                </a:lnTo>
                <a:lnTo>
                  <a:pt x="681038" y="433387"/>
                </a:lnTo>
                <a:lnTo>
                  <a:pt x="495300" y="733425"/>
                </a:lnTo>
                <a:lnTo>
                  <a:pt x="366713" y="776287"/>
                </a:lnTo>
                <a:lnTo>
                  <a:pt x="185738" y="728662"/>
                </a:lnTo>
                <a:lnTo>
                  <a:pt x="52388" y="600075"/>
                </a:lnTo>
                <a:lnTo>
                  <a:pt x="42863" y="290512"/>
                </a:lnTo>
                <a:lnTo>
                  <a:pt x="23813" y="161925"/>
                </a:lnTo>
                <a:lnTo>
                  <a:pt x="0" y="80962"/>
                </a:lnTo>
                <a:close/>
              </a:path>
            </a:pathLst>
          </a:custGeom>
          <a:solidFill>
            <a:schemeClr val="bg1">
              <a:lumMod val="65000"/>
              <a:alpha val="74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5DAEF5AB-AE4F-0CD6-A671-FB99C82B4BF4}"/>
              </a:ext>
            </a:extLst>
          </p:cNvPr>
          <p:cNvSpPr txBox="1"/>
          <p:nvPr/>
        </p:nvSpPr>
        <p:spPr>
          <a:xfrm>
            <a:off x="818345" y="53447"/>
            <a:ext cx="10321143"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Arial" charset="0"/>
              </a:rPr>
              <a:t>Горизонтальные срезы по магнитной модели на различных глубинах</a:t>
            </a:r>
            <a:endParaRPr kumimoji="0" lang="ru-RU"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Arial" charset="0"/>
            </a:endParaRPr>
          </a:p>
        </p:txBody>
      </p:sp>
      <p:grpSp>
        <p:nvGrpSpPr>
          <p:cNvPr id="2" name="Группа 1">
            <a:extLst>
              <a:ext uri="{FF2B5EF4-FFF2-40B4-BE49-F238E27FC236}">
                <a16:creationId xmlns:a16="http://schemas.microsoft.com/office/drawing/2014/main" id="{BE382008-8C35-5D87-1C85-7EC79F539D32}"/>
              </a:ext>
            </a:extLst>
          </p:cNvPr>
          <p:cNvGrpSpPr/>
          <p:nvPr/>
        </p:nvGrpSpPr>
        <p:grpSpPr>
          <a:xfrm>
            <a:off x="94429" y="617073"/>
            <a:ext cx="10589812" cy="363458"/>
            <a:chOff x="94429" y="617073"/>
            <a:chExt cx="10589812" cy="363458"/>
          </a:xfrm>
        </p:grpSpPr>
        <p:sp>
          <p:nvSpPr>
            <p:cNvPr id="16" name="TextBox 15">
              <a:extLst>
                <a:ext uri="{FF2B5EF4-FFF2-40B4-BE49-F238E27FC236}">
                  <a16:creationId xmlns:a16="http://schemas.microsoft.com/office/drawing/2014/main" id="{AC14D24B-C982-4CCD-7D2B-BB8D3BF13590}"/>
                </a:ext>
              </a:extLst>
            </p:cNvPr>
            <p:cNvSpPr txBox="1"/>
            <p:nvPr/>
          </p:nvSpPr>
          <p:spPr>
            <a:xfrm>
              <a:off x="94429" y="631074"/>
              <a:ext cx="1447832" cy="338554"/>
            </a:xfrm>
            <a:prstGeom prst="rect">
              <a:avLst/>
            </a:prstGeom>
            <a:noFill/>
          </p:spPr>
          <p:txBody>
            <a:bodyPr wrap="none" rtlCol="0">
              <a:spAutoFit/>
            </a:bodyPr>
            <a:lstStyle/>
            <a:p>
              <a:r>
                <a:rPr lang="ru-RU" sz="1600" b="1" dirty="0"/>
                <a:t>Глубина 1км</a:t>
              </a:r>
            </a:p>
          </p:txBody>
        </p:sp>
        <p:sp>
          <p:nvSpPr>
            <p:cNvPr id="19" name="TextBox 18">
              <a:extLst>
                <a:ext uri="{FF2B5EF4-FFF2-40B4-BE49-F238E27FC236}">
                  <a16:creationId xmlns:a16="http://schemas.microsoft.com/office/drawing/2014/main" id="{24BDEF87-4F28-0738-1F02-59B024C2CE48}"/>
                </a:ext>
              </a:extLst>
            </p:cNvPr>
            <p:cNvSpPr txBox="1"/>
            <p:nvPr/>
          </p:nvSpPr>
          <p:spPr>
            <a:xfrm>
              <a:off x="3275551" y="631074"/>
              <a:ext cx="1447832" cy="338554"/>
            </a:xfrm>
            <a:prstGeom prst="rect">
              <a:avLst/>
            </a:prstGeom>
            <a:noFill/>
          </p:spPr>
          <p:txBody>
            <a:bodyPr wrap="none" rtlCol="0">
              <a:spAutoFit/>
            </a:bodyPr>
            <a:lstStyle/>
            <a:p>
              <a:r>
                <a:rPr lang="ru-RU" sz="1600" b="1" dirty="0"/>
                <a:t>Глубина 3км</a:t>
              </a:r>
            </a:p>
          </p:txBody>
        </p:sp>
        <p:sp>
          <p:nvSpPr>
            <p:cNvPr id="20" name="TextBox 19">
              <a:extLst>
                <a:ext uri="{FF2B5EF4-FFF2-40B4-BE49-F238E27FC236}">
                  <a16:creationId xmlns:a16="http://schemas.microsoft.com/office/drawing/2014/main" id="{0BF5C276-D9E4-4ACF-FB9B-F4F7F361CB45}"/>
                </a:ext>
              </a:extLst>
            </p:cNvPr>
            <p:cNvSpPr txBox="1"/>
            <p:nvPr/>
          </p:nvSpPr>
          <p:spPr>
            <a:xfrm>
              <a:off x="6180057" y="641977"/>
              <a:ext cx="1447832" cy="338554"/>
            </a:xfrm>
            <a:prstGeom prst="rect">
              <a:avLst/>
            </a:prstGeom>
            <a:noFill/>
          </p:spPr>
          <p:txBody>
            <a:bodyPr wrap="none" rtlCol="0">
              <a:spAutoFit/>
            </a:bodyPr>
            <a:lstStyle/>
            <a:p>
              <a:r>
                <a:rPr lang="ru-RU" sz="1600" b="1" dirty="0"/>
                <a:t>Глубина 8км</a:t>
              </a:r>
            </a:p>
          </p:txBody>
        </p:sp>
        <p:sp>
          <p:nvSpPr>
            <p:cNvPr id="21" name="TextBox 20">
              <a:extLst>
                <a:ext uri="{FF2B5EF4-FFF2-40B4-BE49-F238E27FC236}">
                  <a16:creationId xmlns:a16="http://schemas.microsoft.com/office/drawing/2014/main" id="{4B91BE49-0B16-16A2-1EA8-366A96353EBE}"/>
                </a:ext>
              </a:extLst>
            </p:cNvPr>
            <p:cNvSpPr txBox="1"/>
            <p:nvPr/>
          </p:nvSpPr>
          <p:spPr>
            <a:xfrm>
              <a:off x="9116183" y="617073"/>
              <a:ext cx="1568058" cy="338554"/>
            </a:xfrm>
            <a:prstGeom prst="rect">
              <a:avLst/>
            </a:prstGeom>
            <a:noFill/>
          </p:spPr>
          <p:txBody>
            <a:bodyPr wrap="none" rtlCol="0">
              <a:spAutoFit/>
            </a:bodyPr>
            <a:lstStyle/>
            <a:p>
              <a:r>
                <a:rPr lang="ru-RU" sz="1600" b="1" dirty="0"/>
                <a:t>Глубина 18км</a:t>
              </a:r>
            </a:p>
          </p:txBody>
        </p:sp>
      </p:grpSp>
      <p:pic>
        <p:nvPicPr>
          <p:cNvPr id="7" name="Рисунок 6">
            <a:extLst>
              <a:ext uri="{FF2B5EF4-FFF2-40B4-BE49-F238E27FC236}">
                <a16:creationId xmlns:a16="http://schemas.microsoft.com/office/drawing/2014/main" id="{F6AD6B9E-DED4-83CC-01D6-F233DB8392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6713" y="5983234"/>
            <a:ext cx="2209465" cy="331075"/>
          </a:xfrm>
          <a:prstGeom prst="rect">
            <a:avLst/>
          </a:prstGeom>
        </p:spPr>
      </p:pic>
    </p:spTree>
    <p:extLst>
      <p:ext uri="{BB962C8B-B14F-4D97-AF65-F5344CB8AC3E}">
        <p14:creationId xmlns:p14="http://schemas.microsoft.com/office/powerpoint/2010/main" val="185607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heel(1)">
                                      <p:cBhvr>
                                        <p:cTn id="24" dur="2000"/>
                                        <p:tgtEl>
                                          <p:spTgt spid="41"/>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heel(1)">
                                      <p:cBhvr>
                                        <p:cTn id="27" dur="2000"/>
                                        <p:tgtEl>
                                          <p:spTgt spid="42"/>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heel(1)">
                                      <p:cBhvr>
                                        <p:cTn id="30"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6" grpId="0" animBg="1"/>
      <p:bldP spid="18" grpId="0" animBg="1"/>
      <p:bldP spid="9" grpId="0" animBg="1"/>
      <p:bldP spid="41" grpId="0" animBg="1"/>
      <p:bldP spid="42"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5B0F95-2E84-3A42-3DF3-0D8EF6BEB78B}"/>
              </a:ext>
            </a:extLst>
          </p:cNvPr>
          <p:cNvSpPr txBox="1"/>
          <p:nvPr/>
        </p:nvSpPr>
        <p:spPr>
          <a:xfrm>
            <a:off x="842858" y="114300"/>
            <a:ext cx="10321143"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Arial" charset="0"/>
              </a:rPr>
              <a:t>Горизонтальные срезы по плотностной модели на различных глубинах</a:t>
            </a:r>
            <a:endParaRPr kumimoji="0" lang="ru-RU"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Arial" charset="0"/>
            </a:endParaRPr>
          </a:p>
        </p:txBody>
      </p:sp>
      <p:sp>
        <p:nvSpPr>
          <p:cNvPr id="20" name="Полилиния: фигура 19">
            <a:extLst>
              <a:ext uri="{FF2B5EF4-FFF2-40B4-BE49-F238E27FC236}">
                <a16:creationId xmlns:a16="http://schemas.microsoft.com/office/drawing/2014/main" id="{89598040-DB88-908B-6100-0DB1A71E1069}"/>
              </a:ext>
            </a:extLst>
          </p:cNvPr>
          <p:cNvSpPr>
            <a:spLocks noChangeAspect="1"/>
          </p:cNvSpPr>
          <p:nvPr/>
        </p:nvSpPr>
        <p:spPr>
          <a:xfrm>
            <a:off x="973402" y="1904050"/>
            <a:ext cx="1339214" cy="1456850"/>
          </a:xfrm>
          <a:custGeom>
            <a:avLst/>
            <a:gdLst>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47750 w 1443037"/>
              <a:gd name="connsiteY12" fmla="*/ 1433512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71437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47750 w 1443037"/>
              <a:gd name="connsiteY12" fmla="*/ 1433512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28700 w 1443037"/>
              <a:gd name="connsiteY12" fmla="*/ 140969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76337 w 1443037"/>
              <a:gd name="connsiteY11" fmla="*/ 1290637 h 1581150"/>
              <a:gd name="connsiteX12" fmla="*/ 1028700 w 1443037"/>
              <a:gd name="connsiteY12" fmla="*/ 140969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76337 w 1443037"/>
              <a:gd name="connsiteY11" fmla="*/ 1290637 h 1581150"/>
              <a:gd name="connsiteX12" fmla="*/ 1028700 w 1443037"/>
              <a:gd name="connsiteY12" fmla="*/ 139064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862012 w 1443037"/>
              <a:gd name="connsiteY0" fmla="*/ 0 h 1566863"/>
              <a:gd name="connsiteX1" fmla="*/ 1042987 w 1443037"/>
              <a:gd name="connsiteY1" fmla="*/ 23813 h 1566863"/>
              <a:gd name="connsiteX2" fmla="*/ 1119187 w 1443037"/>
              <a:gd name="connsiteY2" fmla="*/ 52388 h 1566863"/>
              <a:gd name="connsiteX3" fmla="*/ 1209675 w 1443037"/>
              <a:gd name="connsiteY3" fmla="*/ 133350 h 1566863"/>
              <a:gd name="connsiteX4" fmla="*/ 1271587 w 1443037"/>
              <a:gd name="connsiteY4" fmla="*/ 209550 h 1566863"/>
              <a:gd name="connsiteX5" fmla="*/ 1347787 w 1443037"/>
              <a:gd name="connsiteY5" fmla="*/ 304800 h 1566863"/>
              <a:gd name="connsiteX6" fmla="*/ 1400175 w 1443037"/>
              <a:gd name="connsiteY6" fmla="*/ 400050 h 1566863"/>
              <a:gd name="connsiteX7" fmla="*/ 1438275 w 1443037"/>
              <a:gd name="connsiteY7" fmla="*/ 514350 h 1566863"/>
              <a:gd name="connsiteX8" fmla="*/ 1443037 w 1443037"/>
              <a:gd name="connsiteY8" fmla="*/ 671513 h 1566863"/>
              <a:gd name="connsiteX9" fmla="*/ 1414462 w 1443037"/>
              <a:gd name="connsiteY9" fmla="*/ 866775 h 1566863"/>
              <a:gd name="connsiteX10" fmla="*/ 1319212 w 1443037"/>
              <a:gd name="connsiteY10" fmla="*/ 1052513 h 1566863"/>
              <a:gd name="connsiteX11" fmla="*/ 1176337 w 1443037"/>
              <a:gd name="connsiteY11" fmla="*/ 1276350 h 1566863"/>
              <a:gd name="connsiteX12" fmla="*/ 1028700 w 1443037"/>
              <a:gd name="connsiteY12" fmla="*/ 1376362 h 1566863"/>
              <a:gd name="connsiteX13" fmla="*/ 919162 w 1443037"/>
              <a:gd name="connsiteY13" fmla="*/ 1524000 h 1566863"/>
              <a:gd name="connsiteX14" fmla="*/ 819150 w 1443037"/>
              <a:gd name="connsiteY14" fmla="*/ 1566863 h 1566863"/>
              <a:gd name="connsiteX15" fmla="*/ 576262 w 1443037"/>
              <a:gd name="connsiteY15" fmla="*/ 1524000 h 1566863"/>
              <a:gd name="connsiteX16" fmla="*/ 385762 w 1443037"/>
              <a:gd name="connsiteY16" fmla="*/ 1481138 h 1566863"/>
              <a:gd name="connsiteX17" fmla="*/ 271462 w 1443037"/>
              <a:gd name="connsiteY17" fmla="*/ 1419225 h 1566863"/>
              <a:gd name="connsiteX18" fmla="*/ 161925 w 1443037"/>
              <a:gd name="connsiteY18" fmla="*/ 1276350 h 1566863"/>
              <a:gd name="connsiteX19" fmla="*/ 52387 w 1443037"/>
              <a:gd name="connsiteY19" fmla="*/ 1119188 h 1566863"/>
              <a:gd name="connsiteX20" fmla="*/ 0 w 1443037"/>
              <a:gd name="connsiteY20" fmla="*/ 900113 h 1566863"/>
              <a:gd name="connsiteX21" fmla="*/ 0 w 1443037"/>
              <a:gd name="connsiteY21" fmla="*/ 642938 h 1566863"/>
              <a:gd name="connsiteX22" fmla="*/ 9525 w 1443037"/>
              <a:gd name="connsiteY22" fmla="*/ 452438 h 1566863"/>
              <a:gd name="connsiteX23" fmla="*/ 66675 w 1443037"/>
              <a:gd name="connsiteY23" fmla="*/ 290513 h 1566863"/>
              <a:gd name="connsiteX24" fmla="*/ 171450 w 1443037"/>
              <a:gd name="connsiteY24" fmla="*/ 185738 h 1566863"/>
              <a:gd name="connsiteX25" fmla="*/ 385762 w 1443037"/>
              <a:gd name="connsiteY25" fmla="*/ 95250 h 1566863"/>
              <a:gd name="connsiteX26" fmla="*/ 633412 w 1443037"/>
              <a:gd name="connsiteY26" fmla="*/ 9525 h 1566863"/>
              <a:gd name="connsiteX27" fmla="*/ 814387 w 1443037"/>
              <a:gd name="connsiteY27" fmla="*/ 0 h 1566863"/>
              <a:gd name="connsiteX0" fmla="*/ 862012 w 1443037"/>
              <a:gd name="connsiteY0" fmla="*/ 4763 h 1571626"/>
              <a:gd name="connsiteX1" fmla="*/ 1042987 w 1443037"/>
              <a:gd name="connsiteY1" fmla="*/ 28576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33437 w 1443037"/>
              <a:gd name="connsiteY27" fmla="*/ 0 h 1571626"/>
              <a:gd name="connsiteX0" fmla="*/ 862012 w 1443037"/>
              <a:gd name="connsiteY0" fmla="*/ 4763 h 1571626"/>
              <a:gd name="connsiteX1" fmla="*/ 1042987 w 1443037"/>
              <a:gd name="connsiteY1" fmla="*/ 28576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33338 w 1443037"/>
              <a:gd name="connsiteY20" fmla="*/ 890589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76200 w 1443037"/>
              <a:gd name="connsiteY19" fmla="*/ 1114426 h 1571626"/>
              <a:gd name="connsiteX20" fmla="*/ 33338 w 1443037"/>
              <a:gd name="connsiteY20" fmla="*/ 890589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52487 w 1433512"/>
              <a:gd name="connsiteY0" fmla="*/ 4763 h 1571626"/>
              <a:gd name="connsiteX1" fmla="*/ 1019174 w 1433512"/>
              <a:gd name="connsiteY1" fmla="*/ 61913 h 1571626"/>
              <a:gd name="connsiteX2" fmla="*/ 1090612 w 1433512"/>
              <a:gd name="connsiteY2" fmla="*/ 109539 h 1571626"/>
              <a:gd name="connsiteX3" fmla="*/ 1185862 w 1433512"/>
              <a:gd name="connsiteY3" fmla="*/ 176213 h 1571626"/>
              <a:gd name="connsiteX4" fmla="*/ 1247775 w 1433512"/>
              <a:gd name="connsiteY4" fmla="*/ 233363 h 1571626"/>
              <a:gd name="connsiteX5" fmla="*/ 1338262 w 1433512"/>
              <a:gd name="connsiteY5" fmla="*/ 309563 h 1571626"/>
              <a:gd name="connsiteX6" fmla="*/ 1390650 w 1433512"/>
              <a:gd name="connsiteY6" fmla="*/ 404813 h 1571626"/>
              <a:gd name="connsiteX7" fmla="*/ 1428750 w 1433512"/>
              <a:gd name="connsiteY7" fmla="*/ 519113 h 1571626"/>
              <a:gd name="connsiteX8" fmla="*/ 1433512 w 1433512"/>
              <a:gd name="connsiteY8" fmla="*/ 676276 h 1571626"/>
              <a:gd name="connsiteX9" fmla="*/ 1404937 w 1433512"/>
              <a:gd name="connsiteY9" fmla="*/ 871538 h 1571626"/>
              <a:gd name="connsiteX10" fmla="*/ 1309687 w 1433512"/>
              <a:gd name="connsiteY10" fmla="*/ 1057276 h 1571626"/>
              <a:gd name="connsiteX11" fmla="*/ 1166812 w 1433512"/>
              <a:gd name="connsiteY11" fmla="*/ 1281113 h 1571626"/>
              <a:gd name="connsiteX12" fmla="*/ 1019175 w 1433512"/>
              <a:gd name="connsiteY12" fmla="*/ 1381125 h 1571626"/>
              <a:gd name="connsiteX13" fmla="*/ 909637 w 1433512"/>
              <a:gd name="connsiteY13" fmla="*/ 1528763 h 1571626"/>
              <a:gd name="connsiteX14" fmla="*/ 809625 w 1433512"/>
              <a:gd name="connsiteY14" fmla="*/ 1571626 h 1571626"/>
              <a:gd name="connsiteX15" fmla="*/ 566737 w 1433512"/>
              <a:gd name="connsiteY15" fmla="*/ 1528763 h 1571626"/>
              <a:gd name="connsiteX16" fmla="*/ 376237 w 1433512"/>
              <a:gd name="connsiteY16" fmla="*/ 1485901 h 1571626"/>
              <a:gd name="connsiteX17" fmla="*/ 261937 w 1433512"/>
              <a:gd name="connsiteY17" fmla="*/ 1423988 h 1571626"/>
              <a:gd name="connsiteX18" fmla="*/ 152400 w 1433512"/>
              <a:gd name="connsiteY18" fmla="*/ 1281113 h 1571626"/>
              <a:gd name="connsiteX19" fmla="*/ 66675 w 1433512"/>
              <a:gd name="connsiteY19" fmla="*/ 1114426 h 1571626"/>
              <a:gd name="connsiteX20" fmla="*/ 23813 w 1433512"/>
              <a:gd name="connsiteY20" fmla="*/ 890589 h 1571626"/>
              <a:gd name="connsiteX21" fmla="*/ 42862 w 1433512"/>
              <a:gd name="connsiteY21" fmla="*/ 628651 h 1571626"/>
              <a:gd name="connsiteX22" fmla="*/ 0 w 1433512"/>
              <a:gd name="connsiteY22" fmla="*/ 457201 h 1571626"/>
              <a:gd name="connsiteX23" fmla="*/ 57150 w 1433512"/>
              <a:gd name="connsiteY23" fmla="*/ 295276 h 1571626"/>
              <a:gd name="connsiteX24" fmla="*/ 161925 w 1433512"/>
              <a:gd name="connsiteY24" fmla="*/ 190501 h 1571626"/>
              <a:gd name="connsiteX25" fmla="*/ 376237 w 1433512"/>
              <a:gd name="connsiteY25" fmla="*/ 100013 h 1571626"/>
              <a:gd name="connsiteX26" fmla="*/ 623887 w 1433512"/>
              <a:gd name="connsiteY26" fmla="*/ 14288 h 1571626"/>
              <a:gd name="connsiteX27" fmla="*/ 842962 w 1433512"/>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38112 w 1409699"/>
              <a:gd name="connsiteY24" fmla="*/ 190501 h 1571626"/>
              <a:gd name="connsiteX25" fmla="*/ 352424 w 1409699"/>
              <a:gd name="connsiteY25" fmla="*/ 100013 h 1571626"/>
              <a:gd name="connsiteX26" fmla="*/ 600074 w 1409699"/>
              <a:gd name="connsiteY26" fmla="*/ 14288 h 1571626"/>
              <a:gd name="connsiteX27" fmla="*/ 819149 w 1409699"/>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47637 w 1409699"/>
              <a:gd name="connsiteY24" fmla="*/ 219076 h 1571626"/>
              <a:gd name="connsiteX25" fmla="*/ 352424 w 1409699"/>
              <a:gd name="connsiteY25" fmla="*/ 100013 h 1571626"/>
              <a:gd name="connsiteX26" fmla="*/ 600074 w 1409699"/>
              <a:gd name="connsiteY26" fmla="*/ 14288 h 1571626"/>
              <a:gd name="connsiteX27" fmla="*/ 819149 w 1409699"/>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47637 w 1409699"/>
              <a:gd name="connsiteY24" fmla="*/ 219076 h 1571626"/>
              <a:gd name="connsiteX25" fmla="*/ 361949 w 1409699"/>
              <a:gd name="connsiteY25" fmla="*/ 133350 h 1571626"/>
              <a:gd name="connsiteX26" fmla="*/ 600074 w 1409699"/>
              <a:gd name="connsiteY26" fmla="*/ 14288 h 1571626"/>
              <a:gd name="connsiteX27" fmla="*/ 819149 w 1409699"/>
              <a:gd name="connsiteY27" fmla="*/ 0 h 1571626"/>
              <a:gd name="connsiteX0" fmla="*/ 828674 w 1409699"/>
              <a:gd name="connsiteY0" fmla="*/ 0 h 1566863"/>
              <a:gd name="connsiteX1" fmla="*/ 995361 w 1409699"/>
              <a:gd name="connsiteY1" fmla="*/ 57150 h 1566863"/>
              <a:gd name="connsiteX2" fmla="*/ 1066799 w 1409699"/>
              <a:gd name="connsiteY2" fmla="*/ 104776 h 1566863"/>
              <a:gd name="connsiteX3" fmla="*/ 1162049 w 1409699"/>
              <a:gd name="connsiteY3" fmla="*/ 171450 h 1566863"/>
              <a:gd name="connsiteX4" fmla="*/ 1223962 w 1409699"/>
              <a:gd name="connsiteY4" fmla="*/ 228600 h 1566863"/>
              <a:gd name="connsiteX5" fmla="*/ 1314449 w 1409699"/>
              <a:gd name="connsiteY5" fmla="*/ 304800 h 1566863"/>
              <a:gd name="connsiteX6" fmla="*/ 1366837 w 1409699"/>
              <a:gd name="connsiteY6" fmla="*/ 400050 h 1566863"/>
              <a:gd name="connsiteX7" fmla="*/ 1404937 w 1409699"/>
              <a:gd name="connsiteY7" fmla="*/ 514350 h 1566863"/>
              <a:gd name="connsiteX8" fmla="*/ 1409699 w 1409699"/>
              <a:gd name="connsiteY8" fmla="*/ 671513 h 1566863"/>
              <a:gd name="connsiteX9" fmla="*/ 1381124 w 1409699"/>
              <a:gd name="connsiteY9" fmla="*/ 866775 h 1566863"/>
              <a:gd name="connsiteX10" fmla="*/ 1285874 w 1409699"/>
              <a:gd name="connsiteY10" fmla="*/ 1052513 h 1566863"/>
              <a:gd name="connsiteX11" fmla="*/ 1142999 w 1409699"/>
              <a:gd name="connsiteY11" fmla="*/ 1276350 h 1566863"/>
              <a:gd name="connsiteX12" fmla="*/ 995362 w 1409699"/>
              <a:gd name="connsiteY12" fmla="*/ 1376362 h 1566863"/>
              <a:gd name="connsiteX13" fmla="*/ 885824 w 1409699"/>
              <a:gd name="connsiteY13" fmla="*/ 1524000 h 1566863"/>
              <a:gd name="connsiteX14" fmla="*/ 785812 w 1409699"/>
              <a:gd name="connsiteY14" fmla="*/ 1566863 h 1566863"/>
              <a:gd name="connsiteX15" fmla="*/ 542924 w 1409699"/>
              <a:gd name="connsiteY15" fmla="*/ 1524000 h 1566863"/>
              <a:gd name="connsiteX16" fmla="*/ 352424 w 1409699"/>
              <a:gd name="connsiteY16" fmla="*/ 1481138 h 1566863"/>
              <a:gd name="connsiteX17" fmla="*/ 238124 w 1409699"/>
              <a:gd name="connsiteY17" fmla="*/ 1419225 h 1566863"/>
              <a:gd name="connsiteX18" fmla="*/ 128587 w 1409699"/>
              <a:gd name="connsiteY18" fmla="*/ 1276350 h 1566863"/>
              <a:gd name="connsiteX19" fmla="*/ 42862 w 1409699"/>
              <a:gd name="connsiteY19" fmla="*/ 1109663 h 1566863"/>
              <a:gd name="connsiteX20" fmla="*/ 0 w 1409699"/>
              <a:gd name="connsiteY20" fmla="*/ 885826 h 1566863"/>
              <a:gd name="connsiteX21" fmla="*/ 19049 w 1409699"/>
              <a:gd name="connsiteY21" fmla="*/ 623888 h 1566863"/>
              <a:gd name="connsiteX22" fmla="*/ 0 w 1409699"/>
              <a:gd name="connsiteY22" fmla="*/ 409575 h 1566863"/>
              <a:gd name="connsiteX23" fmla="*/ 33337 w 1409699"/>
              <a:gd name="connsiteY23" fmla="*/ 290513 h 1566863"/>
              <a:gd name="connsiteX24" fmla="*/ 147637 w 1409699"/>
              <a:gd name="connsiteY24" fmla="*/ 214313 h 1566863"/>
              <a:gd name="connsiteX25" fmla="*/ 361949 w 1409699"/>
              <a:gd name="connsiteY25" fmla="*/ 128587 h 1566863"/>
              <a:gd name="connsiteX26" fmla="*/ 600074 w 1409699"/>
              <a:gd name="connsiteY26" fmla="*/ 9525 h 1566863"/>
              <a:gd name="connsiteX27" fmla="*/ 823911 w 1409699"/>
              <a:gd name="connsiteY27" fmla="*/ 38100 h 1566863"/>
              <a:gd name="connsiteX0" fmla="*/ 857249 w 1409699"/>
              <a:gd name="connsiteY0" fmla="*/ 23812 h 1557338"/>
              <a:gd name="connsiteX1" fmla="*/ 995361 w 1409699"/>
              <a:gd name="connsiteY1" fmla="*/ 47625 h 1557338"/>
              <a:gd name="connsiteX2" fmla="*/ 1066799 w 1409699"/>
              <a:gd name="connsiteY2" fmla="*/ 95251 h 1557338"/>
              <a:gd name="connsiteX3" fmla="*/ 1162049 w 1409699"/>
              <a:gd name="connsiteY3" fmla="*/ 161925 h 1557338"/>
              <a:gd name="connsiteX4" fmla="*/ 1223962 w 1409699"/>
              <a:gd name="connsiteY4" fmla="*/ 219075 h 1557338"/>
              <a:gd name="connsiteX5" fmla="*/ 1314449 w 1409699"/>
              <a:gd name="connsiteY5" fmla="*/ 295275 h 1557338"/>
              <a:gd name="connsiteX6" fmla="*/ 1366837 w 1409699"/>
              <a:gd name="connsiteY6" fmla="*/ 390525 h 1557338"/>
              <a:gd name="connsiteX7" fmla="*/ 1404937 w 1409699"/>
              <a:gd name="connsiteY7" fmla="*/ 504825 h 1557338"/>
              <a:gd name="connsiteX8" fmla="*/ 1409699 w 1409699"/>
              <a:gd name="connsiteY8" fmla="*/ 661988 h 1557338"/>
              <a:gd name="connsiteX9" fmla="*/ 1381124 w 1409699"/>
              <a:gd name="connsiteY9" fmla="*/ 857250 h 1557338"/>
              <a:gd name="connsiteX10" fmla="*/ 1285874 w 1409699"/>
              <a:gd name="connsiteY10" fmla="*/ 1042988 h 1557338"/>
              <a:gd name="connsiteX11" fmla="*/ 1142999 w 1409699"/>
              <a:gd name="connsiteY11" fmla="*/ 1266825 h 1557338"/>
              <a:gd name="connsiteX12" fmla="*/ 995362 w 1409699"/>
              <a:gd name="connsiteY12" fmla="*/ 1366837 h 1557338"/>
              <a:gd name="connsiteX13" fmla="*/ 885824 w 1409699"/>
              <a:gd name="connsiteY13" fmla="*/ 1514475 h 1557338"/>
              <a:gd name="connsiteX14" fmla="*/ 785812 w 1409699"/>
              <a:gd name="connsiteY14" fmla="*/ 1557338 h 1557338"/>
              <a:gd name="connsiteX15" fmla="*/ 542924 w 1409699"/>
              <a:gd name="connsiteY15" fmla="*/ 1514475 h 1557338"/>
              <a:gd name="connsiteX16" fmla="*/ 352424 w 1409699"/>
              <a:gd name="connsiteY16" fmla="*/ 1471613 h 1557338"/>
              <a:gd name="connsiteX17" fmla="*/ 238124 w 1409699"/>
              <a:gd name="connsiteY17" fmla="*/ 1409700 h 1557338"/>
              <a:gd name="connsiteX18" fmla="*/ 128587 w 1409699"/>
              <a:gd name="connsiteY18" fmla="*/ 1266825 h 1557338"/>
              <a:gd name="connsiteX19" fmla="*/ 42862 w 1409699"/>
              <a:gd name="connsiteY19" fmla="*/ 1100138 h 1557338"/>
              <a:gd name="connsiteX20" fmla="*/ 0 w 1409699"/>
              <a:gd name="connsiteY20" fmla="*/ 876301 h 1557338"/>
              <a:gd name="connsiteX21" fmla="*/ 19049 w 1409699"/>
              <a:gd name="connsiteY21" fmla="*/ 614363 h 1557338"/>
              <a:gd name="connsiteX22" fmla="*/ 0 w 1409699"/>
              <a:gd name="connsiteY22" fmla="*/ 400050 h 1557338"/>
              <a:gd name="connsiteX23" fmla="*/ 33337 w 1409699"/>
              <a:gd name="connsiteY23" fmla="*/ 280988 h 1557338"/>
              <a:gd name="connsiteX24" fmla="*/ 147637 w 1409699"/>
              <a:gd name="connsiteY24" fmla="*/ 204788 h 1557338"/>
              <a:gd name="connsiteX25" fmla="*/ 361949 w 1409699"/>
              <a:gd name="connsiteY25" fmla="*/ 119062 h 1557338"/>
              <a:gd name="connsiteX26" fmla="*/ 600074 w 1409699"/>
              <a:gd name="connsiteY26" fmla="*/ 0 h 1557338"/>
              <a:gd name="connsiteX27" fmla="*/ 823911 w 1409699"/>
              <a:gd name="connsiteY27" fmla="*/ 28575 h 1557338"/>
              <a:gd name="connsiteX0" fmla="*/ 857249 w 1409699"/>
              <a:gd name="connsiteY0" fmla="*/ 0 h 1533526"/>
              <a:gd name="connsiteX1" fmla="*/ 995361 w 1409699"/>
              <a:gd name="connsiteY1" fmla="*/ 23813 h 1533526"/>
              <a:gd name="connsiteX2" fmla="*/ 1066799 w 1409699"/>
              <a:gd name="connsiteY2" fmla="*/ 71439 h 1533526"/>
              <a:gd name="connsiteX3" fmla="*/ 1162049 w 1409699"/>
              <a:gd name="connsiteY3" fmla="*/ 138113 h 1533526"/>
              <a:gd name="connsiteX4" fmla="*/ 1223962 w 1409699"/>
              <a:gd name="connsiteY4" fmla="*/ 195263 h 1533526"/>
              <a:gd name="connsiteX5" fmla="*/ 1314449 w 1409699"/>
              <a:gd name="connsiteY5" fmla="*/ 271463 h 1533526"/>
              <a:gd name="connsiteX6" fmla="*/ 1366837 w 1409699"/>
              <a:gd name="connsiteY6" fmla="*/ 366713 h 1533526"/>
              <a:gd name="connsiteX7" fmla="*/ 1404937 w 1409699"/>
              <a:gd name="connsiteY7" fmla="*/ 481013 h 1533526"/>
              <a:gd name="connsiteX8" fmla="*/ 1409699 w 1409699"/>
              <a:gd name="connsiteY8" fmla="*/ 638176 h 1533526"/>
              <a:gd name="connsiteX9" fmla="*/ 1381124 w 1409699"/>
              <a:gd name="connsiteY9" fmla="*/ 833438 h 1533526"/>
              <a:gd name="connsiteX10" fmla="*/ 1285874 w 1409699"/>
              <a:gd name="connsiteY10" fmla="*/ 1019176 h 1533526"/>
              <a:gd name="connsiteX11" fmla="*/ 1142999 w 1409699"/>
              <a:gd name="connsiteY11" fmla="*/ 1243013 h 1533526"/>
              <a:gd name="connsiteX12" fmla="*/ 995362 w 1409699"/>
              <a:gd name="connsiteY12" fmla="*/ 1343025 h 1533526"/>
              <a:gd name="connsiteX13" fmla="*/ 885824 w 1409699"/>
              <a:gd name="connsiteY13" fmla="*/ 1490663 h 1533526"/>
              <a:gd name="connsiteX14" fmla="*/ 785812 w 1409699"/>
              <a:gd name="connsiteY14" fmla="*/ 1533526 h 1533526"/>
              <a:gd name="connsiteX15" fmla="*/ 542924 w 1409699"/>
              <a:gd name="connsiteY15" fmla="*/ 1490663 h 1533526"/>
              <a:gd name="connsiteX16" fmla="*/ 352424 w 1409699"/>
              <a:gd name="connsiteY16" fmla="*/ 1447801 h 1533526"/>
              <a:gd name="connsiteX17" fmla="*/ 238124 w 1409699"/>
              <a:gd name="connsiteY17" fmla="*/ 1385888 h 1533526"/>
              <a:gd name="connsiteX18" fmla="*/ 128587 w 1409699"/>
              <a:gd name="connsiteY18" fmla="*/ 1243013 h 1533526"/>
              <a:gd name="connsiteX19" fmla="*/ 42862 w 1409699"/>
              <a:gd name="connsiteY19" fmla="*/ 1076326 h 1533526"/>
              <a:gd name="connsiteX20" fmla="*/ 0 w 1409699"/>
              <a:gd name="connsiteY20" fmla="*/ 852489 h 1533526"/>
              <a:gd name="connsiteX21" fmla="*/ 19049 w 1409699"/>
              <a:gd name="connsiteY21" fmla="*/ 590551 h 1533526"/>
              <a:gd name="connsiteX22" fmla="*/ 0 w 1409699"/>
              <a:gd name="connsiteY22" fmla="*/ 376238 h 1533526"/>
              <a:gd name="connsiteX23" fmla="*/ 33337 w 1409699"/>
              <a:gd name="connsiteY23" fmla="*/ 257176 h 1533526"/>
              <a:gd name="connsiteX24" fmla="*/ 147637 w 1409699"/>
              <a:gd name="connsiteY24" fmla="*/ 180976 h 1533526"/>
              <a:gd name="connsiteX25" fmla="*/ 361949 w 1409699"/>
              <a:gd name="connsiteY25" fmla="*/ 95250 h 1533526"/>
              <a:gd name="connsiteX26" fmla="*/ 600074 w 1409699"/>
              <a:gd name="connsiteY26" fmla="*/ 9525 h 1533526"/>
              <a:gd name="connsiteX27" fmla="*/ 823911 w 1409699"/>
              <a:gd name="connsiteY27" fmla="*/ 4763 h 1533526"/>
              <a:gd name="connsiteX0" fmla="*/ 857249 w 1409699"/>
              <a:gd name="connsiteY0" fmla="*/ 0 h 1533526"/>
              <a:gd name="connsiteX1" fmla="*/ 995361 w 1409699"/>
              <a:gd name="connsiteY1" fmla="*/ 23813 h 1533526"/>
              <a:gd name="connsiteX2" fmla="*/ 1066799 w 1409699"/>
              <a:gd name="connsiteY2" fmla="*/ 71439 h 1533526"/>
              <a:gd name="connsiteX3" fmla="*/ 1162049 w 1409699"/>
              <a:gd name="connsiteY3" fmla="*/ 138113 h 1533526"/>
              <a:gd name="connsiteX4" fmla="*/ 1223962 w 1409699"/>
              <a:gd name="connsiteY4" fmla="*/ 195263 h 1533526"/>
              <a:gd name="connsiteX5" fmla="*/ 1314449 w 1409699"/>
              <a:gd name="connsiteY5" fmla="*/ 271463 h 1533526"/>
              <a:gd name="connsiteX6" fmla="*/ 1366837 w 1409699"/>
              <a:gd name="connsiteY6" fmla="*/ 366713 h 1533526"/>
              <a:gd name="connsiteX7" fmla="*/ 1404937 w 1409699"/>
              <a:gd name="connsiteY7" fmla="*/ 481013 h 1533526"/>
              <a:gd name="connsiteX8" fmla="*/ 1409699 w 1409699"/>
              <a:gd name="connsiteY8" fmla="*/ 638176 h 1533526"/>
              <a:gd name="connsiteX9" fmla="*/ 1381124 w 1409699"/>
              <a:gd name="connsiteY9" fmla="*/ 833438 h 1533526"/>
              <a:gd name="connsiteX10" fmla="*/ 1285874 w 1409699"/>
              <a:gd name="connsiteY10" fmla="*/ 1019176 h 1533526"/>
              <a:gd name="connsiteX11" fmla="*/ 1142999 w 1409699"/>
              <a:gd name="connsiteY11" fmla="*/ 1243013 h 1533526"/>
              <a:gd name="connsiteX12" fmla="*/ 995362 w 1409699"/>
              <a:gd name="connsiteY12" fmla="*/ 1343025 h 1533526"/>
              <a:gd name="connsiteX13" fmla="*/ 885824 w 1409699"/>
              <a:gd name="connsiteY13" fmla="*/ 1490663 h 1533526"/>
              <a:gd name="connsiteX14" fmla="*/ 785812 w 1409699"/>
              <a:gd name="connsiteY14" fmla="*/ 1533526 h 1533526"/>
              <a:gd name="connsiteX15" fmla="*/ 542924 w 1409699"/>
              <a:gd name="connsiteY15" fmla="*/ 1490663 h 1533526"/>
              <a:gd name="connsiteX16" fmla="*/ 352424 w 1409699"/>
              <a:gd name="connsiteY16" fmla="*/ 1447801 h 1533526"/>
              <a:gd name="connsiteX17" fmla="*/ 238124 w 1409699"/>
              <a:gd name="connsiteY17" fmla="*/ 1385888 h 1533526"/>
              <a:gd name="connsiteX18" fmla="*/ 128587 w 1409699"/>
              <a:gd name="connsiteY18" fmla="*/ 1243013 h 1533526"/>
              <a:gd name="connsiteX19" fmla="*/ 42862 w 1409699"/>
              <a:gd name="connsiteY19" fmla="*/ 1076326 h 1533526"/>
              <a:gd name="connsiteX20" fmla="*/ 0 w 1409699"/>
              <a:gd name="connsiteY20" fmla="*/ 852489 h 1533526"/>
              <a:gd name="connsiteX21" fmla="*/ 19049 w 1409699"/>
              <a:gd name="connsiteY21" fmla="*/ 590551 h 1533526"/>
              <a:gd name="connsiteX22" fmla="*/ 0 w 1409699"/>
              <a:gd name="connsiteY22" fmla="*/ 376238 h 1533526"/>
              <a:gd name="connsiteX23" fmla="*/ 61912 w 1409699"/>
              <a:gd name="connsiteY23" fmla="*/ 228601 h 1533526"/>
              <a:gd name="connsiteX24" fmla="*/ 147637 w 1409699"/>
              <a:gd name="connsiteY24" fmla="*/ 180976 h 1533526"/>
              <a:gd name="connsiteX25" fmla="*/ 361949 w 1409699"/>
              <a:gd name="connsiteY25" fmla="*/ 95250 h 1533526"/>
              <a:gd name="connsiteX26" fmla="*/ 600074 w 1409699"/>
              <a:gd name="connsiteY26" fmla="*/ 9525 h 1533526"/>
              <a:gd name="connsiteX27" fmla="*/ 823911 w 1409699"/>
              <a:gd name="connsiteY27" fmla="*/ 4763 h 153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9699" h="1533526">
                <a:moveTo>
                  <a:pt x="857249" y="0"/>
                </a:moveTo>
                <a:lnTo>
                  <a:pt x="995361" y="23813"/>
                </a:lnTo>
                <a:lnTo>
                  <a:pt x="1066799" y="71439"/>
                </a:lnTo>
                <a:lnTo>
                  <a:pt x="1162049" y="138113"/>
                </a:lnTo>
                <a:lnTo>
                  <a:pt x="1223962" y="195263"/>
                </a:lnTo>
                <a:lnTo>
                  <a:pt x="1314449" y="271463"/>
                </a:lnTo>
                <a:lnTo>
                  <a:pt x="1366837" y="366713"/>
                </a:lnTo>
                <a:lnTo>
                  <a:pt x="1404937" y="481013"/>
                </a:lnTo>
                <a:lnTo>
                  <a:pt x="1409699" y="638176"/>
                </a:lnTo>
                <a:lnTo>
                  <a:pt x="1381124" y="833438"/>
                </a:lnTo>
                <a:lnTo>
                  <a:pt x="1285874" y="1019176"/>
                </a:lnTo>
                <a:lnTo>
                  <a:pt x="1142999" y="1243013"/>
                </a:lnTo>
                <a:lnTo>
                  <a:pt x="995362" y="1343025"/>
                </a:lnTo>
                <a:lnTo>
                  <a:pt x="885824" y="1490663"/>
                </a:lnTo>
                <a:lnTo>
                  <a:pt x="785812" y="1533526"/>
                </a:lnTo>
                <a:lnTo>
                  <a:pt x="542924" y="1490663"/>
                </a:lnTo>
                <a:lnTo>
                  <a:pt x="352424" y="1447801"/>
                </a:lnTo>
                <a:lnTo>
                  <a:pt x="238124" y="1385888"/>
                </a:lnTo>
                <a:lnTo>
                  <a:pt x="128587" y="1243013"/>
                </a:lnTo>
                <a:lnTo>
                  <a:pt x="42862" y="1076326"/>
                </a:lnTo>
                <a:lnTo>
                  <a:pt x="0" y="852489"/>
                </a:lnTo>
                <a:lnTo>
                  <a:pt x="19049" y="590551"/>
                </a:lnTo>
                <a:lnTo>
                  <a:pt x="0" y="376238"/>
                </a:lnTo>
                <a:lnTo>
                  <a:pt x="61912" y="228601"/>
                </a:lnTo>
                <a:lnTo>
                  <a:pt x="147637" y="180976"/>
                </a:lnTo>
                <a:lnTo>
                  <a:pt x="361949" y="95250"/>
                </a:lnTo>
                <a:lnTo>
                  <a:pt x="600074" y="9525"/>
                </a:lnTo>
                <a:lnTo>
                  <a:pt x="823911" y="4763"/>
                </a:lnTo>
              </a:path>
            </a:pathLst>
          </a:custGeom>
          <a:no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Полилиния: фигура 27">
            <a:extLst>
              <a:ext uri="{FF2B5EF4-FFF2-40B4-BE49-F238E27FC236}">
                <a16:creationId xmlns:a16="http://schemas.microsoft.com/office/drawing/2014/main" id="{8285C513-6E85-39AE-280A-64E5B7018A54}"/>
              </a:ext>
            </a:extLst>
          </p:cNvPr>
          <p:cNvSpPr/>
          <p:nvPr/>
        </p:nvSpPr>
        <p:spPr>
          <a:xfrm>
            <a:off x="1453415" y="2146434"/>
            <a:ext cx="433137" cy="635267"/>
          </a:xfrm>
          <a:custGeom>
            <a:avLst/>
            <a:gdLst>
              <a:gd name="connsiteX0" fmla="*/ 0 w 433137"/>
              <a:gd name="connsiteY0" fmla="*/ 67377 h 635267"/>
              <a:gd name="connsiteX1" fmla="*/ 19250 w 433137"/>
              <a:gd name="connsiteY1" fmla="*/ 308008 h 635267"/>
              <a:gd name="connsiteX2" fmla="*/ 77002 w 433137"/>
              <a:gd name="connsiteY2" fmla="*/ 558265 h 635267"/>
              <a:gd name="connsiteX3" fmla="*/ 182880 w 433137"/>
              <a:gd name="connsiteY3" fmla="*/ 635267 h 635267"/>
              <a:gd name="connsiteX4" fmla="*/ 308008 w 433137"/>
              <a:gd name="connsiteY4" fmla="*/ 519764 h 635267"/>
              <a:gd name="connsiteX5" fmla="*/ 413886 w 433137"/>
              <a:gd name="connsiteY5" fmla="*/ 356134 h 635267"/>
              <a:gd name="connsiteX6" fmla="*/ 433137 w 433137"/>
              <a:gd name="connsiteY6" fmla="*/ 154004 h 635267"/>
              <a:gd name="connsiteX7" fmla="*/ 365760 w 433137"/>
              <a:gd name="connsiteY7" fmla="*/ 67377 h 635267"/>
              <a:gd name="connsiteX8" fmla="*/ 202130 w 433137"/>
              <a:gd name="connsiteY8" fmla="*/ 0 h 635267"/>
              <a:gd name="connsiteX9" fmla="*/ 48126 w 433137"/>
              <a:gd name="connsiteY9" fmla="*/ 38501 h 6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137" h="635267">
                <a:moveTo>
                  <a:pt x="0" y="67377"/>
                </a:moveTo>
                <a:lnTo>
                  <a:pt x="19250" y="308008"/>
                </a:lnTo>
                <a:lnTo>
                  <a:pt x="77002" y="558265"/>
                </a:lnTo>
                <a:lnTo>
                  <a:pt x="182880" y="635267"/>
                </a:lnTo>
                <a:lnTo>
                  <a:pt x="308008" y="519764"/>
                </a:lnTo>
                <a:lnTo>
                  <a:pt x="413886" y="356134"/>
                </a:lnTo>
                <a:lnTo>
                  <a:pt x="433137" y="154004"/>
                </a:lnTo>
                <a:lnTo>
                  <a:pt x="365760" y="67377"/>
                </a:lnTo>
                <a:lnTo>
                  <a:pt x="202130" y="0"/>
                </a:lnTo>
                <a:lnTo>
                  <a:pt x="48126" y="38501"/>
                </a:lnTo>
              </a:path>
            </a:pathLst>
          </a:cu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фигура 28">
            <a:extLst>
              <a:ext uri="{FF2B5EF4-FFF2-40B4-BE49-F238E27FC236}">
                <a16:creationId xmlns:a16="http://schemas.microsoft.com/office/drawing/2014/main" id="{624A62E6-02CE-2624-2BEA-41BDAFEA5727}"/>
              </a:ext>
            </a:extLst>
          </p:cNvPr>
          <p:cNvSpPr/>
          <p:nvPr/>
        </p:nvSpPr>
        <p:spPr>
          <a:xfrm>
            <a:off x="4454896" y="2144834"/>
            <a:ext cx="433137" cy="635267"/>
          </a:xfrm>
          <a:custGeom>
            <a:avLst/>
            <a:gdLst>
              <a:gd name="connsiteX0" fmla="*/ 0 w 433137"/>
              <a:gd name="connsiteY0" fmla="*/ 67377 h 635267"/>
              <a:gd name="connsiteX1" fmla="*/ 19250 w 433137"/>
              <a:gd name="connsiteY1" fmla="*/ 308008 h 635267"/>
              <a:gd name="connsiteX2" fmla="*/ 77002 w 433137"/>
              <a:gd name="connsiteY2" fmla="*/ 558265 h 635267"/>
              <a:gd name="connsiteX3" fmla="*/ 182880 w 433137"/>
              <a:gd name="connsiteY3" fmla="*/ 635267 h 635267"/>
              <a:gd name="connsiteX4" fmla="*/ 308008 w 433137"/>
              <a:gd name="connsiteY4" fmla="*/ 519764 h 635267"/>
              <a:gd name="connsiteX5" fmla="*/ 413886 w 433137"/>
              <a:gd name="connsiteY5" fmla="*/ 356134 h 635267"/>
              <a:gd name="connsiteX6" fmla="*/ 433137 w 433137"/>
              <a:gd name="connsiteY6" fmla="*/ 154004 h 635267"/>
              <a:gd name="connsiteX7" fmla="*/ 365760 w 433137"/>
              <a:gd name="connsiteY7" fmla="*/ 67377 h 635267"/>
              <a:gd name="connsiteX8" fmla="*/ 202130 w 433137"/>
              <a:gd name="connsiteY8" fmla="*/ 0 h 635267"/>
              <a:gd name="connsiteX9" fmla="*/ 48126 w 433137"/>
              <a:gd name="connsiteY9" fmla="*/ 38501 h 6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137" h="635267">
                <a:moveTo>
                  <a:pt x="0" y="67377"/>
                </a:moveTo>
                <a:lnTo>
                  <a:pt x="19250" y="308008"/>
                </a:lnTo>
                <a:lnTo>
                  <a:pt x="77002" y="558265"/>
                </a:lnTo>
                <a:lnTo>
                  <a:pt x="182880" y="635267"/>
                </a:lnTo>
                <a:lnTo>
                  <a:pt x="308008" y="519764"/>
                </a:lnTo>
                <a:lnTo>
                  <a:pt x="413886" y="356134"/>
                </a:lnTo>
                <a:lnTo>
                  <a:pt x="433137" y="154004"/>
                </a:lnTo>
                <a:lnTo>
                  <a:pt x="365760" y="67377"/>
                </a:lnTo>
                <a:lnTo>
                  <a:pt x="202130" y="0"/>
                </a:lnTo>
                <a:lnTo>
                  <a:pt x="48126" y="38501"/>
                </a:lnTo>
              </a:path>
            </a:pathLst>
          </a:cu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a:extLst>
              <a:ext uri="{FF2B5EF4-FFF2-40B4-BE49-F238E27FC236}">
                <a16:creationId xmlns:a16="http://schemas.microsoft.com/office/drawing/2014/main" id="{95E6B29A-E89B-136C-5DCE-E80BC804B119}"/>
              </a:ext>
            </a:extLst>
          </p:cNvPr>
          <p:cNvSpPr>
            <a:spLocks noChangeAspect="1"/>
          </p:cNvSpPr>
          <p:nvPr/>
        </p:nvSpPr>
        <p:spPr>
          <a:xfrm>
            <a:off x="1083105" y="2122982"/>
            <a:ext cx="1209101" cy="1326648"/>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Полилиния: фигура 32">
            <a:extLst>
              <a:ext uri="{FF2B5EF4-FFF2-40B4-BE49-F238E27FC236}">
                <a16:creationId xmlns:a16="http://schemas.microsoft.com/office/drawing/2014/main" id="{1B052C6E-9E0F-4BAA-194C-FC5FBAD29257}"/>
              </a:ext>
            </a:extLst>
          </p:cNvPr>
          <p:cNvSpPr/>
          <p:nvPr/>
        </p:nvSpPr>
        <p:spPr>
          <a:xfrm>
            <a:off x="4011875" y="1913573"/>
            <a:ext cx="1409699" cy="1533526"/>
          </a:xfrm>
          <a:custGeom>
            <a:avLst/>
            <a:gdLst>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47750 w 1443037"/>
              <a:gd name="connsiteY12" fmla="*/ 1433512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71437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47750 w 1443037"/>
              <a:gd name="connsiteY12" fmla="*/ 1433512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28700 w 1443037"/>
              <a:gd name="connsiteY12" fmla="*/ 140969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76337 w 1443037"/>
              <a:gd name="connsiteY11" fmla="*/ 1290637 h 1581150"/>
              <a:gd name="connsiteX12" fmla="*/ 1028700 w 1443037"/>
              <a:gd name="connsiteY12" fmla="*/ 140969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76337 w 1443037"/>
              <a:gd name="connsiteY11" fmla="*/ 1290637 h 1581150"/>
              <a:gd name="connsiteX12" fmla="*/ 1028700 w 1443037"/>
              <a:gd name="connsiteY12" fmla="*/ 139064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862012 w 1443037"/>
              <a:gd name="connsiteY0" fmla="*/ 0 h 1566863"/>
              <a:gd name="connsiteX1" fmla="*/ 1042987 w 1443037"/>
              <a:gd name="connsiteY1" fmla="*/ 23813 h 1566863"/>
              <a:gd name="connsiteX2" fmla="*/ 1119187 w 1443037"/>
              <a:gd name="connsiteY2" fmla="*/ 52388 h 1566863"/>
              <a:gd name="connsiteX3" fmla="*/ 1209675 w 1443037"/>
              <a:gd name="connsiteY3" fmla="*/ 133350 h 1566863"/>
              <a:gd name="connsiteX4" fmla="*/ 1271587 w 1443037"/>
              <a:gd name="connsiteY4" fmla="*/ 209550 h 1566863"/>
              <a:gd name="connsiteX5" fmla="*/ 1347787 w 1443037"/>
              <a:gd name="connsiteY5" fmla="*/ 304800 h 1566863"/>
              <a:gd name="connsiteX6" fmla="*/ 1400175 w 1443037"/>
              <a:gd name="connsiteY6" fmla="*/ 400050 h 1566863"/>
              <a:gd name="connsiteX7" fmla="*/ 1438275 w 1443037"/>
              <a:gd name="connsiteY7" fmla="*/ 514350 h 1566863"/>
              <a:gd name="connsiteX8" fmla="*/ 1443037 w 1443037"/>
              <a:gd name="connsiteY8" fmla="*/ 671513 h 1566863"/>
              <a:gd name="connsiteX9" fmla="*/ 1414462 w 1443037"/>
              <a:gd name="connsiteY9" fmla="*/ 866775 h 1566863"/>
              <a:gd name="connsiteX10" fmla="*/ 1319212 w 1443037"/>
              <a:gd name="connsiteY10" fmla="*/ 1052513 h 1566863"/>
              <a:gd name="connsiteX11" fmla="*/ 1176337 w 1443037"/>
              <a:gd name="connsiteY11" fmla="*/ 1276350 h 1566863"/>
              <a:gd name="connsiteX12" fmla="*/ 1028700 w 1443037"/>
              <a:gd name="connsiteY12" fmla="*/ 1376362 h 1566863"/>
              <a:gd name="connsiteX13" fmla="*/ 919162 w 1443037"/>
              <a:gd name="connsiteY13" fmla="*/ 1524000 h 1566863"/>
              <a:gd name="connsiteX14" fmla="*/ 819150 w 1443037"/>
              <a:gd name="connsiteY14" fmla="*/ 1566863 h 1566863"/>
              <a:gd name="connsiteX15" fmla="*/ 576262 w 1443037"/>
              <a:gd name="connsiteY15" fmla="*/ 1524000 h 1566863"/>
              <a:gd name="connsiteX16" fmla="*/ 385762 w 1443037"/>
              <a:gd name="connsiteY16" fmla="*/ 1481138 h 1566863"/>
              <a:gd name="connsiteX17" fmla="*/ 271462 w 1443037"/>
              <a:gd name="connsiteY17" fmla="*/ 1419225 h 1566863"/>
              <a:gd name="connsiteX18" fmla="*/ 161925 w 1443037"/>
              <a:gd name="connsiteY18" fmla="*/ 1276350 h 1566863"/>
              <a:gd name="connsiteX19" fmla="*/ 52387 w 1443037"/>
              <a:gd name="connsiteY19" fmla="*/ 1119188 h 1566863"/>
              <a:gd name="connsiteX20" fmla="*/ 0 w 1443037"/>
              <a:gd name="connsiteY20" fmla="*/ 900113 h 1566863"/>
              <a:gd name="connsiteX21" fmla="*/ 0 w 1443037"/>
              <a:gd name="connsiteY21" fmla="*/ 642938 h 1566863"/>
              <a:gd name="connsiteX22" fmla="*/ 9525 w 1443037"/>
              <a:gd name="connsiteY22" fmla="*/ 452438 h 1566863"/>
              <a:gd name="connsiteX23" fmla="*/ 66675 w 1443037"/>
              <a:gd name="connsiteY23" fmla="*/ 290513 h 1566863"/>
              <a:gd name="connsiteX24" fmla="*/ 171450 w 1443037"/>
              <a:gd name="connsiteY24" fmla="*/ 185738 h 1566863"/>
              <a:gd name="connsiteX25" fmla="*/ 385762 w 1443037"/>
              <a:gd name="connsiteY25" fmla="*/ 95250 h 1566863"/>
              <a:gd name="connsiteX26" fmla="*/ 633412 w 1443037"/>
              <a:gd name="connsiteY26" fmla="*/ 9525 h 1566863"/>
              <a:gd name="connsiteX27" fmla="*/ 814387 w 1443037"/>
              <a:gd name="connsiteY27" fmla="*/ 0 h 1566863"/>
              <a:gd name="connsiteX0" fmla="*/ 862012 w 1443037"/>
              <a:gd name="connsiteY0" fmla="*/ 4763 h 1571626"/>
              <a:gd name="connsiteX1" fmla="*/ 1042987 w 1443037"/>
              <a:gd name="connsiteY1" fmla="*/ 28576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33437 w 1443037"/>
              <a:gd name="connsiteY27" fmla="*/ 0 h 1571626"/>
              <a:gd name="connsiteX0" fmla="*/ 862012 w 1443037"/>
              <a:gd name="connsiteY0" fmla="*/ 4763 h 1571626"/>
              <a:gd name="connsiteX1" fmla="*/ 1042987 w 1443037"/>
              <a:gd name="connsiteY1" fmla="*/ 28576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33338 w 1443037"/>
              <a:gd name="connsiteY20" fmla="*/ 890589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76200 w 1443037"/>
              <a:gd name="connsiteY19" fmla="*/ 1114426 h 1571626"/>
              <a:gd name="connsiteX20" fmla="*/ 33338 w 1443037"/>
              <a:gd name="connsiteY20" fmla="*/ 890589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52487 w 1433512"/>
              <a:gd name="connsiteY0" fmla="*/ 4763 h 1571626"/>
              <a:gd name="connsiteX1" fmla="*/ 1019174 w 1433512"/>
              <a:gd name="connsiteY1" fmla="*/ 61913 h 1571626"/>
              <a:gd name="connsiteX2" fmla="*/ 1090612 w 1433512"/>
              <a:gd name="connsiteY2" fmla="*/ 109539 h 1571626"/>
              <a:gd name="connsiteX3" fmla="*/ 1185862 w 1433512"/>
              <a:gd name="connsiteY3" fmla="*/ 176213 h 1571626"/>
              <a:gd name="connsiteX4" fmla="*/ 1247775 w 1433512"/>
              <a:gd name="connsiteY4" fmla="*/ 233363 h 1571626"/>
              <a:gd name="connsiteX5" fmla="*/ 1338262 w 1433512"/>
              <a:gd name="connsiteY5" fmla="*/ 309563 h 1571626"/>
              <a:gd name="connsiteX6" fmla="*/ 1390650 w 1433512"/>
              <a:gd name="connsiteY6" fmla="*/ 404813 h 1571626"/>
              <a:gd name="connsiteX7" fmla="*/ 1428750 w 1433512"/>
              <a:gd name="connsiteY7" fmla="*/ 519113 h 1571626"/>
              <a:gd name="connsiteX8" fmla="*/ 1433512 w 1433512"/>
              <a:gd name="connsiteY8" fmla="*/ 676276 h 1571626"/>
              <a:gd name="connsiteX9" fmla="*/ 1404937 w 1433512"/>
              <a:gd name="connsiteY9" fmla="*/ 871538 h 1571626"/>
              <a:gd name="connsiteX10" fmla="*/ 1309687 w 1433512"/>
              <a:gd name="connsiteY10" fmla="*/ 1057276 h 1571626"/>
              <a:gd name="connsiteX11" fmla="*/ 1166812 w 1433512"/>
              <a:gd name="connsiteY11" fmla="*/ 1281113 h 1571626"/>
              <a:gd name="connsiteX12" fmla="*/ 1019175 w 1433512"/>
              <a:gd name="connsiteY12" fmla="*/ 1381125 h 1571626"/>
              <a:gd name="connsiteX13" fmla="*/ 909637 w 1433512"/>
              <a:gd name="connsiteY13" fmla="*/ 1528763 h 1571626"/>
              <a:gd name="connsiteX14" fmla="*/ 809625 w 1433512"/>
              <a:gd name="connsiteY14" fmla="*/ 1571626 h 1571626"/>
              <a:gd name="connsiteX15" fmla="*/ 566737 w 1433512"/>
              <a:gd name="connsiteY15" fmla="*/ 1528763 h 1571626"/>
              <a:gd name="connsiteX16" fmla="*/ 376237 w 1433512"/>
              <a:gd name="connsiteY16" fmla="*/ 1485901 h 1571626"/>
              <a:gd name="connsiteX17" fmla="*/ 261937 w 1433512"/>
              <a:gd name="connsiteY17" fmla="*/ 1423988 h 1571626"/>
              <a:gd name="connsiteX18" fmla="*/ 152400 w 1433512"/>
              <a:gd name="connsiteY18" fmla="*/ 1281113 h 1571626"/>
              <a:gd name="connsiteX19" fmla="*/ 66675 w 1433512"/>
              <a:gd name="connsiteY19" fmla="*/ 1114426 h 1571626"/>
              <a:gd name="connsiteX20" fmla="*/ 23813 w 1433512"/>
              <a:gd name="connsiteY20" fmla="*/ 890589 h 1571626"/>
              <a:gd name="connsiteX21" fmla="*/ 42862 w 1433512"/>
              <a:gd name="connsiteY21" fmla="*/ 628651 h 1571626"/>
              <a:gd name="connsiteX22" fmla="*/ 0 w 1433512"/>
              <a:gd name="connsiteY22" fmla="*/ 457201 h 1571626"/>
              <a:gd name="connsiteX23" fmla="*/ 57150 w 1433512"/>
              <a:gd name="connsiteY23" fmla="*/ 295276 h 1571626"/>
              <a:gd name="connsiteX24" fmla="*/ 161925 w 1433512"/>
              <a:gd name="connsiteY24" fmla="*/ 190501 h 1571626"/>
              <a:gd name="connsiteX25" fmla="*/ 376237 w 1433512"/>
              <a:gd name="connsiteY25" fmla="*/ 100013 h 1571626"/>
              <a:gd name="connsiteX26" fmla="*/ 623887 w 1433512"/>
              <a:gd name="connsiteY26" fmla="*/ 14288 h 1571626"/>
              <a:gd name="connsiteX27" fmla="*/ 842962 w 1433512"/>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38112 w 1409699"/>
              <a:gd name="connsiteY24" fmla="*/ 190501 h 1571626"/>
              <a:gd name="connsiteX25" fmla="*/ 352424 w 1409699"/>
              <a:gd name="connsiteY25" fmla="*/ 100013 h 1571626"/>
              <a:gd name="connsiteX26" fmla="*/ 600074 w 1409699"/>
              <a:gd name="connsiteY26" fmla="*/ 14288 h 1571626"/>
              <a:gd name="connsiteX27" fmla="*/ 819149 w 1409699"/>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47637 w 1409699"/>
              <a:gd name="connsiteY24" fmla="*/ 219076 h 1571626"/>
              <a:gd name="connsiteX25" fmla="*/ 352424 w 1409699"/>
              <a:gd name="connsiteY25" fmla="*/ 100013 h 1571626"/>
              <a:gd name="connsiteX26" fmla="*/ 600074 w 1409699"/>
              <a:gd name="connsiteY26" fmla="*/ 14288 h 1571626"/>
              <a:gd name="connsiteX27" fmla="*/ 819149 w 1409699"/>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47637 w 1409699"/>
              <a:gd name="connsiteY24" fmla="*/ 219076 h 1571626"/>
              <a:gd name="connsiteX25" fmla="*/ 361949 w 1409699"/>
              <a:gd name="connsiteY25" fmla="*/ 133350 h 1571626"/>
              <a:gd name="connsiteX26" fmla="*/ 600074 w 1409699"/>
              <a:gd name="connsiteY26" fmla="*/ 14288 h 1571626"/>
              <a:gd name="connsiteX27" fmla="*/ 819149 w 1409699"/>
              <a:gd name="connsiteY27" fmla="*/ 0 h 1571626"/>
              <a:gd name="connsiteX0" fmla="*/ 828674 w 1409699"/>
              <a:gd name="connsiteY0" fmla="*/ 0 h 1566863"/>
              <a:gd name="connsiteX1" fmla="*/ 995361 w 1409699"/>
              <a:gd name="connsiteY1" fmla="*/ 57150 h 1566863"/>
              <a:gd name="connsiteX2" fmla="*/ 1066799 w 1409699"/>
              <a:gd name="connsiteY2" fmla="*/ 104776 h 1566863"/>
              <a:gd name="connsiteX3" fmla="*/ 1162049 w 1409699"/>
              <a:gd name="connsiteY3" fmla="*/ 171450 h 1566863"/>
              <a:gd name="connsiteX4" fmla="*/ 1223962 w 1409699"/>
              <a:gd name="connsiteY4" fmla="*/ 228600 h 1566863"/>
              <a:gd name="connsiteX5" fmla="*/ 1314449 w 1409699"/>
              <a:gd name="connsiteY5" fmla="*/ 304800 h 1566863"/>
              <a:gd name="connsiteX6" fmla="*/ 1366837 w 1409699"/>
              <a:gd name="connsiteY6" fmla="*/ 400050 h 1566863"/>
              <a:gd name="connsiteX7" fmla="*/ 1404937 w 1409699"/>
              <a:gd name="connsiteY7" fmla="*/ 514350 h 1566863"/>
              <a:gd name="connsiteX8" fmla="*/ 1409699 w 1409699"/>
              <a:gd name="connsiteY8" fmla="*/ 671513 h 1566863"/>
              <a:gd name="connsiteX9" fmla="*/ 1381124 w 1409699"/>
              <a:gd name="connsiteY9" fmla="*/ 866775 h 1566863"/>
              <a:gd name="connsiteX10" fmla="*/ 1285874 w 1409699"/>
              <a:gd name="connsiteY10" fmla="*/ 1052513 h 1566863"/>
              <a:gd name="connsiteX11" fmla="*/ 1142999 w 1409699"/>
              <a:gd name="connsiteY11" fmla="*/ 1276350 h 1566863"/>
              <a:gd name="connsiteX12" fmla="*/ 995362 w 1409699"/>
              <a:gd name="connsiteY12" fmla="*/ 1376362 h 1566863"/>
              <a:gd name="connsiteX13" fmla="*/ 885824 w 1409699"/>
              <a:gd name="connsiteY13" fmla="*/ 1524000 h 1566863"/>
              <a:gd name="connsiteX14" fmla="*/ 785812 w 1409699"/>
              <a:gd name="connsiteY14" fmla="*/ 1566863 h 1566863"/>
              <a:gd name="connsiteX15" fmla="*/ 542924 w 1409699"/>
              <a:gd name="connsiteY15" fmla="*/ 1524000 h 1566863"/>
              <a:gd name="connsiteX16" fmla="*/ 352424 w 1409699"/>
              <a:gd name="connsiteY16" fmla="*/ 1481138 h 1566863"/>
              <a:gd name="connsiteX17" fmla="*/ 238124 w 1409699"/>
              <a:gd name="connsiteY17" fmla="*/ 1419225 h 1566863"/>
              <a:gd name="connsiteX18" fmla="*/ 128587 w 1409699"/>
              <a:gd name="connsiteY18" fmla="*/ 1276350 h 1566863"/>
              <a:gd name="connsiteX19" fmla="*/ 42862 w 1409699"/>
              <a:gd name="connsiteY19" fmla="*/ 1109663 h 1566863"/>
              <a:gd name="connsiteX20" fmla="*/ 0 w 1409699"/>
              <a:gd name="connsiteY20" fmla="*/ 885826 h 1566863"/>
              <a:gd name="connsiteX21" fmla="*/ 19049 w 1409699"/>
              <a:gd name="connsiteY21" fmla="*/ 623888 h 1566863"/>
              <a:gd name="connsiteX22" fmla="*/ 0 w 1409699"/>
              <a:gd name="connsiteY22" fmla="*/ 409575 h 1566863"/>
              <a:gd name="connsiteX23" fmla="*/ 33337 w 1409699"/>
              <a:gd name="connsiteY23" fmla="*/ 290513 h 1566863"/>
              <a:gd name="connsiteX24" fmla="*/ 147637 w 1409699"/>
              <a:gd name="connsiteY24" fmla="*/ 214313 h 1566863"/>
              <a:gd name="connsiteX25" fmla="*/ 361949 w 1409699"/>
              <a:gd name="connsiteY25" fmla="*/ 128587 h 1566863"/>
              <a:gd name="connsiteX26" fmla="*/ 600074 w 1409699"/>
              <a:gd name="connsiteY26" fmla="*/ 9525 h 1566863"/>
              <a:gd name="connsiteX27" fmla="*/ 823911 w 1409699"/>
              <a:gd name="connsiteY27" fmla="*/ 38100 h 1566863"/>
              <a:gd name="connsiteX0" fmla="*/ 857249 w 1409699"/>
              <a:gd name="connsiteY0" fmla="*/ 23812 h 1557338"/>
              <a:gd name="connsiteX1" fmla="*/ 995361 w 1409699"/>
              <a:gd name="connsiteY1" fmla="*/ 47625 h 1557338"/>
              <a:gd name="connsiteX2" fmla="*/ 1066799 w 1409699"/>
              <a:gd name="connsiteY2" fmla="*/ 95251 h 1557338"/>
              <a:gd name="connsiteX3" fmla="*/ 1162049 w 1409699"/>
              <a:gd name="connsiteY3" fmla="*/ 161925 h 1557338"/>
              <a:gd name="connsiteX4" fmla="*/ 1223962 w 1409699"/>
              <a:gd name="connsiteY4" fmla="*/ 219075 h 1557338"/>
              <a:gd name="connsiteX5" fmla="*/ 1314449 w 1409699"/>
              <a:gd name="connsiteY5" fmla="*/ 295275 h 1557338"/>
              <a:gd name="connsiteX6" fmla="*/ 1366837 w 1409699"/>
              <a:gd name="connsiteY6" fmla="*/ 390525 h 1557338"/>
              <a:gd name="connsiteX7" fmla="*/ 1404937 w 1409699"/>
              <a:gd name="connsiteY7" fmla="*/ 504825 h 1557338"/>
              <a:gd name="connsiteX8" fmla="*/ 1409699 w 1409699"/>
              <a:gd name="connsiteY8" fmla="*/ 661988 h 1557338"/>
              <a:gd name="connsiteX9" fmla="*/ 1381124 w 1409699"/>
              <a:gd name="connsiteY9" fmla="*/ 857250 h 1557338"/>
              <a:gd name="connsiteX10" fmla="*/ 1285874 w 1409699"/>
              <a:gd name="connsiteY10" fmla="*/ 1042988 h 1557338"/>
              <a:gd name="connsiteX11" fmla="*/ 1142999 w 1409699"/>
              <a:gd name="connsiteY11" fmla="*/ 1266825 h 1557338"/>
              <a:gd name="connsiteX12" fmla="*/ 995362 w 1409699"/>
              <a:gd name="connsiteY12" fmla="*/ 1366837 h 1557338"/>
              <a:gd name="connsiteX13" fmla="*/ 885824 w 1409699"/>
              <a:gd name="connsiteY13" fmla="*/ 1514475 h 1557338"/>
              <a:gd name="connsiteX14" fmla="*/ 785812 w 1409699"/>
              <a:gd name="connsiteY14" fmla="*/ 1557338 h 1557338"/>
              <a:gd name="connsiteX15" fmla="*/ 542924 w 1409699"/>
              <a:gd name="connsiteY15" fmla="*/ 1514475 h 1557338"/>
              <a:gd name="connsiteX16" fmla="*/ 352424 w 1409699"/>
              <a:gd name="connsiteY16" fmla="*/ 1471613 h 1557338"/>
              <a:gd name="connsiteX17" fmla="*/ 238124 w 1409699"/>
              <a:gd name="connsiteY17" fmla="*/ 1409700 h 1557338"/>
              <a:gd name="connsiteX18" fmla="*/ 128587 w 1409699"/>
              <a:gd name="connsiteY18" fmla="*/ 1266825 h 1557338"/>
              <a:gd name="connsiteX19" fmla="*/ 42862 w 1409699"/>
              <a:gd name="connsiteY19" fmla="*/ 1100138 h 1557338"/>
              <a:gd name="connsiteX20" fmla="*/ 0 w 1409699"/>
              <a:gd name="connsiteY20" fmla="*/ 876301 h 1557338"/>
              <a:gd name="connsiteX21" fmla="*/ 19049 w 1409699"/>
              <a:gd name="connsiteY21" fmla="*/ 614363 h 1557338"/>
              <a:gd name="connsiteX22" fmla="*/ 0 w 1409699"/>
              <a:gd name="connsiteY22" fmla="*/ 400050 h 1557338"/>
              <a:gd name="connsiteX23" fmla="*/ 33337 w 1409699"/>
              <a:gd name="connsiteY23" fmla="*/ 280988 h 1557338"/>
              <a:gd name="connsiteX24" fmla="*/ 147637 w 1409699"/>
              <a:gd name="connsiteY24" fmla="*/ 204788 h 1557338"/>
              <a:gd name="connsiteX25" fmla="*/ 361949 w 1409699"/>
              <a:gd name="connsiteY25" fmla="*/ 119062 h 1557338"/>
              <a:gd name="connsiteX26" fmla="*/ 600074 w 1409699"/>
              <a:gd name="connsiteY26" fmla="*/ 0 h 1557338"/>
              <a:gd name="connsiteX27" fmla="*/ 823911 w 1409699"/>
              <a:gd name="connsiteY27" fmla="*/ 28575 h 1557338"/>
              <a:gd name="connsiteX0" fmla="*/ 857249 w 1409699"/>
              <a:gd name="connsiteY0" fmla="*/ 0 h 1533526"/>
              <a:gd name="connsiteX1" fmla="*/ 995361 w 1409699"/>
              <a:gd name="connsiteY1" fmla="*/ 23813 h 1533526"/>
              <a:gd name="connsiteX2" fmla="*/ 1066799 w 1409699"/>
              <a:gd name="connsiteY2" fmla="*/ 71439 h 1533526"/>
              <a:gd name="connsiteX3" fmla="*/ 1162049 w 1409699"/>
              <a:gd name="connsiteY3" fmla="*/ 138113 h 1533526"/>
              <a:gd name="connsiteX4" fmla="*/ 1223962 w 1409699"/>
              <a:gd name="connsiteY4" fmla="*/ 195263 h 1533526"/>
              <a:gd name="connsiteX5" fmla="*/ 1314449 w 1409699"/>
              <a:gd name="connsiteY5" fmla="*/ 271463 h 1533526"/>
              <a:gd name="connsiteX6" fmla="*/ 1366837 w 1409699"/>
              <a:gd name="connsiteY6" fmla="*/ 366713 h 1533526"/>
              <a:gd name="connsiteX7" fmla="*/ 1404937 w 1409699"/>
              <a:gd name="connsiteY7" fmla="*/ 481013 h 1533526"/>
              <a:gd name="connsiteX8" fmla="*/ 1409699 w 1409699"/>
              <a:gd name="connsiteY8" fmla="*/ 638176 h 1533526"/>
              <a:gd name="connsiteX9" fmla="*/ 1381124 w 1409699"/>
              <a:gd name="connsiteY9" fmla="*/ 833438 h 1533526"/>
              <a:gd name="connsiteX10" fmla="*/ 1285874 w 1409699"/>
              <a:gd name="connsiteY10" fmla="*/ 1019176 h 1533526"/>
              <a:gd name="connsiteX11" fmla="*/ 1142999 w 1409699"/>
              <a:gd name="connsiteY11" fmla="*/ 1243013 h 1533526"/>
              <a:gd name="connsiteX12" fmla="*/ 995362 w 1409699"/>
              <a:gd name="connsiteY12" fmla="*/ 1343025 h 1533526"/>
              <a:gd name="connsiteX13" fmla="*/ 885824 w 1409699"/>
              <a:gd name="connsiteY13" fmla="*/ 1490663 h 1533526"/>
              <a:gd name="connsiteX14" fmla="*/ 785812 w 1409699"/>
              <a:gd name="connsiteY14" fmla="*/ 1533526 h 1533526"/>
              <a:gd name="connsiteX15" fmla="*/ 542924 w 1409699"/>
              <a:gd name="connsiteY15" fmla="*/ 1490663 h 1533526"/>
              <a:gd name="connsiteX16" fmla="*/ 352424 w 1409699"/>
              <a:gd name="connsiteY16" fmla="*/ 1447801 h 1533526"/>
              <a:gd name="connsiteX17" fmla="*/ 238124 w 1409699"/>
              <a:gd name="connsiteY17" fmla="*/ 1385888 h 1533526"/>
              <a:gd name="connsiteX18" fmla="*/ 128587 w 1409699"/>
              <a:gd name="connsiteY18" fmla="*/ 1243013 h 1533526"/>
              <a:gd name="connsiteX19" fmla="*/ 42862 w 1409699"/>
              <a:gd name="connsiteY19" fmla="*/ 1076326 h 1533526"/>
              <a:gd name="connsiteX20" fmla="*/ 0 w 1409699"/>
              <a:gd name="connsiteY20" fmla="*/ 852489 h 1533526"/>
              <a:gd name="connsiteX21" fmla="*/ 19049 w 1409699"/>
              <a:gd name="connsiteY21" fmla="*/ 590551 h 1533526"/>
              <a:gd name="connsiteX22" fmla="*/ 0 w 1409699"/>
              <a:gd name="connsiteY22" fmla="*/ 376238 h 1533526"/>
              <a:gd name="connsiteX23" fmla="*/ 33337 w 1409699"/>
              <a:gd name="connsiteY23" fmla="*/ 257176 h 1533526"/>
              <a:gd name="connsiteX24" fmla="*/ 147637 w 1409699"/>
              <a:gd name="connsiteY24" fmla="*/ 180976 h 1533526"/>
              <a:gd name="connsiteX25" fmla="*/ 361949 w 1409699"/>
              <a:gd name="connsiteY25" fmla="*/ 95250 h 1533526"/>
              <a:gd name="connsiteX26" fmla="*/ 600074 w 1409699"/>
              <a:gd name="connsiteY26" fmla="*/ 9525 h 1533526"/>
              <a:gd name="connsiteX27" fmla="*/ 823911 w 1409699"/>
              <a:gd name="connsiteY27" fmla="*/ 4763 h 1533526"/>
              <a:gd name="connsiteX0" fmla="*/ 857249 w 1409699"/>
              <a:gd name="connsiteY0" fmla="*/ 0 h 1533526"/>
              <a:gd name="connsiteX1" fmla="*/ 995361 w 1409699"/>
              <a:gd name="connsiteY1" fmla="*/ 23813 h 1533526"/>
              <a:gd name="connsiteX2" fmla="*/ 1066799 w 1409699"/>
              <a:gd name="connsiteY2" fmla="*/ 71439 h 1533526"/>
              <a:gd name="connsiteX3" fmla="*/ 1162049 w 1409699"/>
              <a:gd name="connsiteY3" fmla="*/ 138113 h 1533526"/>
              <a:gd name="connsiteX4" fmla="*/ 1223962 w 1409699"/>
              <a:gd name="connsiteY4" fmla="*/ 195263 h 1533526"/>
              <a:gd name="connsiteX5" fmla="*/ 1314449 w 1409699"/>
              <a:gd name="connsiteY5" fmla="*/ 271463 h 1533526"/>
              <a:gd name="connsiteX6" fmla="*/ 1366837 w 1409699"/>
              <a:gd name="connsiteY6" fmla="*/ 366713 h 1533526"/>
              <a:gd name="connsiteX7" fmla="*/ 1404937 w 1409699"/>
              <a:gd name="connsiteY7" fmla="*/ 481013 h 1533526"/>
              <a:gd name="connsiteX8" fmla="*/ 1409699 w 1409699"/>
              <a:gd name="connsiteY8" fmla="*/ 638176 h 1533526"/>
              <a:gd name="connsiteX9" fmla="*/ 1381124 w 1409699"/>
              <a:gd name="connsiteY9" fmla="*/ 833438 h 1533526"/>
              <a:gd name="connsiteX10" fmla="*/ 1285874 w 1409699"/>
              <a:gd name="connsiteY10" fmla="*/ 1019176 h 1533526"/>
              <a:gd name="connsiteX11" fmla="*/ 1142999 w 1409699"/>
              <a:gd name="connsiteY11" fmla="*/ 1243013 h 1533526"/>
              <a:gd name="connsiteX12" fmla="*/ 995362 w 1409699"/>
              <a:gd name="connsiteY12" fmla="*/ 1343025 h 1533526"/>
              <a:gd name="connsiteX13" fmla="*/ 885824 w 1409699"/>
              <a:gd name="connsiteY13" fmla="*/ 1490663 h 1533526"/>
              <a:gd name="connsiteX14" fmla="*/ 785812 w 1409699"/>
              <a:gd name="connsiteY14" fmla="*/ 1533526 h 1533526"/>
              <a:gd name="connsiteX15" fmla="*/ 542924 w 1409699"/>
              <a:gd name="connsiteY15" fmla="*/ 1490663 h 1533526"/>
              <a:gd name="connsiteX16" fmla="*/ 352424 w 1409699"/>
              <a:gd name="connsiteY16" fmla="*/ 1447801 h 1533526"/>
              <a:gd name="connsiteX17" fmla="*/ 238124 w 1409699"/>
              <a:gd name="connsiteY17" fmla="*/ 1385888 h 1533526"/>
              <a:gd name="connsiteX18" fmla="*/ 128587 w 1409699"/>
              <a:gd name="connsiteY18" fmla="*/ 1243013 h 1533526"/>
              <a:gd name="connsiteX19" fmla="*/ 42862 w 1409699"/>
              <a:gd name="connsiteY19" fmla="*/ 1076326 h 1533526"/>
              <a:gd name="connsiteX20" fmla="*/ 0 w 1409699"/>
              <a:gd name="connsiteY20" fmla="*/ 852489 h 1533526"/>
              <a:gd name="connsiteX21" fmla="*/ 19049 w 1409699"/>
              <a:gd name="connsiteY21" fmla="*/ 590551 h 1533526"/>
              <a:gd name="connsiteX22" fmla="*/ 0 w 1409699"/>
              <a:gd name="connsiteY22" fmla="*/ 376238 h 1533526"/>
              <a:gd name="connsiteX23" fmla="*/ 61912 w 1409699"/>
              <a:gd name="connsiteY23" fmla="*/ 228601 h 1533526"/>
              <a:gd name="connsiteX24" fmla="*/ 147637 w 1409699"/>
              <a:gd name="connsiteY24" fmla="*/ 180976 h 1533526"/>
              <a:gd name="connsiteX25" fmla="*/ 361949 w 1409699"/>
              <a:gd name="connsiteY25" fmla="*/ 95250 h 1533526"/>
              <a:gd name="connsiteX26" fmla="*/ 600074 w 1409699"/>
              <a:gd name="connsiteY26" fmla="*/ 9525 h 1533526"/>
              <a:gd name="connsiteX27" fmla="*/ 823911 w 1409699"/>
              <a:gd name="connsiteY27" fmla="*/ 4763 h 153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9699" h="1533526">
                <a:moveTo>
                  <a:pt x="857249" y="0"/>
                </a:moveTo>
                <a:lnTo>
                  <a:pt x="995361" y="23813"/>
                </a:lnTo>
                <a:lnTo>
                  <a:pt x="1066799" y="71439"/>
                </a:lnTo>
                <a:lnTo>
                  <a:pt x="1162049" y="138113"/>
                </a:lnTo>
                <a:lnTo>
                  <a:pt x="1223962" y="195263"/>
                </a:lnTo>
                <a:lnTo>
                  <a:pt x="1314449" y="271463"/>
                </a:lnTo>
                <a:lnTo>
                  <a:pt x="1366837" y="366713"/>
                </a:lnTo>
                <a:lnTo>
                  <a:pt x="1404937" y="481013"/>
                </a:lnTo>
                <a:lnTo>
                  <a:pt x="1409699" y="638176"/>
                </a:lnTo>
                <a:lnTo>
                  <a:pt x="1381124" y="833438"/>
                </a:lnTo>
                <a:lnTo>
                  <a:pt x="1285874" y="1019176"/>
                </a:lnTo>
                <a:lnTo>
                  <a:pt x="1142999" y="1243013"/>
                </a:lnTo>
                <a:lnTo>
                  <a:pt x="995362" y="1343025"/>
                </a:lnTo>
                <a:lnTo>
                  <a:pt x="885824" y="1490663"/>
                </a:lnTo>
                <a:lnTo>
                  <a:pt x="785812" y="1533526"/>
                </a:lnTo>
                <a:lnTo>
                  <a:pt x="542924" y="1490663"/>
                </a:lnTo>
                <a:lnTo>
                  <a:pt x="352424" y="1447801"/>
                </a:lnTo>
                <a:lnTo>
                  <a:pt x="238124" y="1385888"/>
                </a:lnTo>
                <a:lnTo>
                  <a:pt x="128587" y="1243013"/>
                </a:lnTo>
                <a:lnTo>
                  <a:pt x="42862" y="1076326"/>
                </a:lnTo>
                <a:lnTo>
                  <a:pt x="0" y="852489"/>
                </a:lnTo>
                <a:lnTo>
                  <a:pt x="19049" y="590551"/>
                </a:lnTo>
                <a:lnTo>
                  <a:pt x="0" y="376238"/>
                </a:lnTo>
                <a:lnTo>
                  <a:pt x="61912" y="228601"/>
                </a:lnTo>
                <a:lnTo>
                  <a:pt x="147637" y="180976"/>
                </a:lnTo>
                <a:lnTo>
                  <a:pt x="361949" y="95250"/>
                </a:lnTo>
                <a:lnTo>
                  <a:pt x="600074" y="9525"/>
                </a:lnTo>
                <a:lnTo>
                  <a:pt x="823911" y="4763"/>
                </a:lnTo>
              </a:path>
            </a:pathLst>
          </a:custGeom>
          <a:no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4" name="Полилиния: фигура 33">
            <a:extLst>
              <a:ext uri="{FF2B5EF4-FFF2-40B4-BE49-F238E27FC236}">
                <a16:creationId xmlns:a16="http://schemas.microsoft.com/office/drawing/2014/main" id="{70E5DD6E-B61B-3AB1-DC02-39C85B87C834}"/>
              </a:ext>
            </a:extLst>
          </p:cNvPr>
          <p:cNvSpPr/>
          <p:nvPr/>
        </p:nvSpPr>
        <p:spPr>
          <a:xfrm>
            <a:off x="7021775" y="1913573"/>
            <a:ext cx="1409699" cy="1533526"/>
          </a:xfrm>
          <a:custGeom>
            <a:avLst/>
            <a:gdLst>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47750 w 1443037"/>
              <a:gd name="connsiteY12" fmla="*/ 1433512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71437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47750 w 1443037"/>
              <a:gd name="connsiteY12" fmla="*/ 1433512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28700 w 1443037"/>
              <a:gd name="connsiteY12" fmla="*/ 140969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76337 w 1443037"/>
              <a:gd name="connsiteY11" fmla="*/ 1290637 h 1581150"/>
              <a:gd name="connsiteX12" fmla="*/ 1028700 w 1443037"/>
              <a:gd name="connsiteY12" fmla="*/ 140969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76337 w 1443037"/>
              <a:gd name="connsiteY11" fmla="*/ 1290637 h 1581150"/>
              <a:gd name="connsiteX12" fmla="*/ 1028700 w 1443037"/>
              <a:gd name="connsiteY12" fmla="*/ 139064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862012 w 1443037"/>
              <a:gd name="connsiteY0" fmla="*/ 0 h 1566863"/>
              <a:gd name="connsiteX1" fmla="*/ 1042987 w 1443037"/>
              <a:gd name="connsiteY1" fmla="*/ 23813 h 1566863"/>
              <a:gd name="connsiteX2" fmla="*/ 1119187 w 1443037"/>
              <a:gd name="connsiteY2" fmla="*/ 52388 h 1566863"/>
              <a:gd name="connsiteX3" fmla="*/ 1209675 w 1443037"/>
              <a:gd name="connsiteY3" fmla="*/ 133350 h 1566863"/>
              <a:gd name="connsiteX4" fmla="*/ 1271587 w 1443037"/>
              <a:gd name="connsiteY4" fmla="*/ 209550 h 1566863"/>
              <a:gd name="connsiteX5" fmla="*/ 1347787 w 1443037"/>
              <a:gd name="connsiteY5" fmla="*/ 304800 h 1566863"/>
              <a:gd name="connsiteX6" fmla="*/ 1400175 w 1443037"/>
              <a:gd name="connsiteY6" fmla="*/ 400050 h 1566863"/>
              <a:gd name="connsiteX7" fmla="*/ 1438275 w 1443037"/>
              <a:gd name="connsiteY7" fmla="*/ 514350 h 1566863"/>
              <a:gd name="connsiteX8" fmla="*/ 1443037 w 1443037"/>
              <a:gd name="connsiteY8" fmla="*/ 671513 h 1566863"/>
              <a:gd name="connsiteX9" fmla="*/ 1414462 w 1443037"/>
              <a:gd name="connsiteY9" fmla="*/ 866775 h 1566863"/>
              <a:gd name="connsiteX10" fmla="*/ 1319212 w 1443037"/>
              <a:gd name="connsiteY10" fmla="*/ 1052513 h 1566863"/>
              <a:gd name="connsiteX11" fmla="*/ 1176337 w 1443037"/>
              <a:gd name="connsiteY11" fmla="*/ 1276350 h 1566863"/>
              <a:gd name="connsiteX12" fmla="*/ 1028700 w 1443037"/>
              <a:gd name="connsiteY12" fmla="*/ 1376362 h 1566863"/>
              <a:gd name="connsiteX13" fmla="*/ 919162 w 1443037"/>
              <a:gd name="connsiteY13" fmla="*/ 1524000 h 1566863"/>
              <a:gd name="connsiteX14" fmla="*/ 819150 w 1443037"/>
              <a:gd name="connsiteY14" fmla="*/ 1566863 h 1566863"/>
              <a:gd name="connsiteX15" fmla="*/ 576262 w 1443037"/>
              <a:gd name="connsiteY15" fmla="*/ 1524000 h 1566863"/>
              <a:gd name="connsiteX16" fmla="*/ 385762 w 1443037"/>
              <a:gd name="connsiteY16" fmla="*/ 1481138 h 1566863"/>
              <a:gd name="connsiteX17" fmla="*/ 271462 w 1443037"/>
              <a:gd name="connsiteY17" fmla="*/ 1419225 h 1566863"/>
              <a:gd name="connsiteX18" fmla="*/ 161925 w 1443037"/>
              <a:gd name="connsiteY18" fmla="*/ 1276350 h 1566863"/>
              <a:gd name="connsiteX19" fmla="*/ 52387 w 1443037"/>
              <a:gd name="connsiteY19" fmla="*/ 1119188 h 1566863"/>
              <a:gd name="connsiteX20" fmla="*/ 0 w 1443037"/>
              <a:gd name="connsiteY20" fmla="*/ 900113 h 1566863"/>
              <a:gd name="connsiteX21" fmla="*/ 0 w 1443037"/>
              <a:gd name="connsiteY21" fmla="*/ 642938 h 1566863"/>
              <a:gd name="connsiteX22" fmla="*/ 9525 w 1443037"/>
              <a:gd name="connsiteY22" fmla="*/ 452438 h 1566863"/>
              <a:gd name="connsiteX23" fmla="*/ 66675 w 1443037"/>
              <a:gd name="connsiteY23" fmla="*/ 290513 h 1566863"/>
              <a:gd name="connsiteX24" fmla="*/ 171450 w 1443037"/>
              <a:gd name="connsiteY24" fmla="*/ 185738 h 1566863"/>
              <a:gd name="connsiteX25" fmla="*/ 385762 w 1443037"/>
              <a:gd name="connsiteY25" fmla="*/ 95250 h 1566863"/>
              <a:gd name="connsiteX26" fmla="*/ 633412 w 1443037"/>
              <a:gd name="connsiteY26" fmla="*/ 9525 h 1566863"/>
              <a:gd name="connsiteX27" fmla="*/ 814387 w 1443037"/>
              <a:gd name="connsiteY27" fmla="*/ 0 h 1566863"/>
              <a:gd name="connsiteX0" fmla="*/ 862012 w 1443037"/>
              <a:gd name="connsiteY0" fmla="*/ 4763 h 1571626"/>
              <a:gd name="connsiteX1" fmla="*/ 1042987 w 1443037"/>
              <a:gd name="connsiteY1" fmla="*/ 28576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33437 w 1443037"/>
              <a:gd name="connsiteY27" fmla="*/ 0 h 1571626"/>
              <a:gd name="connsiteX0" fmla="*/ 862012 w 1443037"/>
              <a:gd name="connsiteY0" fmla="*/ 4763 h 1571626"/>
              <a:gd name="connsiteX1" fmla="*/ 1042987 w 1443037"/>
              <a:gd name="connsiteY1" fmla="*/ 28576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33338 w 1443037"/>
              <a:gd name="connsiteY20" fmla="*/ 890589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76200 w 1443037"/>
              <a:gd name="connsiteY19" fmla="*/ 1114426 h 1571626"/>
              <a:gd name="connsiteX20" fmla="*/ 33338 w 1443037"/>
              <a:gd name="connsiteY20" fmla="*/ 890589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52487 w 1433512"/>
              <a:gd name="connsiteY0" fmla="*/ 4763 h 1571626"/>
              <a:gd name="connsiteX1" fmla="*/ 1019174 w 1433512"/>
              <a:gd name="connsiteY1" fmla="*/ 61913 h 1571626"/>
              <a:gd name="connsiteX2" fmla="*/ 1090612 w 1433512"/>
              <a:gd name="connsiteY2" fmla="*/ 109539 h 1571626"/>
              <a:gd name="connsiteX3" fmla="*/ 1185862 w 1433512"/>
              <a:gd name="connsiteY3" fmla="*/ 176213 h 1571626"/>
              <a:gd name="connsiteX4" fmla="*/ 1247775 w 1433512"/>
              <a:gd name="connsiteY4" fmla="*/ 233363 h 1571626"/>
              <a:gd name="connsiteX5" fmla="*/ 1338262 w 1433512"/>
              <a:gd name="connsiteY5" fmla="*/ 309563 h 1571626"/>
              <a:gd name="connsiteX6" fmla="*/ 1390650 w 1433512"/>
              <a:gd name="connsiteY6" fmla="*/ 404813 h 1571626"/>
              <a:gd name="connsiteX7" fmla="*/ 1428750 w 1433512"/>
              <a:gd name="connsiteY7" fmla="*/ 519113 h 1571626"/>
              <a:gd name="connsiteX8" fmla="*/ 1433512 w 1433512"/>
              <a:gd name="connsiteY8" fmla="*/ 676276 h 1571626"/>
              <a:gd name="connsiteX9" fmla="*/ 1404937 w 1433512"/>
              <a:gd name="connsiteY9" fmla="*/ 871538 h 1571626"/>
              <a:gd name="connsiteX10" fmla="*/ 1309687 w 1433512"/>
              <a:gd name="connsiteY10" fmla="*/ 1057276 h 1571626"/>
              <a:gd name="connsiteX11" fmla="*/ 1166812 w 1433512"/>
              <a:gd name="connsiteY11" fmla="*/ 1281113 h 1571626"/>
              <a:gd name="connsiteX12" fmla="*/ 1019175 w 1433512"/>
              <a:gd name="connsiteY12" fmla="*/ 1381125 h 1571626"/>
              <a:gd name="connsiteX13" fmla="*/ 909637 w 1433512"/>
              <a:gd name="connsiteY13" fmla="*/ 1528763 h 1571626"/>
              <a:gd name="connsiteX14" fmla="*/ 809625 w 1433512"/>
              <a:gd name="connsiteY14" fmla="*/ 1571626 h 1571626"/>
              <a:gd name="connsiteX15" fmla="*/ 566737 w 1433512"/>
              <a:gd name="connsiteY15" fmla="*/ 1528763 h 1571626"/>
              <a:gd name="connsiteX16" fmla="*/ 376237 w 1433512"/>
              <a:gd name="connsiteY16" fmla="*/ 1485901 h 1571626"/>
              <a:gd name="connsiteX17" fmla="*/ 261937 w 1433512"/>
              <a:gd name="connsiteY17" fmla="*/ 1423988 h 1571626"/>
              <a:gd name="connsiteX18" fmla="*/ 152400 w 1433512"/>
              <a:gd name="connsiteY18" fmla="*/ 1281113 h 1571626"/>
              <a:gd name="connsiteX19" fmla="*/ 66675 w 1433512"/>
              <a:gd name="connsiteY19" fmla="*/ 1114426 h 1571626"/>
              <a:gd name="connsiteX20" fmla="*/ 23813 w 1433512"/>
              <a:gd name="connsiteY20" fmla="*/ 890589 h 1571626"/>
              <a:gd name="connsiteX21" fmla="*/ 42862 w 1433512"/>
              <a:gd name="connsiteY21" fmla="*/ 628651 h 1571626"/>
              <a:gd name="connsiteX22" fmla="*/ 0 w 1433512"/>
              <a:gd name="connsiteY22" fmla="*/ 457201 h 1571626"/>
              <a:gd name="connsiteX23" fmla="*/ 57150 w 1433512"/>
              <a:gd name="connsiteY23" fmla="*/ 295276 h 1571626"/>
              <a:gd name="connsiteX24" fmla="*/ 161925 w 1433512"/>
              <a:gd name="connsiteY24" fmla="*/ 190501 h 1571626"/>
              <a:gd name="connsiteX25" fmla="*/ 376237 w 1433512"/>
              <a:gd name="connsiteY25" fmla="*/ 100013 h 1571626"/>
              <a:gd name="connsiteX26" fmla="*/ 623887 w 1433512"/>
              <a:gd name="connsiteY26" fmla="*/ 14288 h 1571626"/>
              <a:gd name="connsiteX27" fmla="*/ 842962 w 1433512"/>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38112 w 1409699"/>
              <a:gd name="connsiteY24" fmla="*/ 190501 h 1571626"/>
              <a:gd name="connsiteX25" fmla="*/ 352424 w 1409699"/>
              <a:gd name="connsiteY25" fmla="*/ 100013 h 1571626"/>
              <a:gd name="connsiteX26" fmla="*/ 600074 w 1409699"/>
              <a:gd name="connsiteY26" fmla="*/ 14288 h 1571626"/>
              <a:gd name="connsiteX27" fmla="*/ 819149 w 1409699"/>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47637 w 1409699"/>
              <a:gd name="connsiteY24" fmla="*/ 219076 h 1571626"/>
              <a:gd name="connsiteX25" fmla="*/ 352424 w 1409699"/>
              <a:gd name="connsiteY25" fmla="*/ 100013 h 1571626"/>
              <a:gd name="connsiteX26" fmla="*/ 600074 w 1409699"/>
              <a:gd name="connsiteY26" fmla="*/ 14288 h 1571626"/>
              <a:gd name="connsiteX27" fmla="*/ 819149 w 1409699"/>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47637 w 1409699"/>
              <a:gd name="connsiteY24" fmla="*/ 219076 h 1571626"/>
              <a:gd name="connsiteX25" fmla="*/ 361949 w 1409699"/>
              <a:gd name="connsiteY25" fmla="*/ 133350 h 1571626"/>
              <a:gd name="connsiteX26" fmla="*/ 600074 w 1409699"/>
              <a:gd name="connsiteY26" fmla="*/ 14288 h 1571626"/>
              <a:gd name="connsiteX27" fmla="*/ 819149 w 1409699"/>
              <a:gd name="connsiteY27" fmla="*/ 0 h 1571626"/>
              <a:gd name="connsiteX0" fmla="*/ 828674 w 1409699"/>
              <a:gd name="connsiteY0" fmla="*/ 0 h 1566863"/>
              <a:gd name="connsiteX1" fmla="*/ 995361 w 1409699"/>
              <a:gd name="connsiteY1" fmla="*/ 57150 h 1566863"/>
              <a:gd name="connsiteX2" fmla="*/ 1066799 w 1409699"/>
              <a:gd name="connsiteY2" fmla="*/ 104776 h 1566863"/>
              <a:gd name="connsiteX3" fmla="*/ 1162049 w 1409699"/>
              <a:gd name="connsiteY3" fmla="*/ 171450 h 1566863"/>
              <a:gd name="connsiteX4" fmla="*/ 1223962 w 1409699"/>
              <a:gd name="connsiteY4" fmla="*/ 228600 h 1566863"/>
              <a:gd name="connsiteX5" fmla="*/ 1314449 w 1409699"/>
              <a:gd name="connsiteY5" fmla="*/ 304800 h 1566863"/>
              <a:gd name="connsiteX6" fmla="*/ 1366837 w 1409699"/>
              <a:gd name="connsiteY6" fmla="*/ 400050 h 1566863"/>
              <a:gd name="connsiteX7" fmla="*/ 1404937 w 1409699"/>
              <a:gd name="connsiteY7" fmla="*/ 514350 h 1566863"/>
              <a:gd name="connsiteX8" fmla="*/ 1409699 w 1409699"/>
              <a:gd name="connsiteY8" fmla="*/ 671513 h 1566863"/>
              <a:gd name="connsiteX9" fmla="*/ 1381124 w 1409699"/>
              <a:gd name="connsiteY9" fmla="*/ 866775 h 1566863"/>
              <a:gd name="connsiteX10" fmla="*/ 1285874 w 1409699"/>
              <a:gd name="connsiteY10" fmla="*/ 1052513 h 1566863"/>
              <a:gd name="connsiteX11" fmla="*/ 1142999 w 1409699"/>
              <a:gd name="connsiteY11" fmla="*/ 1276350 h 1566863"/>
              <a:gd name="connsiteX12" fmla="*/ 995362 w 1409699"/>
              <a:gd name="connsiteY12" fmla="*/ 1376362 h 1566863"/>
              <a:gd name="connsiteX13" fmla="*/ 885824 w 1409699"/>
              <a:gd name="connsiteY13" fmla="*/ 1524000 h 1566863"/>
              <a:gd name="connsiteX14" fmla="*/ 785812 w 1409699"/>
              <a:gd name="connsiteY14" fmla="*/ 1566863 h 1566863"/>
              <a:gd name="connsiteX15" fmla="*/ 542924 w 1409699"/>
              <a:gd name="connsiteY15" fmla="*/ 1524000 h 1566863"/>
              <a:gd name="connsiteX16" fmla="*/ 352424 w 1409699"/>
              <a:gd name="connsiteY16" fmla="*/ 1481138 h 1566863"/>
              <a:gd name="connsiteX17" fmla="*/ 238124 w 1409699"/>
              <a:gd name="connsiteY17" fmla="*/ 1419225 h 1566863"/>
              <a:gd name="connsiteX18" fmla="*/ 128587 w 1409699"/>
              <a:gd name="connsiteY18" fmla="*/ 1276350 h 1566863"/>
              <a:gd name="connsiteX19" fmla="*/ 42862 w 1409699"/>
              <a:gd name="connsiteY19" fmla="*/ 1109663 h 1566863"/>
              <a:gd name="connsiteX20" fmla="*/ 0 w 1409699"/>
              <a:gd name="connsiteY20" fmla="*/ 885826 h 1566863"/>
              <a:gd name="connsiteX21" fmla="*/ 19049 w 1409699"/>
              <a:gd name="connsiteY21" fmla="*/ 623888 h 1566863"/>
              <a:gd name="connsiteX22" fmla="*/ 0 w 1409699"/>
              <a:gd name="connsiteY22" fmla="*/ 409575 h 1566863"/>
              <a:gd name="connsiteX23" fmla="*/ 33337 w 1409699"/>
              <a:gd name="connsiteY23" fmla="*/ 290513 h 1566863"/>
              <a:gd name="connsiteX24" fmla="*/ 147637 w 1409699"/>
              <a:gd name="connsiteY24" fmla="*/ 214313 h 1566863"/>
              <a:gd name="connsiteX25" fmla="*/ 361949 w 1409699"/>
              <a:gd name="connsiteY25" fmla="*/ 128587 h 1566863"/>
              <a:gd name="connsiteX26" fmla="*/ 600074 w 1409699"/>
              <a:gd name="connsiteY26" fmla="*/ 9525 h 1566863"/>
              <a:gd name="connsiteX27" fmla="*/ 823911 w 1409699"/>
              <a:gd name="connsiteY27" fmla="*/ 38100 h 1566863"/>
              <a:gd name="connsiteX0" fmla="*/ 857249 w 1409699"/>
              <a:gd name="connsiteY0" fmla="*/ 23812 h 1557338"/>
              <a:gd name="connsiteX1" fmla="*/ 995361 w 1409699"/>
              <a:gd name="connsiteY1" fmla="*/ 47625 h 1557338"/>
              <a:gd name="connsiteX2" fmla="*/ 1066799 w 1409699"/>
              <a:gd name="connsiteY2" fmla="*/ 95251 h 1557338"/>
              <a:gd name="connsiteX3" fmla="*/ 1162049 w 1409699"/>
              <a:gd name="connsiteY3" fmla="*/ 161925 h 1557338"/>
              <a:gd name="connsiteX4" fmla="*/ 1223962 w 1409699"/>
              <a:gd name="connsiteY4" fmla="*/ 219075 h 1557338"/>
              <a:gd name="connsiteX5" fmla="*/ 1314449 w 1409699"/>
              <a:gd name="connsiteY5" fmla="*/ 295275 h 1557338"/>
              <a:gd name="connsiteX6" fmla="*/ 1366837 w 1409699"/>
              <a:gd name="connsiteY6" fmla="*/ 390525 h 1557338"/>
              <a:gd name="connsiteX7" fmla="*/ 1404937 w 1409699"/>
              <a:gd name="connsiteY7" fmla="*/ 504825 h 1557338"/>
              <a:gd name="connsiteX8" fmla="*/ 1409699 w 1409699"/>
              <a:gd name="connsiteY8" fmla="*/ 661988 h 1557338"/>
              <a:gd name="connsiteX9" fmla="*/ 1381124 w 1409699"/>
              <a:gd name="connsiteY9" fmla="*/ 857250 h 1557338"/>
              <a:gd name="connsiteX10" fmla="*/ 1285874 w 1409699"/>
              <a:gd name="connsiteY10" fmla="*/ 1042988 h 1557338"/>
              <a:gd name="connsiteX11" fmla="*/ 1142999 w 1409699"/>
              <a:gd name="connsiteY11" fmla="*/ 1266825 h 1557338"/>
              <a:gd name="connsiteX12" fmla="*/ 995362 w 1409699"/>
              <a:gd name="connsiteY12" fmla="*/ 1366837 h 1557338"/>
              <a:gd name="connsiteX13" fmla="*/ 885824 w 1409699"/>
              <a:gd name="connsiteY13" fmla="*/ 1514475 h 1557338"/>
              <a:gd name="connsiteX14" fmla="*/ 785812 w 1409699"/>
              <a:gd name="connsiteY14" fmla="*/ 1557338 h 1557338"/>
              <a:gd name="connsiteX15" fmla="*/ 542924 w 1409699"/>
              <a:gd name="connsiteY15" fmla="*/ 1514475 h 1557338"/>
              <a:gd name="connsiteX16" fmla="*/ 352424 w 1409699"/>
              <a:gd name="connsiteY16" fmla="*/ 1471613 h 1557338"/>
              <a:gd name="connsiteX17" fmla="*/ 238124 w 1409699"/>
              <a:gd name="connsiteY17" fmla="*/ 1409700 h 1557338"/>
              <a:gd name="connsiteX18" fmla="*/ 128587 w 1409699"/>
              <a:gd name="connsiteY18" fmla="*/ 1266825 h 1557338"/>
              <a:gd name="connsiteX19" fmla="*/ 42862 w 1409699"/>
              <a:gd name="connsiteY19" fmla="*/ 1100138 h 1557338"/>
              <a:gd name="connsiteX20" fmla="*/ 0 w 1409699"/>
              <a:gd name="connsiteY20" fmla="*/ 876301 h 1557338"/>
              <a:gd name="connsiteX21" fmla="*/ 19049 w 1409699"/>
              <a:gd name="connsiteY21" fmla="*/ 614363 h 1557338"/>
              <a:gd name="connsiteX22" fmla="*/ 0 w 1409699"/>
              <a:gd name="connsiteY22" fmla="*/ 400050 h 1557338"/>
              <a:gd name="connsiteX23" fmla="*/ 33337 w 1409699"/>
              <a:gd name="connsiteY23" fmla="*/ 280988 h 1557338"/>
              <a:gd name="connsiteX24" fmla="*/ 147637 w 1409699"/>
              <a:gd name="connsiteY24" fmla="*/ 204788 h 1557338"/>
              <a:gd name="connsiteX25" fmla="*/ 361949 w 1409699"/>
              <a:gd name="connsiteY25" fmla="*/ 119062 h 1557338"/>
              <a:gd name="connsiteX26" fmla="*/ 600074 w 1409699"/>
              <a:gd name="connsiteY26" fmla="*/ 0 h 1557338"/>
              <a:gd name="connsiteX27" fmla="*/ 823911 w 1409699"/>
              <a:gd name="connsiteY27" fmla="*/ 28575 h 1557338"/>
              <a:gd name="connsiteX0" fmla="*/ 857249 w 1409699"/>
              <a:gd name="connsiteY0" fmla="*/ 0 h 1533526"/>
              <a:gd name="connsiteX1" fmla="*/ 995361 w 1409699"/>
              <a:gd name="connsiteY1" fmla="*/ 23813 h 1533526"/>
              <a:gd name="connsiteX2" fmla="*/ 1066799 w 1409699"/>
              <a:gd name="connsiteY2" fmla="*/ 71439 h 1533526"/>
              <a:gd name="connsiteX3" fmla="*/ 1162049 w 1409699"/>
              <a:gd name="connsiteY3" fmla="*/ 138113 h 1533526"/>
              <a:gd name="connsiteX4" fmla="*/ 1223962 w 1409699"/>
              <a:gd name="connsiteY4" fmla="*/ 195263 h 1533526"/>
              <a:gd name="connsiteX5" fmla="*/ 1314449 w 1409699"/>
              <a:gd name="connsiteY5" fmla="*/ 271463 h 1533526"/>
              <a:gd name="connsiteX6" fmla="*/ 1366837 w 1409699"/>
              <a:gd name="connsiteY6" fmla="*/ 366713 h 1533526"/>
              <a:gd name="connsiteX7" fmla="*/ 1404937 w 1409699"/>
              <a:gd name="connsiteY7" fmla="*/ 481013 h 1533526"/>
              <a:gd name="connsiteX8" fmla="*/ 1409699 w 1409699"/>
              <a:gd name="connsiteY8" fmla="*/ 638176 h 1533526"/>
              <a:gd name="connsiteX9" fmla="*/ 1381124 w 1409699"/>
              <a:gd name="connsiteY9" fmla="*/ 833438 h 1533526"/>
              <a:gd name="connsiteX10" fmla="*/ 1285874 w 1409699"/>
              <a:gd name="connsiteY10" fmla="*/ 1019176 h 1533526"/>
              <a:gd name="connsiteX11" fmla="*/ 1142999 w 1409699"/>
              <a:gd name="connsiteY11" fmla="*/ 1243013 h 1533526"/>
              <a:gd name="connsiteX12" fmla="*/ 995362 w 1409699"/>
              <a:gd name="connsiteY12" fmla="*/ 1343025 h 1533526"/>
              <a:gd name="connsiteX13" fmla="*/ 885824 w 1409699"/>
              <a:gd name="connsiteY13" fmla="*/ 1490663 h 1533526"/>
              <a:gd name="connsiteX14" fmla="*/ 785812 w 1409699"/>
              <a:gd name="connsiteY14" fmla="*/ 1533526 h 1533526"/>
              <a:gd name="connsiteX15" fmla="*/ 542924 w 1409699"/>
              <a:gd name="connsiteY15" fmla="*/ 1490663 h 1533526"/>
              <a:gd name="connsiteX16" fmla="*/ 352424 w 1409699"/>
              <a:gd name="connsiteY16" fmla="*/ 1447801 h 1533526"/>
              <a:gd name="connsiteX17" fmla="*/ 238124 w 1409699"/>
              <a:gd name="connsiteY17" fmla="*/ 1385888 h 1533526"/>
              <a:gd name="connsiteX18" fmla="*/ 128587 w 1409699"/>
              <a:gd name="connsiteY18" fmla="*/ 1243013 h 1533526"/>
              <a:gd name="connsiteX19" fmla="*/ 42862 w 1409699"/>
              <a:gd name="connsiteY19" fmla="*/ 1076326 h 1533526"/>
              <a:gd name="connsiteX20" fmla="*/ 0 w 1409699"/>
              <a:gd name="connsiteY20" fmla="*/ 852489 h 1533526"/>
              <a:gd name="connsiteX21" fmla="*/ 19049 w 1409699"/>
              <a:gd name="connsiteY21" fmla="*/ 590551 h 1533526"/>
              <a:gd name="connsiteX22" fmla="*/ 0 w 1409699"/>
              <a:gd name="connsiteY22" fmla="*/ 376238 h 1533526"/>
              <a:gd name="connsiteX23" fmla="*/ 33337 w 1409699"/>
              <a:gd name="connsiteY23" fmla="*/ 257176 h 1533526"/>
              <a:gd name="connsiteX24" fmla="*/ 147637 w 1409699"/>
              <a:gd name="connsiteY24" fmla="*/ 180976 h 1533526"/>
              <a:gd name="connsiteX25" fmla="*/ 361949 w 1409699"/>
              <a:gd name="connsiteY25" fmla="*/ 95250 h 1533526"/>
              <a:gd name="connsiteX26" fmla="*/ 600074 w 1409699"/>
              <a:gd name="connsiteY26" fmla="*/ 9525 h 1533526"/>
              <a:gd name="connsiteX27" fmla="*/ 823911 w 1409699"/>
              <a:gd name="connsiteY27" fmla="*/ 4763 h 1533526"/>
              <a:gd name="connsiteX0" fmla="*/ 857249 w 1409699"/>
              <a:gd name="connsiteY0" fmla="*/ 0 h 1533526"/>
              <a:gd name="connsiteX1" fmla="*/ 995361 w 1409699"/>
              <a:gd name="connsiteY1" fmla="*/ 23813 h 1533526"/>
              <a:gd name="connsiteX2" fmla="*/ 1066799 w 1409699"/>
              <a:gd name="connsiteY2" fmla="*/ 71439 h 1533526"/>
              <a:gd name="connsiteX3" fmla="*/ 1162049 w 1409699"/>
              <a:gd name="connsiteY3" fmla="*/ 138113 h 1533526"/>
              <a:gd name="connsiteX4" fmla="*/ 1223962 w 1409699"/>
              <a:gd name="connsiteY4" fmla="*/ 195263 h 1533526"/>
              <a:gd name="connsiteX5" fmla="*/ 1314449 w 1409699"/>
              <a:gd name="connsiteY5" fmla="*/ 271463 h 1533526"/>
              <a:gd name="connsiteX6" fmla="*/ 1366837 w 1409699"/>
              <a:gd name="connsiteY6" fmla="*/ 366713 h 1533526"/>
              <a:gd name="connsiteX7" fmla="*/ 1404937 w 1409699"/>
              <a:gd name="connsiteY7" fmla="*/ 481013 h 1533526"/>
              <a:gd name="connsiteX8" fmla="*/ 1409699 w 1409699"/>
              <a:gd name="connsiteY8" fmla="*/ 638176 h 1533526"/>
              <a:gd name="connsiteX9" fmla="*/ 1381124 w 1409699"/>
              <a:gd name="connsiteY9" fmla="*/ 833438 h 1533526"/>
              <a:gd name="connsiteX10" fmla="*/ 1285874 w 1409699"/>
              <a:gd name="connsiteY10" fmla="*/ 1019176 h 1533526"/>
              <a:gd name="connsiteX11" fmla="*/ 1142999 w 1409699"/>
              <a:gd name="connsiteY11" fmla="*/ 1243013 h 1533526"/>
              <a:gd name="connsiteX12" fmla="*/ 995362 w 1409699"/>
              <a:gd name="connsiteY12" fmla="*/ 1343025 h 1533526"/>
              <a:gd name="connsiteX13" fmla="*/ 885824 w 1409699"/>
              <a:gd name="connsiteY13" fmla="*/ 1490663 h 1533526"/>
              <a:gd name="connsiteX14" fmla="*/ 785812 w 1409699"/>
              <a:gd name="connsiteY14" fmla="*/ 1533526 h 1533526"/>
              <a:gd name="connsiteX15" fmla="*/ 542924 w 1409699"/>
              <a:gd name="connsiteY15" fmla="*/ 1490663 h 1533526"/>
              <a:gd name="connsiteX16" fmla="*/ 352424 w 1409699"/>
              <a:gd name="connsiteY16" fmla="*/ 1447801 h 1533526"/>
              <a:gd name="connsiteX17" fmla="*/ 238124 w 1409699"/>
              <a:gd name="connsiteY17" fmla="*/ 1385888 h 1533526"/>
              <a:gd name="connsiteX18" fmla="*/ 128587 w 1409699"/>
              <a:gd name="connsiteY18" fmla="*/ 1243013 h 1533526"/>
              <a:gd name="connsiteX19" fmla="*/ 42862 w 1409699"/>
              <a:gd name="connsiteY19" fmla="*/ 1076326 h 1533526"/>
              <a:gd name="connsiteX20" fmla="*/ 0 w 1409699"/>
              <a:gd name="connsiteY20" fmla="*/ 852489 h 1533526"/>
              <a:gd name="connsiteX21" fmla="*/ 19049 w 1409699"/>
              <a:gd name="connsiteY21" fmla="*/ 590551 h 1533526"/>
              <a:gd name="connsiteX22" fmla="*/ 0 w 1409699"/>
              <a:gd name="connsiteY22" fmla="*/ 376238 h 1533526"/>
              <a:gd name="connsiteX23" fmla="*/ 61912 w 1409699"/>
              <a:gd name="connsiteY23" fmla="*/ 228601 h 1533526"/>
              <a:gd name="connsiteX24" fmla="*/ 147637 w 1409699"/>
              <a:gd name="connsiteY24" fmla="*/ 180976 h 1533526"/>
              <a:gd name="connsiteX25" fmla="*/ 361949 w 1409699"/>
              <a:gd name="connsiteY25" fmla="*/ 95250 h 1533526"/>
              <a:gd name="connsiteX26" fmla="*/ 600074 w 1409699"/>
              <a:gd name="connsiteY26" fmla="*/ 9525 h 1533526"/>
              <a:gd name="connsiteX27" fmla="*/ 823911 w 1409699"/>
              <a:gd name="connsiteY27" fmla="*/ 4763 h 153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9699" h="1533526">
                <a:moveTo>
                  <a:pt x="857249" y="0"/>
                </a:moveTo>
                <a:lnTo>
                  <a:pt x="995361" y="23813"/>
                </a:lnTo>
                <a:lnTo>
                  <a:pt x="1066799" y="71439"/>
                </a:lnTo>
                <a:lnTo>
                  <a:pt x="1162049" y="138113"/>
                </a:lnTo>
                <a:lnTo>
                  <a:pt x="1223962" y="195263"/>
                </a:lnTo>
                <a:lnTo>
                  <a:pt x="1314449" y="271463"/>
                </a:lnTo>
                <a:lnTo>
                  <a:pt x="1366837" y="366713"/>
                </a:lnTo>
                <a:lnTo>
                  <a:pt x="1404937" y="481013"/>
                </a:lnTo>
                <a:lnTo>
                  <a:pt x="1409699" y="638176"/>
                </a:lnTo>
                <a:lnTo>
                  <a:pt x="1381124" y="833438"/>
                </a:lnTo>
                <a:lnTo>
                  <a:pt x="1285874" y="1019176"/>
                </a:lnTo>
                <a:lnTo>
                  <a:pt x="1142999" y="1243013"/>
                </a:lnTo>
                <a:lnTo>
                  <a:pt x="995362" y="1343025"/>
                </a:lnTo>
                <a:lnTo>
                  <a:pt x="885824" y="1490663"/>
                </a:lnTo>
                <a:lnTo>
                  <a:pt x="785812" y="1533526"/>
                </a:lnTo>
                <a:lnTo>
                  <a:pt x="542924" y="1490663"/>
                </a:lnTo>
                <a:lnTo>
                  <a:pt x="352424" y="1447801"/>
                </a:lnTo>
                <a:lnTo>
                  <a:pt x="238124" y="1385888"/>
                </a:lnTo>
                <a:lnTo>
                  <a:pt x="128587" y="1243013"/>
                </a:lnTo>
                <a:lnTo>
                  <a:pt x="42862" y="1076326"/>
                </a:lnTo>
                <a:lnTo>
                  <a:pt x="0" y="852489"/>
                </a:lnTo>
                <a:lnTo>
                  <a:pt x="19049" y="590551"/>
                </a:lnTo>
                <a:lnTo>
                  <a:pt x="0" y="376238"/>
                </a:lnTo>
                <a:lnTo>
                  <a:pt x="61912" y="228601"/>
                </a:lnTo>
                <a:lnTo>
                  <a:pt x="147637" y="180976"/>
                </a:lnTo>
                <a:lnTo>
                  <a:pt x="361949" y="95250"/>
                </a:lnTo>
                <a:lnTo>
                  <a:pt x="600074" y="9525"/>
                </a:lnTo>
                <a:lnTo>
                  <a:pt x="823911" y="4763"/>
                </a:lnTo>
              </a:path>
            </a:pathLst>
          </a:custGeom>
          <a:no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Полилиния: фигура 34">
            <a:extLst>
              <a:ext uri="{FF2B5EF4-FFF2-40B4-BE49-F238E27FC236}">
                <a16:creationId xmlns:a16="http://schemas.microsoft.com/office/drawing/2014/main" id="{9F09E937-D875-7F26-5D99-A14997E5E34E}"/>
              </a:ext>
            </a:extLst>
          </p:cNvPr>
          <p:cNvSpPr/>
          <p:nvPr/>
        </p:nvSpPr>
        <p:spPr>
          <a:xfrm>
            <a:off x="9917375" y="1913573"/>
            <a:ext cx="1409699" cy="1533526"/>
          </a:xfrm>
          <a:custGeom>
            <a:avLst/>
            <a:gdLst>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47750 w 1443037"/>
              <a:gd name="connsiteY12" fmla="*/ 1433512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71437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47750 w 1443037"/>
              <a:gd name="connsiteY12" fmla="*/ 1433512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28700 w 1443037"/>
              <a:gd name="connsiteY12" fmla="*/ 140969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76337 w 1443037"/>
              <a:gd name="connsiteY11" fmla="*/ 1290637 h 1581150"/>
              <a:gd name="connsiteX12" fmla="*/ 1028700 w 1443037"/>
              <a:gd name="connsiteY12" fmla="*/ 140969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76337 w 1443037"/>
              <a:gd name="connsiteY11" fmla="*/ 1290637 h 1581150"/>
              <a:gd name="connsiteX12" fmla="*/ 1028700 w 1443037"/>
              <a:gd name="connsiteY12" fmla="*/ 139064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862012 w 1443037"/>
              <a:gd name="connsiteY0" fmla="*/ 0 h 1566863"/>
              <a:gd name="connsiteX1" fmla="*/ 1042987 w 1443037"/>
              <a:gd name="connsiteY1" fmla="*/ 23813 h 1566863"/>
              <a:gd name="connsiteX2" fmla="*/ 1119187 w 1443037"/>
              <a:gd name="connsiteY2" fmla="*/ 52388 h 1566863"/>
              <a:gd name="connsiteX3" fmla="*/ 1209675 w 1443037"/>
              <a:gd name="connsiteY3" fmla="*/ 133350 h 1566863"/>
              <a:gd name="connsiteX4" fmla="*/ 1271587 w 1443037"/>
              <a:gd name="connsiteY4" fmla="*/ 209550 h 1566863"/>
              <a:gd name="connsiteX5" fmla="*/ 1347787 w 1443037"/>
              <a:gd name="connsiteY5" fmla="*/ 304800 h 1566863"/>
              <a:gd name="connsiteX6" fmla="*/ 1400175 w 1443037"/>
              <a:gd name="connsiteY6" fmla="*/ 400050 h 1566863"/>
              <a:gd name="connsiteX7" fmla="*/ 1438275 w 1443037"/>
              <a:gd name="connsiteY7" fmla="*/ 514350 h 1566863"/>
              <a:gd name="connsiteX8" fmla="*/ 1443037 w 1443037"/>
              <a:gd name="connsiteY8" fmla="*/ 671513 h 1566863"/>
              <a:gd name="connsiteX9" fmla="*/ 1414462 w 1443037"/>
              <a:gd name="connsiteY9" fmla="*/ 866775 h 1566863"/>
              <a:gd name="connsiteX10" fmla="*/ 1319212 w 1443037"/>
              <a:gd name="connsiteY10" fmla="*/ 1052513 h 1566863"/>
              <a:gd name="connsiteX11" fmla="*/ 1176337 w 1443037"/>
              <a:gd name="connsiteY11" fmla="*/ 1276350 h 1566863"/>
              <a:gd name="connsiteX12" fmla="*/ 1028700 w 1443037"/>
              <a:gd name="connsiteY12" fmla="*/ 1376362 h 1566863"/>
              <a:gd name="connsiteX13" fmla="*/ 919162 w 1443037"/>
              <a:gd name="connsiteY13" fmla="*/ 1524000 h 1566863"/>
              <a:gd name="connsiteX14" fmla="*/ 819150 w 1443037"/>
              <a:gd name="connsiteY14" fmla="*/ 1566863 h 1566863"/>
              <a:gd name="connsiteX15" fmla="*/ 576262 w 1443037"/>
              <a:gd name="connsiteY15" fmla="*/ 1524000 h 1566863"/>
              <a:gd name="connsiteX16" fmla="*/ 385762 w 1443037"/>
              <a:gd name="connsiteY16" fmla="*/ 1481138 h 1566863"/>
              <a:gd name="connsiteX17" fmla="*/ 271462 w 1443037"/>
              <a:gd name="connsiteY17" fmla="*/ 1419225 h 1566863"/>
              <a:gd name="connsiteX18" fmla="*/ 161925 w 1443037"/>
              <a:gd name="connsiteY18" fmla="*/ 1276350 h 1566863"/>
              <a:gd name="connsiteX19" fmla="*/ 52387 w 1443037"/>
              <a:gd name="connsiteY19" fmla="*/ 1119188 h 1566863"/>
              <a:gd name="connsiteX20" fmla="*/ 0 w 1443037"/>
              <a:gd name="connsiteY20" fmla="*/ 900113 h 1566863"/>
              <a:gd name="connsiteX21" fmla="*/ 0 w 1443037"/>
              <a:gd name="connsiteY21" fmla="*/ 642938 h 1566863"/>
              <a:gd name="connsiteX22" fmla="*/ 9525 w 1443037"/>
              <a:gd name="connsiteY22" fmla="*/ 452438 h 1566863"/>
              <a:gd name="connsiteX23" fmla="*/ 66675 w 1443037"/>
              <a:gd name="connsiteY23" fmla="*/ 290513 h 1566863"/>
              <a:gd name="connsiteX24" fmla="*/ 171450 w 1443037"/>
              <a:gd name="connsiteY24" fmla="*/ 185738 h 1566863"/>
              <a:gd name="connsiteX25" fmla="*/ 385762 w 1443037"/>
              <a:gd name="connsiteY25" fmla="*/ 95250 h 1566863"/>
              <a:gd name="connsiteX26" fmla="*/ 633412 w 1443037"/>
              <a:gd name="connsiteY26" fmla="*/ 9525 h 1566863"/>
              <a:gd name="connsiteX27" fmla="*/ 814387 w 1443037"/>
              <a:gd name="connsiteY27" fmla="*/ 0 h 1566863"/>
              <a:gd name="connsiteX0" fmla="*/ 862012 w 1443037"/>
              <a:gd name="connsiteY0" fmla="*/ 4763 h 1571626"/>
              <a:gd name="connsiteX1" fmla="*/ 1042987 w 1443037"/>
              <a:gd name="connsiteY1" fmla="*/ 28576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33437 w 1443037"/>
              <a:gd name="connsiteY27" fmla="*/ 0 h 1571626"/>
              <a:gd name="connsiteX0" fmla="*/ 862012 w 1443037"/>
              <a:gd name="connsiteY0" fmla="*/ 4763 h 1571626"/>
              <a:gd name="connsiteX1" fmla="*/ 1042987 w 1443037"/>
              <a:gd name="connsiteY1" fmla="*/ 28576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33338 w 1443037"/>
              <a:gd name="connsiteY20" fmla="*/ 890589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76200 w 1443037"/>
              <a:gd name="connsiteY19" fmla="*/ 1114426 h 1571626"/>
              <a:gd name="connsiteX20" fmla="*/ 33338 w 1443037"/>
              <a:gd name="connsiteY20" fmla="*/ 890589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52487 w 1433512"/>
              <a:gd name="connsiteY0" fmla="*/ 4763 h 1571626"/>
              <a:gd name="connsiteX1" fmla="*/ 1019174 w 1433512"/>
              <a:gd name="connsiteY1" fmla="*/ 61913 h 1571626"/>
              <a:gd name="connsiteX2" fmla="*/ 1090612 w 1433512"/>
              <a:gd name="connsiteY2" fmla="*/ 109539 h 1571626"/>
              <a:gd name="connsiteX3" fmla="*/ 1185862 w 1433512"/>
              <a:gd name="connsiteY3" fmla="*/ 176213 h 1571626"/>
              <a:gd name="connsiteX4" fmla="*/ 1247775 w 1433512"/>
              <a:gd name="connsiteY4" fmla="*/ 233363 h 1571626"/>
              <a:gd name="connsiteX5" fmla="*/ 1338262 w 1433512"/>
              <a:gd name="connsiteY5" fmla="*/ 309563 h 1571626"/>
              <a:gd name="connsiteX6" fmla="*/ 1390650 w 1433512"/>
              <a:gd name="connsiteY6" fmla="*/ 404813 h 1571626"/>
              <a:gd name="connsiteX7" fmla="*/ 1428750 w 1433512"/>
              <a:gd name="connsiteY7" fmla="*/ 519113 h 1571626"/>
              <a:gd name="connsiteX8" fmla="*/ 1433512 w 1433512"/>
              <a:gd name="connsiteY8" fmla="*/ 676276 h 1571626"/>
              <a:gd name="connsiteX9" fmla="*/ 1404937 w 1433512"/>
              <a:gd name="connsiteY9" fmla="*/ 871538 h 1571626"/>
              <a:gd name="connsiteX10" fmla="*/ 1309687 w 1433512"/>
              <a:gd name="connsiteY10" fmla="*/ 1057276 h 1571626"/>
              <a:gd name="connsiteX11" fmla="*/ 1166812 w 1433512"/>
              <a:gd name="connsiteY11" fmla="*/ 1281113 h 1571626"/>
              <a:gd name="connsiteX12" fmla="*/ 1019175 w 1433512"/>
              <a:gd name="connsiteY12" fmla="*/ 1381125 h 1571626"/>
              <a:gd name="connsiteX13" fmla="*/ 909637 w 1433512"/>
              <a:gd name="connsiteY13" fmla="*/ 1528763 h 1571626"/>
              <a:gd name="connsiteX14" fmla="*/ 809625 w 1433512"/>
              <a:gd name="connsiteY14" fmla="*/ 1571626 h 1571626"/>
              <a:gd name="connsiteX15" fmla="*/ 566737 w 1433512"/>
              <a:gd name="connsiteY15" fmla="*/ 1528763 h 1571626"/>
              <a:gd name="connsiteX16" fmla="*/ 376237 w 1433512"/>
              <a:gd name="connsiteY16" fmla="*/ 1485901 h 1571626"/>
              <a:gd name="connsiteX17" fmla="*/ 261937 w 1433512"/>
              <a:gd name="connsiteY17" fmla="*/ 1423988 h 1571626"/>
              <a:gd name="connsiteX18" fmla="*/ 152400 w 1433512"/>
              <a:gd name="connsiteY18" fmla="*/ 1281113 h 1571626"/>
              <a:gd name="connsiteX19" fmla="*/ 66675 w 1433512"/>
              <a:gd name="connsiteY19" fmla="*/ 1114426 h 1571626"/>
              <a:gd name="connsiteX20" fmla="*/ 23813 w 1433512"/>
              <a:gd name="connsiteY20" fmla="*/ 890589 h 1571626"/>
              <a:gd name="connsiteX21" fmla="*/ 42862 w 1433512"/>
              <a:gd name="connsiteY21" fmla="*/ 628651 h 1571626"/>
              <a:gd name="connsiteX22" fmla="*/ 0 w 1433512"/>
              <a:gd name="connsiteY22" fmla="*/ 457201 h 1571626"/>
              <a:gd name="connsiteX23" fmla="*/ 57150 w 1433512"/>
              <a:gd name="connsiteY23" fmla="*/ 295276 h 1571626"/>
              <a:gd name="connsiteX24" fmla="*/ 161925 w 1433512"/>
              <a:gd name="connsiteY24" fmla="*/ 190501 h 1571626"/>
              <a:gd name="connsiteX25" fmla="*/ 376237 w 1433512"/>
              <a:gd name="connsiteY25" fmla="*/ 100013 h 1571626"/>
              <a:gd name="connsiteX26" fmla="*/ 623887 w 1433512"/>
              <a:gd name="connsiteY26" fmla="*/ 14288 h 1571626"/>
              <a:gd name="connsiteX27" fmla="*/ 842962 w 1433512"/>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38112 w 1409699"/>
              <a:gd name="connsiteY24" fmla="*/ 190501 h 1571626"/>
              <a:gd name="connsiteX25" fmla="*/ 352424 w 1409699"/>
              <a:gd name="connsiteY25" fmla="*/ 100013 h 1571626"/>
              <a:gd name="connsiteX26" fmla="*/ 600074 w 1409699"/>
              <a:gd name="connsiteY26" fmla="*/ 14288 h 1571626"/>
              <a:gd name="connsiteX27" fmla="*/ 819149 w 1409699"/>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47637 w 1409699"/>
              <a:gd name="connsiteY24" fmla="*/ 219076 h 1571626"/>
              <a:gd name="connsiteX25" fmla="*/ 352424 w 1409699"/>
              <a:gd name="connsiteY25" fmla="*/ 100013 h 1571626"/>
              <a:gd name="connsiteX26" fmla="*/ 600074 w 1409699"/>
              <a:gd name="connsiteY26" fmla="*/ 14288 h 1571626"/>
              <a:gd name="connsiteX27" fmla="*/ 819149 w 1409699"/>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47637 w 1409699"/>
              <a:gd name="connsiteY24" fmla="*/ 219076 h 1571626"/>
              <a:gd name="connsiteX25" fmla="*/ 361949 w 1409699"/>
              <a:gd name="connsiteY25" fmla="*/ 133350 h 1571626"/>
              <a:gd name="connsiteX26" fmla="*/ 600074 w 1409699"/>
              <a:gd name="connsiteY26" fmla="*/ 14288 h 1571626"/>
              <a:gd name="connsiteX27" fmla="*/ 819149 w 1409699"/>
              <a:gd name="connsiteY27" fmla="*/ 0 h 1571626"/>
              <a:gd name="connsiteX0" fmla="*/ 828674 w 1409699"/>
              <a:gd name="connsiteY0" fmla="*/ 0 h 1566863"/>
              <a:gd name="connsiteX1" fmla="*/ 995361 w 1409699"/>
              <a:gd name="connsiteY1" fmla="*/ 57150 h 1566863"/>
              <a:gd name="connsiteX2" fmla="*/ 1066799 w 1409699"/>
              <a:gd name="connsiteY2" fmla="*/ 104776 h 1566863"/>
              <a:gd name="connsiteX3" fmla="*/ 1162049 w 1409699"/>
              <a:gd name="connsiteY3" fmla="*/ 171450 h 1566863"/>
              <a:gd name="connsiteX4" fmla="*/ 1223962 w 1409699"/>
              <a:gd name="connsiteY4" fmla="*/ 228600 h 1566863"/>
              <a:gd name="connsiteX5" fmla="*/ 1314449 w 1409699"/>
              <a:gd name="connsiteY5" fmla="*/ 304800 h 1566863"/>
              <a:gd name="connsiteX6" fmla="*/ 1366837 w 1409699"/>
              <a:gd name="connsiteY6" fmla="*/ 400050 h 1566863"/>
              <a:gd name="connsiteX7" fmla="*/ 1404937 w 1409699"/>
              <a:gd name="connsiteY7" fmla="*/ 514350 h 1566863"/>
              <a:gd name="connsiteX8" fmla="*/ 1409699 w 1409699"/>
              <a:gd name="connsiteY8" fmla="*/ 671513 h 1566863"/>
              <a:gd name="connsiteX9" fmla="*/ 1381124 w 1409699"/>
              <a:gd name="connsiteY9" fmla="*/ 866775 h 1566863"/>
              <a:gd name="connsiteX10" fmla="*/ 1285874 w 1409699"/>
              <a:gd name="connsiteY10" fmla="*/ 1052513 h 1566863"/>
              <a:gd name="connsiteX11" fmla="*/ 1142999 w 1409699"/>
              <a:gd name="connsiteY11" fmla="*/ 1276350 h 1566863"/>
              <a:gd name="connsiteX12" fmla="*/ 995362 w 1409699"/>
              <a:gd name="connsiteY12" fmla="*/ 1376362 h 1566863"/>
              <a:gd name="connsiteX13" fmla="*/ 885824 w 1409699"/>
              <a:gd name="connsiteY13" fmla="*/ 1524000 h 1566863"/>
              <a:gd name="connsiteX14" fmla="*/ 785812 w 1409699"/>
              <a:gd name="connsiteY14" fmla="*/ 1566863 h 1566863"/>
              <a:gd name="connsiteX15" fmla="*/ 542924 w 1409699"/>
              <a:gd name="connsiteY15" fmla="*/ 1524000 h 1566863"/>
              <a:gd name="connsiteX16" fmla="*/ 352424 w 1409699"/>
              <a:gd name="connsiteY16" fmla="*/ 1481138 h 1566863"/>
              <a:gd name="connsiteX17" fmla="*/ 238124 w 1409699"/>
              <a:gd name="connsiteY17" fmla="*/ 1419225 h 1566863"/>
              <a:gd name="connsiteX18" fmla="*/ 128587 w 1409699"/>
              <a:gd name="connsiteY18" fmla="*/ 1276350 h 1566863"/>
              <a:gd name="connsiteX19" fmla="*/ 42862 w 1409699"/>
              <a:gd name="connsiteY19" fmla="*/ 1109663 h 1566863"/>
              <a:gd name="connsiteX20" fmla="*/ 0 w 1409699"/>
              <a:gd name="connsiteY20" fmla="*/ 885826 h 1566863"/>
              <a:gd name="connsiteX21" fmla="*/ 19049 w 1409699"/>
              <a:gd name="connsiteY21" fmla="*/ 623888 h 1566863"/>
              <a:gd name="connsiteX22" fmla="*/ 0 w 1409699"/>
              <a:gd name="connsiteY22" fmla="*/ 409575 h 1566863"/>
              <a:gd name="connsiteX23" fmla="*/ 33337 w 1409699"/>
              <a:gd name="connsiteY23" fmla="*/ 290513 h 1566863"/>
              <a:gd name="connsiteX24" fmla="*/ 147637 w 1409699"/>
              <a:gd name="connsiteY24" fmla="*/ 214313 h 1566863"/>
              <a:gd name="connsiteX25" fmla="*/ 361949 w 1409699"/>
              <a:gd name="connsiteY25" fmla="*/ 128587 h 1566863"/>
              <a:gd name="connsiteX26" fmla="*/ 600074 w 1409699"/>
              <a:gd name="connsiteY26" fmla="*/ 9525 h 1566863"/>
              <a:gd name="connsiteX27" fmla="*/ 823911 w 1409699"/>
              <a:gd name="connsiteY27" fmla="*/ 38100 h 1566863"/>
              <a:gd name="connsiteX0" fmla="*/ 857249 w 1409699"/>
              <a:gd name="connsiteY0" fmla="*/ 23812 h 1557338"/>
              <a:gd name="connsiteX1" fmla="*/ 995361 w 1409699"/>
              <a:gd name="connsiteY1" fmla="*/ 47625 h 1557338"/>
              <a:gd name="connsiteX2" fmla="*/ 1066799 w 1409699"/>
              <a:gd name="connsiteY2" fmla="*/ 95251 h 1557338"/>
              <a:gd name="connsiteX3" fmla="*/ 1162049 w 1409699"/>
              <a:gd name="connsiteY3" fmla="*/ 161925 h 1557338"/>
              <a:gd name="connsiteX4" fmla="*/ 1223962 w 1409699"/>
              <a:gd name="connsiteY4" fmla="*/ 219075 h 1557338"/>
              <a:gd name="connsiteX5" fmla="*/ 1314449 w 1409699"/>
              <a:gd name="connsiteY5" fmla="*/ 295275 h 1557338"/>
              <a:gd name="connsiteX6" fmla="*/ 1366837 w 1409699"/>
              <a:gd name="connsiteY6" fmla="*/ 390525 h 1557338"/>
              <a:gd name="connsiteX7" fmla="*/ 1404937 w 1409699"/>
              <a:gd name="connsiteY7" fmla="*/ 504825 h 1557338"/>
              <a:gd name="connsiteX8" fmla="*/ 1409699 w 1409699"/>
              <a:gd name="connsiteY8" fmla="*/ 661988 h 1557338"/>
              <a:gd name="connsiteX9" fmla="*/ 1381124 w 1409699"/>
              <a:gd name="connsiteY9" fmla="*/ 857250 h 1557338"/>
              <a:gd name="connsiteX10" fmla="*/ 1285874 w 1409699"/>
              <a:gd name="connsiteY10" fmla="*/ 1042988 h 1557338"/>
              <a:gd name="connsiteX11" fmla="*/ 1142999 w 1409699"/>
              <a:gd name="connsiteY11" fmla="*/ 1266825 h 1557338"/>
              <a:gd name="connsiteX12" fmla="*/ 995362 w 1409699"/>
              <a:gd name="connsiteY12" fmla="*/ 1366837 h 1557338"/>
              <a:gd name="connsiteX13" fmla="*/ 885824 w 1409699"/>
              <a:gd name="connsiteY13" fmla="*/ 1514475 h 1557338"/>
              <a:gd name="connsiteX14" fmla="*/ 785812 w 1409699"/>
              <a:gd name="connsiteY14" fmla="*/ 1557338 h 1557338"/>
              <a:gd name="connsiteX15" fmla="*/ 542924 w 1409699"/>
              <a:gd name="connsiteY15" fmla="*/ 1514475 h 1557338"/>
              <a:gd name="connsiteX16" fmla="*/ 352424 w 1409699"/>
              <a:gd name="connsiteY16" fmla="*/ 1471613 h 1557338"/>
              <a:gd name="connsiteX17" fmla="*/ 238124 w 1409699"/>
              <a:gd name="connsiteY17" fmla="*/ 1409700 h 1557338"/>
              <a:gd name="connsiteX18" fmla="*/ 128587 w 1409699"/>
              <a:gd name="connsiteY18" fmla="*/ 1266825 h 1557338"/>
              <a:gd name="connsiteX19" fmla="*/ 42862 w 1409699"/>
              <a:gd name="connsiteY19" fmla="*/ 1100138 h 1557338"/>
              <a:gd name="connsiteX20" fmla="*/ 0 w 1409699"/>
              <a:gd name="connsiteY20" fmla="*/ 876301 h 1557338"/>
              <a:gd name="connsiteX21" fmla="*/ 19049 w 1409699"/>
              <a:gd name="connsiteY21" fmla="*/ 614363 h 1557338"/>
              <a:gd name="connsiteX22" fmla="*/ 0 w 1409699"/>
              <a:gd name="connsiteY22" fmla="*/ 400050 h 1557338"/>
              <a:gd name="connsiteX23" fmla="*/ 33337 w 1409699"/>
              <a:gd name="connsiteY23" fmla="*/ 280988 h 1557338"/>
              <a:gd name="connsiteX24" fmla="*/ 147637 w 1409699"/>
              <a:gd name="connsiteY24" fmla="*/ 204788 h 1557338"/>
              <a:gd name="connsiteX25" fmla="*/ 361949 w 1409699"/>
              <a:gd name="connsiteY25" fmla="*/ 119062 h 1557338"/>
              <a:gd name="connsiteX26" fmla="*/ 600074 w 1409699"/>
              <a:gd name="connsiteY26" fmla="*/ 0 h 1557338"/>
              <a:gd name="connsiteX27" fmla="*/ 823911 w 1409699"/>
              <a:gd name="connsiteY27" fmla="*/ 28575 h 1557338"/>
              <a:gd name="connsiteX0" fmla="*/ 857249 w 1409699"/>
              <a:gd name="connsiteY0" fmla="*/ 0 h 1533526"/>
              <a:gd name="connsiteX1" fmla="*/ 995361 w 1409699"/>
              <a:gd name="connsiteY1" fmla="*/ 23813 h 1533526"/>
              <a:gd name="connsiteX2" fmla="*/ 1066799 w 1409699"/>
              <a:gd name="connsiteY2" fmla="*/ 71439 h 1533526"/>
              <a:gd name="connsiteX3" fmla="*/ 1162049 w 1409699"/>
              <a:gd name="connsiteY3" fmla="*/ 138113 h 1533526"/>
              <a:gd name="connsiteX4" fmla="*/ 1223962 w 1409699"/>
              <a:gd name="connsiteY4" fmla="*/ 195263 h 1533526"/>
              <a:gd name="connsiteX5" fmla="*/ 1314449 w 1409699"/>
              <a:gd name="connsiteY5" fmla="*/ 271463 h 1533526"/>
              <a:gd name="connsiteX6" fmla="*/ 1366837 w 1409699"/>
              <a:gd name="connsiteY6" fmla="*/ 366713 h 1533526"/>
              <a:gd name="connsiteX7" fmla="*/ 1404937 w 1409699"/>
              <a:gd name="connsiteY7" fmla="*/ 481013 h 1533526"/>
              <a:gd name="connsiteX8" fmla="*/ 1409699 w 1409699"/>
              <a:gd name="connsiteY8" fmla="*/ 638176 h 1533526"/>
              <a:gd name="connsiteX9" fmla="*/ 1381124 w 1409699"/>
              <a:gd name="connsiteY9" fmla="*/ 833438 h 1533526"/>
              <a:gd name="connsiteX10" fmla="*/ 1285874 w 1409699"/>
              <a:gd name="connsiteY10" fmla="*/ 1019176 h 1533526"/>
              <a:gd name="connsiteX11" fmla="*/ 1142999 w 1409699"/>
              <a:gd name="connsiteY11" fmla="*/ 1243013 h 1533526"/>
              <a:gd name="connsiteX12" fmla="*/ 995362 w 1409699"/>
              <a:gd name="connsiteY12" fmla="*/ 1343025 h 1533526"/>
              <a:gd name="connsiteX13" fmla="*/ 885824 w 1409699"/>
              <a:gd name="connsiteY13" fmla="*/ 1490663 h 1533526"/>
              <a:gd name="connsiteX14" fmla="*/ 785812 w 1409699"/>
              <a:gd name="connsiteY14" fmla="*/ 1533526 h 1533526"/>
              <a:gd name="connsiteX15" fmla="*/ 542924 w 1409699"/>
              <a:gd name="connsiteY15" fmla="*/ 1490663 h 1533526"/>
              <a:gd name="connsiteX16" fmla="*/ 352424 w 1409699"/>
              <a:gd name="connsiteY16" fmla="*/ 1447801 h 1533526"/>
              <a:gd name="connsiteX17" fmla="*/ 238124 w 1409699"/>
              <a:gd name="connsiteY17" fmla="*/ 1385888 h 1533526"/>
              <a:gd name="connsiteX18" fmla="*/ 128587 w 1409699"/>
              <a:gd name="connsiteY18" fmla="*/ 1243013 h 1533526"/>
              <a:gd name="connsiteX19" fmla="*/ 42862 w 1409699"/>
              <a:gd name="connsiteY19" fmla="*/ 1076326 h 1533526"/>
              <a:gd name="connsiteX20" fmla="*/ 0 w 1409699"/>
              <a:gd name="connsiteY20" fmla="*/ 852489 h 1533526"/>
              <a:gd name="connsiteX21" fmla="*/ 19049 w 1409699"/>
              <a:gd name="connsiteY21" fmla="*/ 590551 h 1533526"/>
              <a:gd name="connsiteX22" fmla="*/ 0 w 1409699"/>
              <a:gd name="connsiteY22" fmla="*/ 376238 h 1533526"/>
              <a:gd name="connsiteX23" fmla="*/ 33337 w 1409699"/>
              <a:gd name="connsiteY23" fmla="*/ 257176 h 1533526"/>
              <a:gd name="connsiteX24" fmla="*/ 147637 w 1409699"/>
              <a:gd name="connsiteY24" fmla="*/ 180976 h 1533526"/>
              <a:gd name="connsiteX25" fmla="*/ 361949 w 1409699"/>
              <a:gd name="connsiteY25" fmla="*/ 95250 h 1533526"/>
              <a:gd name="connsiteX26" fmla="*/ 600074 w 1409699"/>
              <a:gd name="connsiteY26" fmla="*/ 9525 h 1533526"/>
              <a:gd name="connsiteX27" fmla="*/ 823911 w 1409699"/>
              <a:gd name="connsiteY27" fmla="*/ 4763 h 1533526"/>
              <a:gd name="connsiteX0" fmla="*/ 857249 w 1409699"/>
              <a:gd name="connsiteY0" fmla="*/ 0 h 1533526"/>
              <a:gd name="connsiteX1" fmla="*/ 995361 w 1409699"/>
              <a:gd name="connsiteY1" fmla="*/ 23813 h 1533526"/>
              <a:gd name="connsiteX2" fmla="*/ 1066799 w 1409699"/>
              <a:gd name="connsiteY2" fmla="*/ 71439 h 1533526"/>
              <a:gd name="connsiteX3" fmla="*/ 1162049 w 1409699"/>
              <a:gd name="connsiteY3" fmla="*/ 138113 h 1533526"/>
              <a:gd name="connsiteX4" fmla="*/ 1223962 w 1409699"/>
              <a:gd name="connsiteY4" fmla="*/ 195263 h 1533526"/>
              <a:gd name="connsiteX5" fmla="*/ 1314449 w 1409699"/>
              <a:gd name="connsiteY5" fmla="*/ 271463 h 1533526"/>
              <a:gd name="connsiteX6" fmla="*/ 1366837 w 1409699"/>
              <a:gd name="connsiteY6" fmla="*/ 366713 h 1533526"/>
              <a:gd name="connsiteX7" fmla="*/ 1404937 w 1409699"/>
              <a:gd name="connsiteY7" fmla="*/ 481013 h 1533526"/>
              <a:gd name="connsiteX8" fmla="*/ 1409699 w 1409699"/>
              <a:gd name="connsiteY8" fmla="*/ 638176 h 1533526"/>
              <a:gd name="connsiteX9" fmla="*/ 1381124 w 1409699"/>
              <a:gd name="connsiteY9" fmla="*/ 833438 h 1533526"/>
              <a:gd name="connsiteX10" fmla="*/ 1285874 w 1409699"/>
              <a:gd name="connsiteY10" fmla="*/ 1019176 h 1533526"/>
              <a:gd name="connsiteX11" fmla="*/ 1142999 w 1409699"/>
              <a:gd name="connsiteY11" fmla="*/ 1243013 h 1533526"/>
              <a:gd name="connsiteX12" fmla="*/ 995362 w 1409699"/>
              <a:gd name="connsiteY12" fmla="*/ 1343025 h 1533526"/>
              <a:gd name="connsiteX13" fmla="*/ 885824 w 1409699"/>
              <a:gd name="connsiteY13" fmla="*/ 1490663 h 1533526"/>
              <a:gd name="connsiteX14" fmla="*/ 785812 w 1409699"/>
              <a:gd name="connsiteY14" fmla="*/ 1533526 h 1533526"/>
              <a:gd name="connsiteX15" fmla="*/ 542924 w 1409699"/>
              <a:gd name="connsiteY15" fmla="*/ 1490663 h 1533526"/>
              <a:gd name="connsiteX16" fmla="*/ 352424 w 1409699"/>
              <a:gd name="connsiteY16" fmla="*/ 1447801 h 1533526"/>
              <a:gd name="connsiteX17" fmla="*/ 238124 w 1409699"/>
              <a:gd name="connsiteY17" fmla="*/ 1385888 h 1533526"/>
              <a:gd name="connsiteX18" fmla="*/ 128587 w 1409699"/>
              <a:gd name="connsiteY18" fmla="*/ 1243013 h 1533526"/>
              <a:gd name="connsiteX19" fmla="*/ 42862 w 1409699"/>
              <a:gd name="connsiteY19" fmla="*/ 1076326 h 1533526"/>
              <a:gd name="connsiteX20" fmla="*/ 0 w 1409699"/>
              <a:gd name="connsiteY20" fmla="*/ 852489 h 1533526"/>
              <a:gd name="connsiteX21" fmla="*/ 19049 w 1409699"/>
              <a:gd name="connsiteY21" fmla="*/ 590551 h 1533526"/>
              <a:gd name="connsiteX22" fmla="*/ 0 w 1409699"/>
              <a:gd name="connsiteY22" fmla="*/ 376238 h 1533526"/>
              <a:gd name="connsiteX23" fmla="*/ 61912 w 1409699"/>
              <a:gd name="connsiteY23" fmla="*/ 228601 h 1533526"/>
              <a:gd name="connsiteX24" fmla="*/ 147637 w 1409699"/>
              <a:gd name="connsiteY24" fmla="*/ 180976 h 1533526"/>
              <a:gd name="connsiteX25" fmla="*/ 361949 w 1409699"/>
              <a:gd name="connsiteY25" fmla="*/ 95250 h 1533526"/>
              <a:gd name="connsiteX26" fmla="*/ 600074 w 1409699"/>
              <a:gd name="connsiteY26" fmla="*/ 9525 h 1533526"/>
              <a:gd name="connsiteX27" fmla="*/ 823911 w 1409699"/>
              <a:gd name="connsiteY27" fmla="*/ 4763 h 153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9699" h="1533526">
                <a:moveTo>
                  <a:pt x="857249" y="0"/>
                </a:moveTo>
                <a:lnTo>
                  <a:pt x="995361" y="23813"/>
                </a:lnTo>
                <a:lnTo>
                  <a:pt x="1066799" y="71439"/>
                </a:lnTo>
                <a:lnTo>
                  <a:pt x="1162049" y="138113"/>
                </a:lnTo>
                <a:lnTo>
                  <a:pt x="1223962" y="195263"/>
                </a:lnTo>
                <a:lnTo>
                  <a:pt x="1314449" y="271463"/>
                </a:lnTo>
                <a:lnTo>
                  <a:pt x="1366837" y="366713"/>
                </a:lnTo>
                <a:lnTo>
                  <a:pt x="1404937" y="481013"/>
                </a:lnTo>
                <a:lnTo>
                  <a:pt x="1409699" y="638176"/>
                </a:lnTo>
                <a:lnTo>
                  <a:pt x="1381124" y="833438"/>
                </a:lnTo>
                <a:lnTo>
                  <a:pt x="1285874" y="1019176"/>
                </a:lnTo>
                <a:lnTo>
                  <a:pt x="1142999" y="1243013"/>
                </a:lnTo>
                <a:lnTo>
                  <a:pt x="995362" y="1343025"/>
                </a:lnTo>
                <a:lnTo>
                  <a:pt x="885824" y="1490663"/>
                </a:lnTo>
                <a:lnTo>
                  <a:pt x="785812" y="1533526"/>
                </a:lnTo>
                <a:lnTo>
                  <a:pt x="542924" y="1490663"/>
                </a:lnTo>
                <a:lnTo>
                  <a:pt x="352424" y="1447801"/>
                </a:lnTo>
                <a:lnTo>
                  <a:pt x="238124" y="1385888"/>
                </a:lnTo>
                <a:lnTo>
                  <a:pt x="128587" y="1243013"/>
                </a:lnTo>
                <a:lnTo>
                  <a:pt x="42862" y="1076326"/>
                </a:lnTo>
                <a:lnTo>
                  <a:pt x="0" y="852489"/>
                </a:lnTo>
                <a:lnTo>
                  <a:pt x="19049" y="590551"/>
                </a:lnTo>
                <a:lnTo>
                  <a:pt x="0" y="376238"/>
                </a:lnTo>
                <a:lnTo>
                  <a:pt x="61912" y="228601"/>
                </a:lnTo>
                <a:lnTo>
                  <a:pt x="147637" y="180976"/>
                </a:lnTo>
                <a:lnTo>
                  <a:pt x="361949" y="95250"/>
                </a:lnTo>
                <a:lnTo>
                  <a:pt x="600074" y="9525"/>
                </a:lnTo>
                <a:lnTo>
                  <a:pt x="823911" y="4763"/>
                </a:lnTo>
              </a:path>
            </a:pathLst>
          </a:custGeom>
          <a:no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Овал 35">
            <a:extLst>
              <a:ext uri="{FF2B5EF4-FFF2-40B4-BE49-F238E27FC236}">
                <a16:creationId xmlns:a16="http://schemas.microsoft.com/office/drawing/2014/main" id="{48CB9E34-44C4-3B9E-3CD2-EB871DF3F90E}"/>
              </a:ext>
            </a:extLst>
          </p:cNvPr>
          <p:cNvSpPr>
            <a:spLocks noChangeAspect="1"/>
          </p:cNvSpPr>
          <p:nvPr/>
        </p:nvSpPr>
        <p:spPr>
          <a:xfrm>
            <a:off x="4102530" y="2142032"/>
            <a:ext cx="1209101" cy="1326648"/>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7" name="Овал 36">
            <a:extLst>
              <a:ext uri="{FF2B5EF4-FFF2-40B4-BE49-F238E27FC236}">
                <a16:creationId xmlns:a16="http://schemas.microsoft.com/office/drawing/2014/main" id="{E3B08203-7DB6-6735-E577-CB0B4986D280}"/>
              </a:ext>
            </a:extLst>
          </p:cNvPr>
          <p:cNvSpPr>
            <a:spLocks noChangeAspect="1"/>
          </p:cNvSpPr>
          <p:nvPr/>
        </p:nvSpPr>
        <p:spPr>
          <a:xfrm>
            <a:off x="7112430" y="2142032"/>
            <a:ext cx="1209101" cy="1326648"/>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 name="Овал 37">
            <a:extLst>
              <a:ext uri="{FF2B5EF4-FFF2-40B4-BE49-F238E27FC236}">
                <a16:creationId xmlns:a16="http://schemas.microsoft.com/office/drawing/2014/main" id="{F1B640CF-717D-7287-1C70-7D63CB568C26}"/>
              </a:ext>
            </a:extLst>
          </p:cNvPr>
          <p:cNvSpPr>
            <a:spLocks noChangeAspect="1"/>
          </p:cNvSpPr>
          <p:nvPr/>
        </p:nvSpPr>
        <p:spPr>
          <a:xfrm>
            <a:off x="10008030" y="2142032"/>
            <a:ext cx="1209101" cy="1326648"/>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3" name="Полилиния: фигура 42">
            <a:extLst>
              <a:ext uri="{FF2B5EF4-FFF2-40B4-BE49-F238E27FC236}">
                <a16:creationId xmlns:a16="http://schemas.microsoft.com/office/drawing/2014/main" id="{9BE851C2-E81E-D822-C52B-8E9E1C5FC305}"/>
              </a:ext>
            </a:extLst>
          </p:cNvPr>
          <p:cNvSpPr>
            <a:spLocks noChangeAspect="1"/>
          </p:cNvSpPr>
          <p:nvPr/>
        </p:nvSpPr>
        <p:spPr>
          <a:xfrm>
            <a:off x="1476375" y="2205039"/>
            <a:ext cx="590060" cy="672585"/>
          </a:xfrm>
          <a:custGeom>
            <a:avLst/>
            <a:gdLst>
              <a:gd name="connsiteX0" fmla="*/ 0 w 681038"/>
              <a:gd name="connsiteY0" fmla="*/ 80962 h 776287"/>
              <a:gd name="connsiteX1" fmla="*/ 333375 w 681038"/>
              <a:gd name="connsiteY1" fmla="*/ 0 h 776287"/>
              <a:gd name="connsiteX2" fmla="*/ 490538 w 681038"/>
              <a:gd name="connsiteY2" fmla="*/ 109537 h 776287"/>
              <a:gd name="connsiteX3" fmla="*/ 590550 w 681038"/>
              <a:gd name="connsiteY3" fmla="*/ 219075 h 776287"/>
              <a:gd name="connsiteX4" fmla="*/ 676275 w 681038"/>
              <a:gd name="connsiteY4" fmla="*/ 390525 h 776287"/>
              <a:gd name="connsiteX5" fmla="*/ 681038 w 681038"/>
              <a:gd name="connsiteY5" fmla="*/ 433387 h 776287"/>
              <a:gd name="connsiteX6" fmla="*/ 495300 w 681038"/>
              <a:gd name="connsiteY6" fmla="*/ 733425 h 776287"/>
              <a:gd name="connsiteX7" fmla="*/ 366713 w 681038"/>
              <a:gd name="connsiteY7" fmla="*/ 776287 h 776287"/>
              <a:gd name="connsiteX8" fmla="*/ 185738 w 681038"/>
              <a:gd name="connsiteY8" fmla="*/ 728662 h 776287"/>
              <a:gd name="connsiteX9" fmla="*/ 52388 w 681038"/>
              <a:gd name="connsiteY9" fmla="*/ 600075 h 776287"/>
              <a:gd name="connsiteX10" fmla="*/ 42863 w 681038"/>
              <a:gd name="connsiteY10" fmla="*/ 290512 h 776287"/>
              <a:gd name="connsiteX11" fmla="*/ 23813 w 681038"/>
              <a:gd name="connsiteY11" fmla="*/ 161925 h 776287"/>
              <a:gd name="connsiteX12" fmla="*/ 0 w 681038"/>
              <a:gd name="connsiteY12" fmla="*/ 8096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038" h="776287">
                <a:moveTo>
                  <a:pt x="0" y="80962"/>
                </a:moveTo>
                <a:lnTo>
                  <a:pt x="333375" y="0"/>
                </a:lnTo>
                <a:lnTo>
                  <a:pt x="490538" y="109537"/>
                </a:lnTo>
                <a:lnTo>
                  <a:pt x="590550" y="219075"/>
                </a:lnTo>
                <a:lnTo>
                  <a:pt x="676275" y="390525"/>
                </a:lnTo>
                <a:lnTo>
                  <a:pt x="681038" y="433387"/>
                </a:lnTo>
                <a:lnTo>
                  <a:pt x="495300" y="733425"/>
                </a:lnTo>
                <a:lnTo>
                  <a:pt x="366713" y="776287"/>
                </a:lnTo>
                <a:lnTo>
                  <a:pt x="185738" y="728662"/>
                </a:lnTo>
                <a:lnTo>
                  <a:pt x="52388" y="600075"/>
                </a:lnTo>
                <a:lnTo>
                  <a:pt x="42863" y="290512"/>
                </a:lnTo>
                <a:lnTo>
                  <a:pt x="23813" y="161925"/>
                </a:lnTo>
                <a:lnTo>
                  <a:pt x="0" y="80962"/>
                </a:lnTo>
                <a:close/>
              </a:path>
            </a:pathLst>
          </a:custGeom>
          <a:solidFill>
            <a:schemeClr val="bg1">
              <a:lumMod val="65000"/>
              <a:alpha val="74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Полилиния: фигура 43">
            <a:extLst>
              <a:ext uri="{FF2B5EF4-FFF2-40B4-BE49-F238E27FC236}">
                <a16:creationId xmlns:a16="http://schemas.microsoft.com/office/drawing/2014/main" id="{8205B5BF-B660-8E24-0643-314479322F1A}"/>
              </a:ext>
            </a:extLst>
          </p:cNvPr>
          <p:cNvSpPr>
            <a:spLocks noChangeAspect="1"/>
          </p:cNvSpPr>
          <p:nvPr/>
        </p:nvSpPr>
        <p:spPr>
          <a:xfrm>
            <a:off x="4476750" y="2233614"/>
            <a:ext cx="590060" cy="672585"/>
          </a:xfrm>
          <a:custGeom>
            <a:avLst/>
            <a:gdLst>
              <a:gd name="connsiteX0" fmla="*/ 0 w 681038"/>
              <a:gd name="connsiteY0" fmla="*/ 80962 h 776287"/>
              <a:gd name="connsiteX1" fmla="*/ 333375 w 681038"/>
              <a:gd name="connsiteY1" fmla="*/ 0 h 776287"/>
              <a:gd name="connsiteX2" fmla="*/ 490538 w 681038"/>
              <a:gd name="connsiteY2" fmla="*/ 109537 h 776287"/>
              <a:gd name="connsiteX3" fmla="*/ 590550 w 681038"/>
              <a:gd name="connsiteY3" fmla="*/ 219075 h 776287"/>
              <a:gd name="connsiteX4" fmla="*/ 676275 w 681038"/>
              <a:gd name="connsiteY4" fmla="*/ 390525 h 776287"/>
              <a:gd name="connsiteX5" fmla="*/ 681038 w 681038"/>
              <a:gd name="connsiteY5" fmla="*/ 433387 h 776287"/>
              <a:gd name="connsiteX6" fmla="*/ 495300 w 681038"/>
              <a:gd name="connsiteY6" fmla="*/ 733425 h 776287"/>
              <a:gd name="connsiteX7" fmla="*/ 366713 w 681038"/>
              <a:gd name="connsiteY7" fmla="*/ 776287 h 776287"/>
              <a:gd name="connsiteX8" fmla="*/ 185738 w 681038"/>
              <a:gd name="connsiteY8" fmla="*/ 728662 h 776287"/>
              <a:gd name="connsiteX9" fmla="*/ 52388 w 681038"/>
              <a:gd name="connsiteY9" fmla="*/ 600075 h 776287"/>
              <a:gd name="connsiteX10" fmla="*/ 42863 w 681038"/>
              <a:gd name="connsiteY10" fmla="*/ 290512 h 776287"/>
              <a:gd name="connsiteX11" fmla="*/ 23813 w 681038"/>
              <a:gd name="connsiteY11" fmla="*/ 161925 h 776287"/>
              <a:gd name="connsiteX12" fmla="*/ 0 w 681038"/>
              <a:gd name="connsiteY12" fmla="*/ 8096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038" h="776287">
                <a:moveTo>
                  <a:pt x="0" y="80962"/>
                </a:moveTo>
                <a:lnTo>
                  <a:pt x="333375" y="0"/>
                </a:lnTo>
                <a:lnTo>
                  <a:pt x="490538" y="109537"/>
                </a:lnTo>
                <a:lnTo>
                  <a:pt x="590550" y="219075"/>
                </a:lnTo>
                <a:lnTo>
                  <a:pt x="676275" y="390525"/>
                </a:lnTo>
                <a:lnTo>
                  <a:pt x="681038" y="433387"/>
                </a:lnTo>
                <a:lnTo>
                  <a:pt x="495300" y="733425"/>
                </a:lnTo>
                <a:lnTo>
                  <a:pt x="366713" y="776287"/>
                </a:lnTo>
                <a:lnTo>
                  <a:pt x="185738" y="728662"/>
                </a:lnTo>
                <a:lnTo>
                  <a:pt x="52388" y="600075"/>
                </a:lnTo>
                <a:lnTo>
                  <a:pt x="42863" y="290512"/>
                </a:lnTo>
                <a:lnTo>
                  <a:pt x="23813" y="161925"/>
                </a:lnTo>
                <a:lnTo>
                  <a:pt x="0" y="80962"/>
                </a:lnTo>
                <a:close/>
              </a:path>
            </a:pathLst>
          </a:custGeom>
          <a:solidFill>
            <a:schemeClr val="bg1">
              <a:lumMod val="65000"/>
              <a:alpha val="74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олилиния: фигура 23">
            <a:extLst>
              <a:ext uri="{FF2B5EF4-FFF2-40B4-BE49-F238E27FC236}">
                <a16:creationId xmlns:a16="http://schemas.microsoft.com/office/drawing/2014/main" id="{BEB5549A-EE43-A473-755E-BB6E28390A4E}"/>
              </a:ext>
            </a:extLst>
          </p:cNvPr>
          <p:cNvSpPr>
            <a:spLocks noChangeAspect="1"/>
          </p:cNvSpPr>
          <p:nvPr/>
        </p:nvSpPr>
        <p:spPr>
          <a:xfrm>
            <a:off x="974869" y="1913573"/>
            <a:ext cx="1339214" cy="1456850"/>
          </a:xfrm>
          <a:custGeom>
            <a:avLst/>
            <a:gdLst>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47750 w 1443037"/>
              <a:gd name="connsiteY12" fmla="*/ 1433512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71437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47750 w 1443037"/>
              <a:gd name="connsiteY12" fmla="*/ 1433512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85862 w 1443037"/>
              <a:gd name="connsiteY11" fmla="*/ 1300162 h 1581150"/>
              <a:gd name="connsiteX12" fmla="*/ 1028700 w 1443037"/>
              <a:gd name="connsiteY12" fmla="*/ 140969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76337 w 1443037"/>
              <a:gd name="connsiteY11" fmla="*/ 1290637 h 1581150"/>
              <a:gd name="connsiteX12" fmla="*/ 1028700 w 1443037"/>
              <a:gd name="connsiteY12" fmla="*/ 140969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900112 w 1443037"/>
              <a:gd name="connsiteY0" fmla="*/ 0 h 1581150"/>
              <a:gd name="connsiteX1" fmla="*/ 1042987 w 1443037"/>
              <a:gd name="connsiteY1" fmla="*/ 38100 h 1581150"/>
              <a:gd name="connsiteX2" fmla="*/ 1119187 w 1443037"/>
              <a:gd name="connsiteY2" fmla="*/ 66675 h 1581150"/>
              <a:gd name="connsiteX3" fmla="*/ 1209675 w 1443037"/>
              <a:gd name="connsiteY3" fmla="*/ 147637 h 1581150"/>
              <a:gd name="connsiteX4" fmla="*/ 1271587 w 1443037"/>
              <a:gd name="connsiteY4" fmla="*/ 223837 h 1581150"/>
              <a:gd name="connsiteX5" fmla="*/ 1347787 w 1443037"/>
              <a:gd name="connsiteY5" fmla="*/ 319087 h 1581150"/>
              <a:gd name="connsiteX6" fmla="*/ 1400175 w 1443037"/>
              <a:gd name="connsiteY6" fmla="*/ 414337 h 1581150"/>
              <a:gd name="connsiteX7" fmla="*/ 1438275 w 1443037"/>
              <a:gd name="connsiteY7" fmla="*/ 528637 h 1581150"/>
              <a:gd name="connsiteX8" fmla="*/ 1443037 w 1443037"/>
              <a:gd name="connsiteY8" fmla="*/ 685800 h 1581150"/>
              <a:gd name="connsiteX9" fmla="*/ 1414462 w 1443037"/>
              <a:gd name="connsiteY9" fmla="*/ 881062 h 1581150"/>
              <a:gd name="connsiteX10" fmla="*/ 1319212 w 1443037"/>
              <a:gd name="connsiteY10" fmla="*/ 1066800 h 1581150"/>
              <a:gd name="connsiteX11" fmla="*/ 1176337 w 1443037"/>
              <a:gd name="connsiteY11" fmla="*/ 1290637 h 1581150"/>
              <a:gd name="connsiteX12" fmla="*/ 1028700 w 1443037"/>
              <a:gd name="connsiteY12" fmla="*/ 1390649 h 1581150"/>
              <a:gd name="connsiteX13" fmla="*/ 919162 w 1443037"/>
              <a:gd name="connsiteY13" fmla="*/ 1538287 h 1581150"/>
              <a:gd name="connsiteX14" fmla="*/ 819150 w 1443037"/>
              <a:gd name="connsiteY14" fmla="*/ 1581150 h 1581150"/>
              <a:gd name="connsiteX15" fmla="*/ 576262 w 1443037"/>
              <a:gd name="connsiteY15" fmla="*/ 1538287 h 1581150"/>
              <a:gd name="connsiteX16" fmla="*/ 385762 w 1443037"/>
              <a:gd name="connsiteY16" fmla="*/ 1495425 h 1581150"/>
              <a:gd name="connsiteX17" fmla="*/ 271462 w 1443037"/>
              <a:gd name="connsiteY17" fmla="*/ 1433512 h 1581150"/>
              <a:gd name="connsiteX18" fmla="*/ 161925 w 1443037"/>
              <a:gd name="connsiteY18" fmla="*/ 1290637 h 1581150"/>
              <a:gd name="connsiteX19" fmla="*/ 52387 w 1443037"/>
              <a:gd name="connsiteY19" fmla="*/ 1133475 h 1581150"/>
              <a:gd name="connsiteX20" fmla="*/ 0 w 1443037"/>
              <a:gd name="connsiteY20" fmla="*/ 914400 h 1581150"/>
              <a:gd name="connsiteX21" fmla="*/ 0 w 1443037"/>
              <a:gd name="connsiteY21" fmla="*/ 657225 h 1581150"/>
              <a:gd name="connsiteX22" fmla="*/ 9525 w 1443037"/>
              <a:gd name="connsiteY22" fmla="*/ 466725 h 1581150"/>
              <a:gd name="connsiteX23" fmla="*/ 66675 w 1443037"/>
              <a:gd name="connsiteY23" fmla="*/ 304800 h 1581150"/>
              <a:gd name="connsiteX24" fmla="*/ 171450 w 1443037"/>
              <a:gd name="connsiteY24" fmla="*/ 200025 h 1581150"/>
              <a:gd name="connsiteX25" fmla="*/ 385762 w 1443037"/>
              <a:gd name="connsiteY25" fmla="*/ 109537 h 1581150"/>
              <a:gd name="connsiteX26" fmla="*/ 633412 w 1443037"/>
              <a:gd name="connsiteY26" fmla="*/ 23812 h 1581150"/>
              <a:gd name="connsiteX27" fmla="*/ 814387 w 1443037"/>
              <a:gd name="connsiteY27" fmla="*/ 14287 h 1581150"/>
              <a:gd name="connsiteX0" fmla="*/ 862012 w 1443037"/>
              <a:gd name="connsiteY0" fmla="*/ 0 h 1566863"/>
              <a:gd name="connsiteX1" fmla="*/ 1042987 w 1443037"/>
              <a:gd name="connsiteY1" fmla="*/ 23813 h 1566863"/>
              <a:gd name="connsiteX2" fmla="*/ 1119187 w 1443037"/>
              <a:gd name="connsiteY2" fmla="*/ 52388 h 1566863"/>
              <a:gd name="connsiteX3" fmla="*/ 1209675 w 1443037"/>
              <a:gd name="connsiteY3" fmla="*/ 133350 h 1566863"/>
              <a:gd name="connsiteX4" fmla="*/ 1271587 w 1443037"/>
              <a:gd name="connsiteY4" fmla="*/ 209550 h 1566863"/>
              <a:gd name="connsiteX5" fmla="*/ 1347787 w 1443037"/>
              <a:gd name="connsiteY5" fmla="*/ 304800 h 1566863"/>
              <a:gd name="connsiteX6" fmla="*/ 1400175 w 1443037"/>
              <a:gd name="connsiteY6" fmla="*/ 400050 h 1566863"/>
              <a:gd name="connsiteX7" fmla="*/ 1438275 w 1443037"/>
              <a:gd name="connsiteY7" fmla="*/ 514350 h 1566863"/>
              <a:gd name="connsiteX8" fmla="*/ 1443037 w 1443037"/>
              <a:gd name="connsiteY8" fmla="*/ 671513 h 1566863"/>
              <a:gd name="connsiteX9" fmla="*/ 1414462 w 1443037"/>
              <a:gd name="connsiteY9" fmla="*/ 866775 h 1566863"/>
              <a:gd name="connsiteX10" fmla="*/ 1319212 w 1443037"/>
              <a:gd name="connsiteY10" fmla="*/ 1052513 h 1566863"/>
              <a:gd name="connsiteX11" fmla="*/ 1176337 w 1443037"/>
              <a:gd name="connsiteY11" fmla="*/ 1276350 h 1566863"/>
              <a:gd name="connsiteX12" fmla="*/ 1028700 w 1443037"/>
              <a:gd name="connsiteY12" fmla="*/ 1376362 h 1566863"/>
              <a:gd name="connsiteX13" fmla="*/ 919162 w 1443037"/>
              <a:gd name="connsiteY13" fmla="*/ 1524000 h 1566863"/>
              <a:gd name="connsiteX14" fmla="*/ 819150 w 1443037"/>
              <a:gd name="connsiteY14" fmla="*/ 1566863 h 1566863"/>
              <a:gd name="connsiteX15" fmla="*/ 576262 w 1443037"/>
              <a:gd name="connsiteY15" fmla="*/ 1524000 h 1566863"/>
              <a:gd name="connsiteX16" fmla="*/ 385762 w 1443037"/>
              <a:gd name="connsiteY16" fmla="*/ 1481138 h 1566863"/>
              <a:gd name="connsiteX17" fmla="*/ 271462 w 1443037"/>
              <a:gd name="connsiteY17" fmla="*/ 1419225 h 1566863"/>
              <a:gd name="connsiteX18" fmla="*/ 161925 w 1443037"/>
              <a:gd name="connsiteY18" fmla="*/ 1276350 h 1566863"/>
              <a:gd name="connsiteX19" fmla="*/ 52387 w 1443037"/>
              <a:gd name="connsiteY19" fmla="*/ 1119188 h 1566863"/>
              <a:gd name="connsiteX20" fmla="*/ 0 w 1443037"/>
              <a:gd name="connsiteY20" fmla="*/ 900113 h 1566863"/>
              <a:gd name="connsiteX21" fmla="*/ 0 w 1443037"/>
              <a:gd name="connsiteY21" fmla="*/ 642938 h 1566863"/>
              <a:gd name="connsiteX22" fmla="*/ 9525 w 1443037"/>
              <a:gd name="connsiteY22" fmla="*/ 452438 h 1566863"/>
              <a:gd name="connsiteX23" fmla="*/ 66675 w 1443037"/>
              <a:gd name="connsiteY23" fmla="*/ 290513 h 1566863"/>
              <a:gd name="connsiteX24" fmla="*/ 171450 w 1443037"/>
              <a:gd name="connsiteY24" fmla="*/ 185738 h 1566863"/>
              <a:gd name="connsiteX25" fmla="*/ 385762 w 1443037"/>
              <a:gd name="connsiteY25" fmla="*/ 95250 h 1566863"/>
              <a:gd name="connsiteX26" fmla="*/ 633412 w 1443037"/>
              <a:gd name="connsiteY26" fmla="*/ 9525 h 1566863"/>
              <a:gd name="connsiteX27" fmla="*/ 814387 w 1443037"/>
              <a:gd name="connsiteY27" fmla="*/ 0 h 1566863"/>
              <a:gd name="connsiteX0" fmla="*/ 862012 w 1443037"/>
              <a:gd name="connsiteY0" fmla="*/ 4763 h 1571626"/>
              <a:gd name="connsiteX1" fmla="*/ 1042987 w 1443037"/>
              <a:gd name="connsiteY1" fmla="*/ 28576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33437 w 1443037"/>
              <a:gd name="connsiteY27" fmla="*/ 0 h 1571626"/>
              <a:gd name="connsiteX0" fmla="*/ 862012 w 1443037"/>
              <a:gd name="connsiteY0" fmla="*/ 4763 h 1571626"/>
              <a:gd name="connsiteX1" fmla="*/ 1042987 w 1443037"/>
              <a:gd name="connsiteY1" fmla="*/ 28576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19187 w 1443037"/>
              <a:gd name="connsiteY2" fmla="*/ 57151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209675 w 1443037"/>
              <a:gd name="connsiteY3" fmla="*/ 1381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71587 w 1443037"/>
              <a:gd name="connsiteY4" fmla="*/ 21431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0 w 1443037"/>
              <a:gd name="connsiteY20" fmla="*/ 904876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52387 w 1443037"/>
              <a:gd name="connsiteY19" fmla="*/ 1123951 h 1571626"/>
              <a:gd name="connsiteX20" fmla="*/ 33338 w 1443037"/>
              <a:gd name="connsiteY20" fmla="*/ 890589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62012 w 1443037"/>
              <a:gd name="connsiteY0" fmla="*/ 4763 h 1571626"/>
              <a:gd name="connsiteX1" fmla="*/ 1028699 w 1443037"/>
              <a:gd name="connsiteY1" fmla="*/ 61913 h 1571626"/>
              <a:gd name="connsiteX2" fmla="*/ 1100137 w 1443037"/>
              <a:gd name="connsiteY2" fmla="*/ 109539 h 1571626"/>
              <a:gd name="connsiteX3" fmla="*/ 1195387 w 1443037"/>
              <a:gd name="connsiteY3" fmla="*/ 176213 h 1571626"/>
              <a:gd name="connsiteX4" fmla="*/ 1257300 w 1443037"/>
              <a:gd name="connsiteY4" fmla="*/ 233363 h 1571626"/>
              <a:gd name="connsiteX5" fmla="*/ 1347787 w 1443037"/>
              <a:gd name="connsiteY5" fmla="*/ 309563 h 1571626"/>
              <a:gd name="connsiteX6" fmla="*/ 1400175 w 1443037"/>
              <a:gd name="connsiteY6" fmla="*/ 404813 h 1571626"/>
              <a:gd name="connsiteX7" fmla="*/ 1438275 w 1443037"/>
              <a:gd name="connsiteY7" fmla="*/ 519113 h 1571626"/>
              <a:gd name="connsiteX8" fmla="*/ 1443037 w 1443037"/>
              <a:gd name="connsiteY8" fmla="*/ 676276 h 1571626"/>
              <a:gd name="connsiteX9" fmla="*/ 1414462 w 1443037"/>
              <a:gd name="connsiteY9" fmla="*/ 871538 h 1571626"/>
              <a:gd name="connsiteX10" fmla="*/ 1319212 w 1443037"/>
              <a:gd name="connsiteY10" fmla="*/ 1057276 h 1571626"/>
              <a:gd name="connsiteX11" fmla="*/ 1176337 w 1443037"/>
              <a:gd name="connsiteY11" fmla="*/ 1281113 h 1571626"/>
              <a:gd name="connsiteX12" fmla="*/ 1028700 w 1443037"/>
              <a:gd name="connsiteY12" fmla="*/ 1381125 h 1571626"/>
              <a:gd name="connsiteX13" fmla="*/ 919162 w 1443037"/>
              <a:gd name="connsiteY13" fmla="*/ 1528763 h 1571626"/>
              <a:gd name="connsiteX14" fmla="*/ 819150 w 1443037"/>
              <a:gd name="connsiteY14" fmla="*/ 1571626 h 1571626"/>
              <a:gd name="connsiteX15" fmla="*/ 576262 w 1443037"/>
              <a:gd name="connsiteY15" fmla="*/ 1528763 h 1571626"/>
              <a:gd name="connsiteX16" fmla="*/ 385762 w 1443037"/>
              <a:gd name="connsiteY16" fmla="*/ 1485901 h 1571626"/>
              <a:gd name="connsiteX17" fmla="*/ 271462 w 1443037"/>
              <a:gd name="connsiteY17" fmla="*/ 1423988 h 1571626"/>
              <a:gd name="connsiteX18" fmla="*/ 161925 w 1443037"/>
              <a:gd name="connsiteY18" fmla="*/ 1281113 h 1571626"/>
              <a:gd name="connsiteX19" fmla="*/ 76200 w 1443037"/>
              <a:gd name="connsiteY19" fmla="*/ 1114426 h 1571626"/>
              <a:gd name="connsiteX20" fmla="*/ 33338 w 1443037"/>
              <a:gd name="connsiteY20" fmla="*/ 890589 h 1571626"/>
              <a:gd name="connsiteX21" fmla="*/ 0 w 1443037"/>
              <a:gd name="connsiteY21" fmla="*/ 647701 h 1571626"/>
              <a:gd name="connsiteX22" fmla="*/ 9525 w 1443037"/>
              <a:gd name="connsiteY22" fmla="*/ 457201 h 1571626"/>
              <a:gd name="connsiteX23" fmla="*/ 66675 w 1443037"/>
              <a:gd name="connsiteY23" fmla="*/ 295276 h 1571626"/>
              <a:gd name="connsiteX24" fmla="*/ 171450 w 1443037"/>
              <a:gd name="connsiteY24" fmla="*/ 190501 h 1571626"/>
              <a:gd name="connsiteX25" fmla="*/ 385762 w 1443037"/>
              <a:gd name="connsiteY25" fmla="*/ 100013 h 1571626"/>
              <a:gd name="connsiteX26" fmla="*/ 633412 w 1443037"/>
              <a:gd name="connsiteY26" fmla="*/ 14288 h 1571626"/>
              <a:gd name="connsiteX27" fmla="*/ 852487 w 1443037"/>
              <a:gd name="connsiteY27" fmla="*/ 0 h 1571626"/>
              <a:gd name="connsiteX0" fmla="*/ 852487 w 1433512"/>
              <a:gd name="connsiteY0" fmla="*/ 4763 h 1571626"/>
              <a:gd name="connsiteX1" fmla="*/ 1019174 w 1433512"/>
              <a:gd name="connsiteY1" fmla="*/ 61913 h 1571626"/>
              <a:gd name="connsiteX2" fmla="*/ 1090612 w 1433512"/>
              <a:gd name="connsiteY2" fmla="*/ 109539 h 1571626"/>
              <a:gd name="connsiteX3" fmla="*/ 1185862 w 1433512"/>
              <a:gd name="connsiteY3" fmla="*/ 176213 h 1571626"/>
              <a:gd name="connsiteX4" fmla="*/ 1247775 w 1433512"/>
              <a:gd name="connsiteY4" fmla="*/ 233363 h 1571626"/>
              <a:gd name="connsiteX5" fmla="*/ 1338262 w 1433512"/>
              <a:gd name="connsiteY5" fmla="*/ 309563 h 1571626"/>
              <a:gd name="connsiteX6" fmla="*/ 1390650 w 1433512"/>
              <a:gd name="connsiteY6" fmla="*/ 404813 h 1571626"/>
              <a:gd name="connsiteX7" fmla="*/ 1428750 w 1433512"/>
              <a:gd name="connsiteY7" fmla="*/ 519113 h 1571626"/>
              <a:gd name="connsiteX8" fmla="*/ 1433512 w 1433512"/>
              <a:gd name="connsiteY8" fmla="*/ 676276 h 1571626"/>
              <a:gd name="connsiteX9" fmla="*/ 1404937 w 1433512"/>
              <a:gd name="connsiteY9" fmla="*/ 871538 h 1571626"/>
              <a:gd name="connsiteX10" fmla="*/ 1309687 w 1433512"/>
              <a:gd name="connsiteY10" fmla="*/ 1057276 h 1571626"/>
              <a:gd name="connsiteX11" fmla="*/ 1166812 w 1433512"/>
              <a:gd name="connsiteY11" fmla="*/ 1281113 h 1571626"/>
              <a:gd name="connsiteX12" fmla="*/ 1019175 w 1433512"/>
              <a:gd name="connsiteY12" fmla="*/ 1381125 h 1571626"/>
              <a:gd name="connsiteX13" fmla="*/ 909637 w 1433512"/>
              <a:gd name="connsiteY13" fmla="*/ 1528763 h 1571626"/>
              <a:gd name="connsiteX14" fmla="*/ 809625 w 1433512"/>
              <a:gd name="connsiteY14" fmla="*/ 1571626 h 1571626"/>
              <a:gd name="connsiteX15" fmla="*/ 566737 w 1433512"/>
              <a:gd name="connsiteY15" fmla="*/ 1528763 h 1571626"/>
              <a:gd name="connsiteX16" fmla="*/ 376237 w 1433512"/>
              <a:gd name="connsiteY16" fmla="*/ 1485901 h 1571626"/>
              <a:gd name="connsiteX17" fmla="*/ 261937 w 1433512"/>
              <a:gd name="connsiteY17" fmla="*/ 1423988 h 1571626"/>
              <a:gd name="connsiteX18" fmla="*/ 152400 w 1433512"/>
              <a:gd name="connsiteY18" fmla="*/ 1281113 h 1571626"/>
              <a:gd name="connsiteX19" fmla="*/ 66675 w 1433512"/>
              <a:gd name="connsiteY19" fmla="*/ 1114426 h 1571626"/>
              <a:gd name="connsiteX20" fmla="*/ 23813 w 1433512"/>
              <a:gd name="connsiteY20" fmla="*/ 890589 h 1571626"/>
              <a:gd name="connsiteX21" fmla="*/ 42862 w 1433512"/>
              <a:gd name="connsiteY21" fmla="*/ 628651 h 1571626"/>
              <a:gd name="connsiteX22" fmla="*/ 0 w 1433512"/>
              <a:gd name="connsiteY22" fmla="*/ 457201 h 1571626"/>
              <a:gd name="connsiteX23" fmla="*/ 57150 w 1433512"/>
              <a:gd name="connsiteY23" fmla="*/ 295276 h 1571626"/>
              <a:gd name="connsiteX24" fmla="*/ 161925 w 1433512"/>
              <a:gd name="connsiteY24" fmla="*/ 190501 h 1571626"/>
              <a:gd name="connsiteX25" fmla="*/ 376237 w 1433512"/>
              <a:gd name="connsiteY25" fmla="*/ 100013 h 1571626"/>
              <a:gd name="connsiteX26" fmla="*/ 623887 w 1433512"/>
              <a:gd name="connsiteY26" fmla="*/ 14288 h 1571626"/>
              <a:gd name="connsiteX27" fmla="*/ 842962 w 1433512"/>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38112 w 1409699"/>
              <a:gd name="connsiteY24" fmla="*/ 190501 h 1571626"/>
              <a:gd name="connsiteX25" fmla="*/ 352424 w 1409699"/>
              <a:gd name="connsiteY25" fmla="*/ 100013 h 1571626"/>
              <a:gd name="connsiteX26" fmla="*/ 600074 w 1409699"/>
              <a:gd name="connsiteY26" fmla="*/ 14288 h 1571626"/>
              <a:gd name="connsiteX27" fmla="*/ 819149 w 1409699"/>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47637 w 1409699"/>
              <a:gd name="connsiteY24" fmla="*/ 219076 h 1571626"/>
              <a:gd name="connsiteX25" fmla="*/ 352424 w 1409699"/>
              <a:gd name="connsiteY25" fmla="*/ 100013 h 1571626"/>
              <a:gd name="connsiteX26" fmla="*/ 600074 w 1409699"/>
              <a:gd name="connsiteY26" fmla="*/ 14288 h 1571626"/>
              <a:gd name="connsiteX27" fmla="*/ 819149 w 1409699"/>
              <a:gd name="connsiteY27" fmla="*/ 0 h 1571626"/>
              <a:gd name="connsiteX0" fmla="*/ 828674 w 1409699"/>
              <a:gd name="connsiteY0" fmla="*/ 4763 h 1571626"/>
              <a:gd name="connsiteX1" fmla="*/ 995361 w 1409699"/>
              <a:gd name="connsiteY1" fmla="*/ 61913 h 1571626"/>
              <a:gd name="connsiteX2" fmla="*/ 1066799 w 1409699"/>
              <a:gd name="connsiteY2" fmla="*/ 109539 h 1571626"/>
              <a:gd name="connsiteX3" fmla="*/ 1162049 w 1409699"/>
              <a:gd name="connsiteY3" fmla="*/ 176213 h 1571626"/>
              <a:gd name="connsiteX4" fmla="*/ 1223962 w 1409699"/>
              <a:gd name="connsiteY4" fmla="*/ 233363 h 1571626"/>
              <a:gd name="connsiteX5" fmla="*/ 1314449 w 1409699"/>
              <a:gd name="connsiteY5" fmla="*/ 309563 h 1571626"/>
              <a:gd name="connsiteX6" fmla="*/ 1366837 w 1409699"/>
              <a:gd name="connsiteY6" fmla="*/ 404813 h 1571626"/>
              <a:gd name="connsiteX7" fmla="*/ 1404937 w 1409699"/>
              <a:gd name="connsiteY7" fmla="*/ 519113 h 1571626"/>
              <a:gd name="connsiteX8" fmla="*/ 1409699 w 1409699"/>
              <a:gd name="connsiteY8" fmla="*/ 676276 h 1571626"/>
              <a:gd name="connsiteX9" fmla="*/ 1381124 w 1409699"/>
              <a:gd name="connsiteY9" fmla="*/ 871538 h 1571626"/>
              <a:gd name="connsiteX10" fmla="*/ 1285874 w 1409699"/>
              <a:gd name="connsiteY10" fmla="*/ 1057276 h 1571626"/>
              <a:gd name="connsiteX11" fmla="*/ 1142999 w 1409699"/>
              <a:gd name="connsiteY11" fmla="*/ 1281113 h 1571626"/>
              <a:gd name="connsiteX12" fmla="*/ 995362 w 1409699"/>
              <a:gd name="connsiteY12" fmla="*/ 1381125 h 1571626"/>
              <a:gd name="connsiteX13" fmla="*/ 885824 w 1409699"/>
              <a:gd name="connsiteY13" fmla="*/ 1528763 h 1571626"/>
              <a:gd name="connsiteX14" fmla="*/ 785812 w 1409699"/>
              <a:gd name="connsiteY14" fmla="*/ 1571626 h 1571626"/>
              <a:gd name="connsiteX15" fmla="*/ 542924 w 1409699"/>
              <a:gd name="connsiteY15" fmla="*/ 1528763 h 1571626"/>
              <a:gd name="connsiteX16" fmla="*/ 352424 w 1409699"/>
              <a:gd name="connsiteY16" fmla="*/ 1485901 h 1571626"/>
              <a:gd name="connsiteX17" fmla="*/ 238124 w 1409699"/>
              <a:gd name="connsiteY17" fmla="*/ 1423988 h 1571626"/>
              <a:gd name="connsiteX18" fmla="*/ 128587 w 1409699"/>
              <a:gd name="connsiteY18" fmla="*/ 1281113 h 1571626"/>
              <a:gd name="connsiteX19" fmla="*/ 42862 w 1409699"/>
              <a:gd name="connsiteY19" fmla="*/ 1114426 h 1571626"/>
              <a:gd name="connsiteX20" fmla="*/ 0 w 1409699"/>
              <a:gd name="connsiteY20" fmla="*/ 890589 h 1571626"/>
              <a:gd name="connsiteX21" fmla="*/ 19049 w 1409699"/>
              <a:gd name="connsiteY21" fmla="*/ 628651 h 1571626"/>
              <a:gd name="connsiteX22" fmla="*/ 0 w 1409699"/>
              <a:gd name="connsiteY22" fmla="*/ 414338 h 1571626"/>
              <a:gd name="connsiteX23" fmla="*/ 33337 w 1409699"/>
              <a:gd name="connsiteY23" fmla="*/ 295276 h 1571626"/>
              <a:gd name="connsiteX24" fmla="*/ 147637 w 1409699"/>
              <a:gd name="connsiteY24" fmla="*/ 219076 h 1571626"/>
              <a:gd name="connsiteX25" fmla="*/ 361949 w 1409699"/>
              <a:gd name="connsiteY25" fmla="*/ 133350 h 1571626"/>
              <a:gd name="connsiteX26" fmla="*/ 600074 w 1409699"/>
              <a:gd name="connsiteY26" fmla="*/ 14288 h 1571626"/>
              <a:gd name="connsiteX27" fmla="*/ 819149 w 1409699"/>
              <a:gd name="connsiteY27" fmla="*/ 0 h 1571626"/>
              <a:gd name="connsiteX0" fmla="*/ 828674 w 1409699"/>
              <a:gd name="connsiteY0" fmla="*/ 0 h 1566863"/>
              <a:gd name="connsiteX1" fmla="*/ 995361 w 1409699"/>
              <a:gd name="connsiteY1" fmla="*/ 57150 h 1566863"/>
              <a:gd name="connsiteX2" fmla="*/ 1066799 w 1409699"/>
              <a:gd name="connsiteY2" fmla="*/ 104776 h 1566863"/>
              <a:gd name="connsiteX3" fmla="*/ 1162049 w 1409699"/>
              <a:gd name="connsiteY3" fmla="*/ 171450 h 1566863"/>
              <a:gd name="connsiteX4" fmla="*/ 1223962 w 1409699"/>
              <a:gd name="connsiteY4" fmla="*/ 228600 h 1566863"/>
              <a:gd name="connsiteX5" fmla="*/ 1314449 w 1409699"/>
              <a:gd name="connsiteY5" fmla="*/ 304800 h 1566863"/>
              <a:gd name="connsiteX6" fmla="*/ 1366837 w 1409699"/>
              <a:gd name="connsiteY6" fmla="*/ 400050 h 1566863"/>
              <a:gd name="connsiteX7" fmla="*/ 1404937 w 1409699"/>
              <a:gd name="connsiteY7" fmla="*/ 514350 h 1566863"/>
              <a:gd name="connsiteX8" fmla="*/ 1409699 w 1409699"/>
              <a:gd name="connsiteY8" fmla="*/ 671513 h 1566863"/>
              <a:gd name="connsiteX9" fmla="*/ 1381124 w 1409699"/>
              <a:gd name="connsiteY9" fmla="*/ 866775 h 1566863"/>
              <a:gd name="connsiteX10" fmla="*/ 1285874 w 1409699"/>
              <a:gd name="connsiteY10" fmla="*/ 1052513 h 1566863"/>
              <a:gd name="connsiteX11" fmla="*/ 1142999 w 1409699"/>
              <a:gd name="connsiteY11" fmla="*/ 1276350 h 1566863"/>
              <a:gd name="connsiteX12" fmla="*/ 995362 w 1409699"/>
              <a:gd name="connsiteY12" fmla="*/ 1376362 h 1566863"/>
              <a:gd name="connsiteX13" fmla="*/ 885824 w 1409699"/>
              <a:gd name="connsiteY13" fmla="*/ 1524000 h 1566863"/>
              <a:gd name="connsiteX14" fmla="*/ 785812 w 1409699"/>
              <a:gd name="connsiteY14" fmla="*/ 1566863 h 1566863"/>
              <a:gd name="connsiteX15" fmla="*/ 542924 w 1409699"/>
              <a:gd name="connsiteY15" fmla="*/ 1524000 h 1566863"/>
              <a:gd name="connsiteX16" fmla="*/ 352424 w 1409699"/>
              <a:gd name="connsiteY16" fmla="*/ 1481138 h 1566863"/>
              <a:gd name="connsiteX17" fmla="*/ 238124 w 1409699"/>
              <a:gd name="connsiteY17" fmla="*/ 1419225 h 1566863"/>
              <a:gd name="connsiteX18" fmla="*/ 128587 w 1409699"/>
              <a:gd name="connsiteY18" fmla="*/ 1276350 h 1566863"/>
              <a:gd name="connsiteX19" fmla="*/ 42862 w 1409699"/>
              <a:gd name="connsiteY19" fmla="*/ 1109663 h 1566863"/>
              <a:gd name="connsiteX20" fmla="*/ 0 w 1409699"/>
              <a:gd name="connsiteY20" fmla="*/ 885826 h 1566863"/>
              <a:gd name="connsiteX21" fmla="*/ 19049 w 1409699"/>
              <a:gd name="connsiteY21" fmla="*/ 623888 h 1566863"/>
              <a:gd name="connsiteX22" fmla="*/ 0 w 1409699"/>
              <a:gd name="connsiteY22" fmla="*/ 409575 h 1566863"/>
              <a:gd name="connsiteX23" fmla="*/ 33337 w 1409699"/>
              <a:gd name="connsiteY23" fmla="*/ 290513 h 1566863"/>
              <a:gd name="connsiteX24" fmla="*/ 147637 w 1409699"/>
              <a:gd name="connsiteY24" fmla="*/ 214313 h 1566863"/>
              <a:gd name="connsiteX25" fmla="*/ 361949 w 1409699"/>
              <a:gd name="connsiteY25" fmla="*/ 128587 h 1566863"/>
              <a:gd name="connsiteX26" fmla="*/ 600074 w 1409699"/>
              <a:gd name="connsiteY26" fmla="*/ 9525 h 1566863"/>
              <a:gd name="connsiteX27" fmla="*/ 823911 w 1409699"/>
              <a:gd name="connsiteY27" fmla="*/ 38100 h 1566863"/>
              <a:gd name="connsiteX0" fmla="*/ 857249 w 1409699"/>
              <a:gd name="connsiteY0" fmla="*/ 23812 h 1557338"/>
              <a:gd name="connsiteX1" fmla="*/ 995361 w 1409699"/>
              <a:gd name="connsiteY1" fmla="*/ 47625 h 1557338"/>
              <a:gd name="connsiteX2" fmla="*/ 1066799 w 1409699"/>
              <a:gd name="connsiteY2" fmla="*/ 95251 h 1557338"/>
              <a:gd name="connsiteX3" fmla="*/ 1162049 w 1409699"/>
              <a:gd name="connsiteY3" fmla="*/ 161925 h 1557338"/>
              <a:gd name="connsiteX4" fmla="*/ 1223962 w 1409699"/>
              <a:gd name="connsiteY4" fmla="*/ 219075 h 1557338"/>
              <a:gd name="connsiteX5" fmla="*/ 1314449 w 1409699"/>
              <a:gd name="connsiteY5" fmla="*/ 295275 h 1557338"/>
              <a:gd name="connsiteX6" fmla="*/ 1366837 w 1409699"/>
              <a:gd name="connsiteY6" fmla="*/ 390525 h 1557338"/>
              <a:gd name="connsiteX7" fmla="*/ 1404937 w 1409699"/>
              <a:gd name="connsiteY7" fmla="*/ 504825 h 1557338"/>
              <a:gd name="connsiteX8" fmla="*/ 1409699 w 1409699"/>
              <a:gd name="connsiteY8" fmla="*/ 661988 h 1557338"/>
              <a:gd name="connsiteX9" fmla="*/ 1381124 w 1409699"/>
              <a:gd name="connsiteY9" fmla="*/ 857250 h 1557338"/>
              <a:gd name="connsiteX10" fmla="*/ 1285874 w 1409699"/>
              <a:gd name="connsiteY10" fmla="*/ 1042988 h 1557338"/>
              <a:gd name="connsiteX11" fmla="*/ 1142999 w 1409699"/>
              <a:gd name="connsiteY11" fmla="*/ 1266825 h 1557338"/>
              <a:gd name="connsiteX12" fmla="*/ 995362 w 1409699"/>
              <a:gd name="connsiteY12" fmla="*/ 1366837 h 1557338"/>
              <a:gd name="connsiteX13" fmla="*/ 885824 w 1409699"/>
              <a:gd name="connsiteY13" fmla="*/ 1514475 h 1557338"/>
              <a:gd name="connsiteX14" fmla="*/ 785812 w 1409699"/>
              <a:gd name="connsiteY14" fmla="*/ 1557338 h 1557338"/>
              <a:gd name="connsiteX15" fmla="*/ 542924 w 1409699"/>
              <a:gd name="connsiteY15" fmla="*/ 1514475 h 1557338"/>
              <a:gd name="connsiteX16" fmla="*/ 352424 w 1409699"/>
              <a:gd name="connsiteY16" fmla="*/ 1471613 h 1557338"/>
              <a:gd name="connsiteX17" fmla="*/ 238124 w 1409699"/>
              <a:gd name="connsiteY17" fmla="*/ 1409700 h 1557338"/>
              <a:gd name="connsiteX18" fmla="*/ 128587 w 1409699"/>
              <a:gd name="connsiteY18" fmla="*/ 1266825 h 1557338"/>
              <a:gd name="connsiteX19" fmla="*/ 42862 w 1409699"/>
              <a:gd name="connsiteY19" fmla="*/ 1100138 h 1557338"/>
              <a:gd name="connsiteX20" fmla="*/ 0 w 1409699"/>
              <a:gd name="connsiteY20" fmla="*/ 876301 h 1557338"/>
              <a:gd name="connsiteX21" fmla="*/ 19049 w 1409699"/>
              <a:gd name="connsiteY21" fmla="*/ 614363 h 1557338"/>
              <a:gd name="connsiteX22" fmla="*/ 0 w 1409699"/>
              <a:gd name="connsiteY22" fmla="*/ 400050 h 1557338"/>
              <a:gd name="connsiteX23" fmla="*/ 33337 w 1409699"/>
              <a:gd name="connsiteY23" fmla="*/ 280988 h 1557338"/>
              <a:gd name="connsiteX24" fmla="*/ 147637 w 1409699"/>
              <a:gd name="connsiteY24" fmla="*/ 204788 h 1557338"/>
              <a:gd name="connsiteX25" fmla="*/ 361949 w 1409699"/>
              <a:gd name="connsiteY25" fmla="*/ 119062 h 1557338"/>
              <a:gd name="connsiteX26" fmla="*/ 600074 w 1409699"/>
              <a:gd name="connsiteY26" fmla="*/ 0 h 1557338"/>
              <a:gd name="connsiteX27" fmla="*/ 823911 w 1409699"/>
              <a:gd name="connsiteY27" fmla="*/ 28575 h 1557338"/>
              <a:gd name="connsiteX0" fmla="*/ 857249 w 1409699"/>
              <a:gd name="connsiteY0" fmla="*/ 0 h 1533526"/>
              <a:gd name="connsiteX1" fmla="*/ 995361 w 1409699"/>
              <a:gd name="connsiteY1" fmla="*/ 23813 h 1533526"/>
              <a:gd name="connsiteX2" fmla="*/ 1066799 w 1409699"/>
              <a:gd name="connsiteY2" fmla="*/ 71439 h 1533526"/>
              <a:gd name="connsiteX3" fmla="*/ 1162049 w 1409699"/>
              <a:gd name="connsiteY3" fmla="*/ 138113 h 1533526"/>
              <a:gd name="connsiteX4" fmla="*/ 1223962 w 1409699"/>
              <a:gd name="connsiteY4" fmla="*/ 195263 h 1533526"/>
              <a:gd name="connsiteX5" fmla="*/ 1314449 w 1409699"/>
              <a:gd name="connsiteY5" fmla="*/ 271463 h 1533526"/>
              <a:gd name="connsiteX6" fmla="*/ 1366837 w 1409699"/>
              <a:gd name="connsiteY6" fmla="*/ 366713 h 1533526"/>
              <a:gd name="connsiteX7" fmla="*/ 1404937 w 1409699"/>
              <a:gd name="connsiteY7" fmla="*/ 481013 h 1533526"/>
              <a:gd name="connsiteX8" fmla="*/ 1409699 w 1409699"/>
              <a:gd name="connsiteY8" fmla="*/ 638176 h 1533526"/>
              <a:gd name="connsiteX9" fmla="*/ 1381124 w 1409699"/>
              <a:gd name="connsiteY9" fmla="*/ 833438 h 1533526"/>
              <a:gd name="connsiteX10" fmla="*/ 1285874 w 1409699"/>
              <a:gd name="connsiteY10" fmla="*/ 1019176 h 1533526"/>
              <a:gd name="connsiteX11" fmla="*/ 1142999 w 1409699"/>
              <a:gd name="connsiteY11" fmla="*/ 1243013 h 1533526"/>
              <a:gd name="connsiteX12" fmla="*/ 995362 w 1409699"/>
              <a:gd name="connsiteY12" fmla="*/ 1343025 h 1533526"/>
              <a:gd name="connsiteX13" fmla="*/ 885824 w 1409699"/>
              <a:gd name="connsiteY13" fmla="*/ 1490663 h 1533526"/>
              <a:gd name="connsiteX14" fmla="*/ 785812 w 1409699"/>
              <a:gd name="connsiteY14" fmla="*/ 1533526 h 1533526"/>
              <a:gd name="connsiteX15" fmla="*/ 542924 w 1409699"/>
              <a:gd name="connsiteY15" fmla="*/ 1490663 h 1533526"/>
              <a:gd name="connsiteX16" fmla="*/ 352424 w 1409699"/>
              <a:gd name="connsiteY16" fmla="*/ 1447801 h 1533526"/>
              <a:gd name="connsiteX17" fmla="*/ 238124 w 1409699"/>
              <a:gd name="connsiteY17" fmla="*/ 1385888 h 1533526"/>
              <a:gd name="connsiteX18" fmla="*/ 128587 w 1409699"/>
              <a:gd name="connsiteY18" fmla="*/ 1243013 h 1533526"/>
              <a:gd name="connsiteX19" fmla="*/ 42862 w 1409699"/>
              <a:gd name="connsiteY19" fmla="*/ 1076326 h 1533526"/>
              <a:gd name="connsiteX20" fmla="*/ 0 w 1409699"/>
              <a:gd name="connsiteY20" fmla="*/ 852489 h 1533526"/>
              <a:gd name="connsiteX21" fmla="*/ 19049 w 1409699"/>
              <a:gd name="connsiteY21" fmla="*/ 590551 h 1533526"/>
              <a:gd name="connsiteX22" fmla="*/ 0 w 1409699"/>
              <a:gd name="connsiteY22" fmla="*/ 376238 h 1533526"/>
              <a:gd name="connsiteX23" fmla="*/ 33337 w 1409699"/>
              <a:gd name="connsiteY23" fmla="*/ 257176 h 1533526"/>
              <a:gd name="connsiteX24" fmla="*/ 147637 w 1409699"/>
              <a:gd name="connsiteY24" fmla="*/ 180976 h 1533526"/>
              <a:gd name="connsiteX25" fmla="*/ 361949 w 1409699"/>
              <a:gd name="connsiteY25" fmla="*/ 95250 h 1533526"/>
              <a:gd name="connsiteX26" fmla="*/ 600074 w 1409699"/>
              <a:gd name="connsiteY26" fmla="*/ 9525 h 1533526"/>
              <a:gd name="connsiteX27" fmla="*/ 823911 w 1409699"/>
              <a:gd name="connsiteY27" fmla="*/ 4763 h 1533526"/>
              <a:gd name="connsiteX0" fmla="*/ 857249 w 1409699"/>
              <a:gd name="connsiteY0" fmla="*/ 0 h 1533526"/>
              <a:gd name="connsiteX1" fmla="*/ 995361 w 1409699"/>
              <a:gd name="connsiteY1" fmla="*/ 23813 h 1533526"/>
              <a:gd name="connsiteX2" fmla="*/ 1066799 w 1409699"/>
              <a:gd name="connsiteY2" fmla="*/ 71439 h 1533526"/>
              <a:gd name="connsiteX3" fmla="*/ 1162049 w 1409699"/>
              <a:gd name="connsiteY3" fmla="*/ 138113 h 1533526"/>
              <a:gd name="connsiteX4" fmla="*/ 1223962 w 1409699"/>
              <a:gd name="connsiteY4" fmla="*/ 195263 h 1533526"/>
              <a:gd name="connsiteX5" fmla="*/ 1314449 w 1409699"/>
              <a:gd name="connsiteY5" fmla="*/ 271463 h 1533526"/>
              <a:gd name="connsiteX6" fmla="*/ 1366837 w 1409699"/>
              <a:gd name="connsiteY6" fmla="*/ 366713 h 1533526"/>
              <a:gd name="connsiteX7" fmla="*/ 1404937 w 1409699"/>
              <a:gd name="connsiteY7" fmla="*/ 481013 h 1533526"/>
              <a:gd name="connsiteX8" fmla="*/ 1409699 w 1409699"/>
              <a:gd name="connsiteY8" fmla="*/ 638176 h 1533526"/>
              <a:gd name="connsiteX9" fmla="*/ 1381124 w 1409699"/>
              <a:gd name="connsiteY9" fmla="*/ 833438 h 1533526"/>
              <a:gd name="connsiteX10" fmla="*/ 1285874 w 1409699"/>
              <a:gd name="connsiteY10" fmla="*/ 1019176 h 1533526"/>
              <a:gd name="connsiteX11" fmla="*/ 1142999 w 1409699"/>
              <a:gd name="connsiteY11" fmla="*/ 1243013 h 1533526"/>
              <a:gd name="connsiteX12" fmla="*/ 995362 w 1409699"/>
              <a:gd name="connsiteY12" fmla="*/ 1343025 h 1533526"/>
              <a:gd name="connsiteX13" fmla="*/ 885824 w 1409699"/>
              <a:gd name="connsiteY13" fmla="*/ 1490663 h 1533526"/>
              <a:gd name="connsiteX14" fmla="*/ 785812 w 1409699"/>
              <a:gd name="connsiteY14" fmla="*/ 1533526 h 1533526"/>
              <a:gd name="connsiteX15" fmla="*/ 542924 w 1409699"/>
              <a:gd name="connsiteY15" fmla="*/ 1490663 h 1533526"/>
              <a:gd name="connsiteX16" fmla="*/ 352424 w 1409699"/>
              <a:gd name="connsiteY16" fmla="*/ 1447801 h 1533526"/>
              <a:gd name="connsiteX17" fmla="*/ 238124 w 1409699"/>
              <a:gd name="connsiteY17" fmla="*/ 1385888 h 1533526"/>
              <a:gd name="connsiteX18" fmla="*/ 128587 w 1409699"/>
              <a:gd name="connsiteY18" fmla="*/ 1243013 h 1533526"/>
              <a:gd name="connsiteX19" fmla="*/ 42862 w 1409699"/>
              <a:gd name="connsiteY19" fmla="*/ 1076326 h 1533526"/>
              <a:gd name="connsiteX20" fmla="*/ 0 w 1409699"/>
              <a:gd name="connsiteY20" fmla="*/ 852489 h 1533526"/>
              <a:gd name="connsiteX21" fmla="*/ 19049 w 1409699"/>
              <a:gd name="connsiteY21" fmla="*/ 590551 h 1533526"/>
              <a:gd name="connsiteX22" fmla="*/ 0 w 1409699"/>
              <a:gd name="connsiteY22" fmla="*/ 376238 h 1533526"/>
              <a:gd name="connsiteX23" fmla="*/ 61912 w 1409699"/>
              <a:gd name="connsiteY23" fmla="*/ 228601 h 1533526"/>
              <a:gd name="connsiteX24" fmla="*/ 147637 w 1409699"/>
              <a:gd name="connsiteY24" fmla="*/ 180976 h 1533526"/>
              <a:gd name="connsiteX25" fmla="*/ 361949 w 1409699"/>
              <a:gd name="connsiteY25" fmla="*/ 95250 h 1533526"/>
              <a:gd name="connsiteX26" fmla="*/ 600074 w 1409699"/>
              <a:gd name="connsiteY26" fmla="*/ 9525 h 1533526"/>
              <a:gd name="connsiteX27" fmla="*/ 823911 w 1409699"/>
              <a:gd name="connsiteY27" fmla="*/ 4763 h 153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9699" h="1533526">
                <a:moveTo>
                  <a:pt x="857249" y="0"/>
                </a:moveTo>
                <a:lnTo>
                  <a:pt x="995361" y="23813"/>
                </a:lnTo>
                <a:lnTo>
                  <a:pt x="1066799" y="71439"/>
                </a:lnTo>
                <a:lnTo>
                  <a:pt x="1162049" y="138113"/>
                </a:lnTo>
                <a:lnTo>
                  <a:pt x="1223962" y="195263"/>
                </a:lnTo>
                <a:lnTo>
                  <a:pt x="1314449" y="271463"/>
                </a:lnTo>
                <a:lnTo>
                  <a:pt x="1366837" y="366713"/>
                </a:lnTo>
                <a:lnTo>
                  <a:pt x="1404937" y="481013"/>
                </a:lnTo>
                <a:lnTo>
                  <a:pt x="1409699" y="638176"/>
                </a:lnTo>
                <a:lnTo>
                  <a:pt x="1381124" y="833438"/>
                </a:lnTo>
                <a:lnTo>
                  <a:pt x="1285874" y="1019176"/>
                </a:lnTo>
                <a:lnTo>
                  <a:pt x="1142999" y="1243013"/>
                </a:lnTo>
                <a:lnTo>
                  <a:pt x="995362" y="1343025"/>
                </a:lnTo>
                <a:lnTo>
                  <a:pt x="885824" y="1490663"/>
                </a:lnTo>
                <a:lnTo>
                  <a:pt x="785812" y="1533526"/>
                </a:lnTo>
                <a:lnTo>
                  <a:pt x="542924" y="1490663"/>
                </a:lnTo>
                <a:lnTo>
                  <a:pt x="352424" y="1447801"/>
                </a:lnTo>
                <a:lnTo>
                  <a:pt x="238124" y="1385888"/>
                </a:lnTo>
                <a:lnTo>
                  <a:pt x="128587" y="1243013"/>
                </a:lnTo>
                <a:lnTo>
                  <a:pt x="42862" y="1076326"/>
                </a:lnTo>
                <a:lnTo>
                  <a:pt x="0" y="852489"/>
                </a:lnTo>
                <a:lnTo>
                  <a:pt x="19049" y="590551"/>
                </a:lnTo>
                <a:lnTo>
                  <a:pt x="0" y="376238"/>
                </a:lnTo>
                <a:lnTo>
                  <a:pt x="61912" y="228601"/>
                </a:lnTo>
                <a:lnTo>
                  <a:pt x="147637" y="180976"/>
                </a:lnTo>
                <a:lnTo>
                  <a:pt x="361949" y="95250"/>
                </a:lnTo>
                <a:lnTo>
                  <a:pt x="600074" y="9525"/>
                </a:lnTo>
                <a:lnTo>
                  <a:pt x="823911" y="4763"/>
                </a:lnTo>
              </a:path>
            </a:pathLst>
          </a:custGeom>
          <a:no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олилиния: фигура 24">
            <a:extLst>
              <a:ext uri="{FF2B5EF4-FFF2-40B4-BE49-F238E27FC236}">
                <a16:creationId xmlns:a16="http://schemas.microsoft.com/office/drawing/2014/main" id="{28C008BA-9B63-68BF-CB52-18A64F69123E}"/>
              </a:ext>
            </a:extLst>
          </p:cNvPr>
          <p:cNvSpPr/>
          <p:nvPr/>
        </p:nvSpPr>
        <p:spPr>
          <a:xfrm>
            <a:off x="1454882" y="2155957"/>
            <a:ext cx="433137" cy="635267"/>
          </a:xfrm>
          <a:custGeom>
            <a:avLst/>
            <a:gdLst>
              <a:gd name="connsiteX0" fmla="*/ 0 w 433137"/>
              <a:gd name="connsiteY0" fmla="*/ 67377 h 635267"/>
              <a:gd name="connsiteX1" fmla="*/ 19250 w 433137"/>
              <a:gd name="connsiteY1" fmla="*/ 308008 h 635267"/>
              <a:gd name="connsiteX2" fmla="*/ 77002 w 433137"/>
              <a:gd name="connsiteY2" fmla="*/ 558265 h 635267"/>
              <a:gd name="connsiteX3" fmla="*/ 182880 w 433137"/>
              <a:gd name="connsiteY3" fmla="*/ 635267 h 635267"/>
              <a:gd name="connsiteX4" fmla="*/ 308008 w 433137"/>
              <a:gd name="connsiteY4" fmla="*/ 519764 h 635267"/>
              <a:gd name="connsiteX5" fmla="*/ 413886 w 433137"/>
              <a:gd name="connsiteY5" fmla="*/ 356134 h 635267"/>
              <a:gd name="connsiteX6" fmla="*/ 433137 w 433137"/>
              <a:gd name="connsiteY6" fmla="*/ 154004 h 635267"/>
              <a:gd name="connsiteX7" fmla="*/ 365760 w 433137"/>
              <a:gd name="connsiteY7" fmla="*/ 67377 h 635267"/>
              <a:gd name="connsiteX8" fmla="*/ 202130 w 433137"/>
              <a:gd name="connsiteY8" fmla="*/ 0 h 635267"/>
              <a:gd name="connsiteX9" fmla="*/ 48126 w 433137"/>
              <a:gd name="connsiteY9" fmla="*/ 38501 h 6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137" h="635267">
                <a:moveTo>
                  <a:pt x="0" y="67377"/>
                </a:moveTo>
                <a:lnTo>
                  <a:pt x="19250" y="308008"/>
                </a:lnTo>
                <a:lnTo>
                  <a:pt x="77002" y="558265"/>
                </a:lnTo>
                <a:lnTo>
                  <a:pt x="182880" y="635267"/>
                </a:lnTo>
                <a:lnTo>
                  <a:pt x="308008" y="519764"/>
                </a:lnTo>
                <a:lnTo>
                  <a:pt x="413886" y="356134"/>
                </a:lnTo>
                <a:lnTo>
                  <a:pt x="433137" y="154004"/>
                </a:lnTo>
                <a:lnTo>
                  <a:pt x="365760" y="67377"/>
                </a:lnTo>
                <a:lnTo>
                  <a:pt x="202130" y="0"/>
                </a:lnTo>
                <a:lnTo>
                  <a:pt x="48126" y="38501"/>
                </a:lnTo>
              </a:path>
            </a:pathLst>
          </a:cu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олилиния: фигура 25">
            <a:extLst>
              <a:ext uri="{FF2B5EF4-FFF2-40B4-BE49-F238E27FC236}">
                <a16:creationId xmlns:a16="http://schemas.microsoft.com/office/drawing/2014/main" id="{7A85D24D-D95E-42CB-75DE-7D8A474DA1CA}"/>
              </a:ext>
            </a:extLst>
          </p:cNvPr>
          <p:cNvSpPr>
            <a:spLocks noChangeAspect="1"/>
          </p:cNvSpPr>
          <p:nvPr/>
        </p:nvSpPr>
        <p:spPr>
          <a:xfrm>
            <a:off x="1477842" y="2214562"/>
            <a:ext cx="590060" cy="672585"/>
          </a:xfrm>
          <a:custGeom>
            <a:avLst/>
            <a:gdLst>
              <a:gd name="connsiteX0" fmla="*/ 0 w 681038"/>
              <a:gd name="connsiteY0" fmla="*/ 80962 h 776287"/>
              <a:gd name="connsiteX1" fmla="*/ 333375 w 681038"/>
              <a:gd name="connsiteY1" fmla="*/ 0 h 776287"/>
              <a:gd name="connsiteX2" fmla="*/ 490538 w 681038"/>
              <a:gd name="connsiteY2" fmla="*/ 109537 h 776287"/>
              <a:gd name="connsiteX3" fmla="*/ 590550 w 681038"/>
              <a:gd name="connsiteY3" fmla="*/ 219075 h 776287"/>
              <a:gd name="connsiteX4" fmla="*/ 676275 w 681038"/>
              <a:gd name="connsiteY4" fmla="*/ 390525 h 776287"/>
              <a:gd name="connsiteX5" fmla="*/ 681038 w 681038"/>
              <a:gd name="connsiteY5" fmla="*/ 433387 h 776287"/>
              <a:gd name="connsiteX6" fmla="*/ 495300 w 681038"/>
              <a:gd name="connsiteY6" fmla="*/ 733425 h 776287"/>
              <a:gd name="connsiteX7" fmla="*/ 366713 w 681038"/>
              <a:gd name="connsiteY7" fmla="*/ 776287 h 776287"/>
              <a:gd name="connsiteX8" fmla="*/ 185738 w 681038"/>
              <a:gd name="connsiteY8" fmla="*/ 728662 h 776287"/>
              <a:gd name="connsiteX9" fmla="*/ 52388 w 681038"/>
              <a:gd name="connsiteY9" fmla="*/ 600075 h 776287"/>
              <a:gd name="connsiteX10" fmla="*/ 42863 w 681038"/>
              <a:gd name="connsiteY10" fmla="*/ 290512 h 776287"/>
              <a:gd name="connsiteX11" fmla="*/ 23813 w 681038"/>
              <a:gd name="connsiteY11" fmla="*/ 161925 h 776287"/>
              <a:gd name="connsiteX12" fmla="*/ 0 w 681038"/>
              <a:gd name="connsiteY12" fmla="*/ 8096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038" h="776287">
                <a:moveTo>
                  <a:pt x="0" y="80962"/>
                </a:moveTo>
                <a:lnTo>
                  <a:pt x="333375" y="0"/>
                </a:lnTo>
                <a:lnTo>
                  <a:pt x="490538" y="109537"/>
                </a:lnTo>
                <a:lnTo>
                  <a:pt x="590550" y="219075"/>
                </a:lnTo>
                <a:lnTo>
                  <a:pt x="676275" y="390525"/>
                </a:lnTo>
                <a:lnTo>
                  <a:pt x="681038" y="433387"/>
                </a:lnTo>
                <a:lnTo>
                  <a:pt x="495300" y="733425"/>
                </a:lnTo>
                <a:lnTo>
                  <a:pt x="366713" y="776287"/>
                </a:lnTo>
                <a:lnTo>
                  <a:pt x="185738" y="728662"/>
                </a:lnTo>
                <a:lnTo>
                  <a:pt x="52388" y="600075"/>
                </a:lnTo>
                <a:lnTo>
                  <a:pt x="42863" y="290512"/>
                </a:lnTo>
                <a:lnTo>
                  <a:pt x="23813" y="161925"/>
                </a:lnTo>
                <a:lnTo>
                  <a:pt x="0" y="80962"/>
                </a:lnTo>
                <a:close/>
              </a:path>
            </a:pathLst>
          </a:custGeom>
          <a:solidFill>
            <a:schemeClr val="bg1">
              <a:lumMod val="65000"/>
              <a:alpha val="74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a:extLst>
              <a:ext uri="{FF2B5EF4-FFF2-40B4-BE49-F238E27FC236}">
                <a16:creationId xmlns:a16="http://schemas.microsoft.com/office/drawing/2014/main" id="{738CCA49-9B09-887E-9B40-859299A7A95F}"/>
              </a:ext>
            </a:extLst>
          </p:cNvPr>
          <p:cNvGrpSpPr/>
          <p:nvPr/>
        </p:nvGrpSpPr>
        <p:grpSpPr>
          <a:xfrm>
            <a:off x="144432" y="696631"/>
            <a:ext cx="11903136" cy="5344108"/>
            <a:chOff x="144432" y="696631"/>
            <a:chExt cx="11903136" cy="5344108"/>
          </a:xfrm>
        </p:grpSpPr>
        <p:grpSp>
          <p:nvGrpSpPr>
            <p:cNvPr id="17" name="Группа 16">
              <a:extLst>
                <a:ext uri="{FF2B5EF4-FFF2-40B4-BE49-F238E27FC236}">
                  <a16:creationId xmlns:a16="http://schemas.microsoft.com/office/drawing/2014/main" id="{B7C69E8C-5E98-FBC6-44C5-66C1888F5445}"/>
                </a:ext>
              </a:extLst>
            </p:cNvPr>
            <p:cNvGrpSpPr/>
            <p:nvPr/>
          </p:nvGrpSpPr>
          <p:grpSpPr>
            <a:xfrm>
              <a:off x="144432" y="696631"/>
              <a:ext cx="11903136" cy="5102494"/>
              <a:chOff x="-28866" y="673771"/>
              <a:chExt cx="11903136" cy="5102494"/>
            </a:xfrm>
          </p:grpSpPr>
          <p:pic>
            <p:nvPicPr>
              <p:cNvPr id="3" name="Рисунок 2">
                <a:extLst>
                  <a:ext uri="{FF2B5EF4-FFF2-40B4-BE49-F238E27FC236}">
                    <a16:creationId xmlns:a16="http://schemas.microsoft.com/office/drawing/2014/main" id="{9D6353C2-1A8F-95C8-DF7A-77BCB65DAA80}"/>
                  </a:ext>
                </a:extLst>
              </p:cNvPr>
              <p:cNvPicPr>
                <a:picLocks noChangeAspect="1"/>
              </p:cNvPicPr>
              <p:nvPr/>
            </p:nvPicPr>
            <p:blipFill rotWithShape="1">
              <a:blip r:embed="rId3">
                <a:extLst>
                  <a:ext uri="{28A0092B-C50C-407E-A947-70E740481C1C}">
                    <a14:useLocalDpi xmlns:a14="http://schemas.microsoft.com/office/drawing/2010/main" val="0"/>
                  </a:ext>
                </a:extLst>
              </a:blip>
              <a:srcRect b="8492"/>
              <a:stretch/>
            </p:blipFill>
            <p:spPr>
              <a:xfrm>
                <a:off x="-28866" y="673771"/>
                <a:ext cx="2978367" cy="5083251"/>
              </a:xfrm>
              <a:prstGeom prst="rect">
                <a:avLst/>
              </a:prstGeom>
            </p:spPr>
          </p:pic>
          <p:pic>
            <p:nvPicPr>
              <p:cNvPr id="8" name="Рисунок 7">
                <a:extLst>
                  <a:ext uri="{FF2B5EF4-FFF2-40B4-BE49-F238E27FC236}">
                    <a16:creationId xmlns:a16="http://schemas.microsoft.com/office/drawing/2014/main" id="{9C7D7462-62AC-2CF4-4CA4-EEBE2F190D40}"/>
                  </a:ext>
                </a:extLst>
              </p:cNvPr>
              <p:cNvPicPr>
                <a:picLocks noChangeAspect="1"/>
              </p:cNvPicPr>
              <p:nvPr/>
            </p:nvPicPr>
            <p:blipFill rotWithShape="1">
              <a:blip r:embed="rId4">
                <a:extLst>
                  <a:ext uri="{28A0092B-C50C-407E-A947-70E740481C1C}">
                    <a14:useLocalDpi xmlns:a14="http://schemas.microsoft.com/office/drawing/2010/main" val="0"/>
                  </a:ext>
                </a:extLst>
              </a:blip>
              <a:srcRect b="8492"/>
              <a:stretch/>
            </p:blipFill>
            <p:spPr>
              <a:xfrm>
                <a:off x="2978585" y="683386"/>
                <a:ext cx="2978367" cy="5083251"/>
              </a:xfrm>
              <a:prstGeom prst="rect">
                <a:avLst/>
              </a:prstGeom>
            </p:spPr>
          </p:pic>
          <p:pic>
            <p:nvPicPr>
              <p:cNvPr id="14" name="Рисунок 13">
                <a:extLst>
                  <a:ext uri="{FF2B5EF4-FFF2-40B4-BE49-F238E27FC236}">
                    <a16:creationId xmlns:a16="http://schemas.microsoft.com/office/drawing/2014/main" id="{3627D911-5588-8F4C-4BD6-3BC3907163A7}"/>
                  </a:ext>
                </a:extLst>
              </p:cNvPr>
              <p:cNvPicPr>
                <a:picLocks noChangeAspect="1"/>
              </p:cNvPicPr>
              <p:nvPr/>
            </p:nvPicPr>
            <p:blipFill rotWithShape="1">
              <a:blip r:embed="rId5">
                <a:extLst>
                  <a:ext uri="{28A0092B-C50C-407E-A947-70E740481C1C}">
                    <a14:useLocalDpi xmlns:a14="http://schemas.microsoft.com/office/drawing/2010/main" val="0"/>
                  </a:ext>
                </a:extLst>
              </a:blip>
              <a:srcRect b="8492"/>
              <a:stretch/>
            </p:blipFill>
            <p:spPr>
              <a:xfrm>
                <a:off x="5989534" y="693012"/>
                <a:ext cx="2978367" cy="5083251"/>
              </a:xfrm>
              <a:prstGeom prst="rect">
                <a:avLst/>
              </a:prstGeom>
            </p:spPr>
          </p:pic>
          <p:pic>
            <p:nvPicPr>
              <p:cNvPr id="16" name="Рисунок 15">
                <a:extLst>
                  <a:ext uri="{FF2B5EF4-FFF2-40B4-BE49-F238E27FC236}">
                    <a16:creationId xmlns:a16="http://schemas.microsoft.com/office/drawing/2014/main" id="{057B241C-4C0B-4004-357A-C507A2EE805B}"/>
                  </a:ext>
                </a:extLst>
              </p:cNvPr>
              <p:cNvPicPr>
                <a:picLocks noChangeAspect="1"/>
              </p:cNvPicPr>
              <p:nvPr/>
            </p:nvPicPr>
            <p:blipFill rotWithShape="1">
              <a:blip r:embed="rId6">
                <a:extLst>
                  <a:ext uri="{28A0092B-C50C-407E-A947-70E740481C1C}">
                    <a14:useLocalDpi xmlns:a14="http://schemas.microsoft.com/office/drawing/2010/main" val="0"/>
                  </a:ext>
                </a:extLst>
              </a:blip>
              <a:srcRect b="8492"/>
              <a:stretch/>
            </p:blipFill>
            <p:spPr>
              <a:xfrm>
                <a:off x="8895903" y="693014"/>
                <a:ext cx="2978367" cy="5083251"/>
              </a:xfrm>
              <a:prstGeom prst="rect">
                <a:avLst/>
              </a:prstGeom>
            </p:spPr>
          </p:pic>
        </p:grpSp>
        <p:grpSp>
          <p:nvGrpSpPr>
            <p:cNvPr id="5" name="Группа 4">
              <a:extLst>
                <a:ext uri="{FF2B5EF4-FFF2-40B4-BE49-F238E27FC236}">
                  <a16:creationId xmlns:a16="http://schemas.microsoft.com/office/drawing/2014/main" id="{23BA14D4-0AE4-B6DC-E86E-33699A3AE633}"/>
                </a:ext>
              </a:extLst>
            </p:cNvPr>
            <p:cNvGrpSpPr/>
            <p:nvPr/>
          </p:nvGrpSpPr>
          <p:grpSpPr>
            <a:xfrm>
              <a:off x="842858" y="5655812"/>
              <a:ext cx="10639856" cy="384927"/>
              <a:chOff x="842858" y="5655812"/>
              <a:chExt cx="10639856" cy="384927"/>
            </a:xfrm>
          </p:grpSpPr>
          <p:sp>
            <p:nvSpPr>
              <p:cNvPr id="2" name="TextBox 1">
                <a:extLst>
                  <a:ext uri="{FF2B5EF4-FFF2-40B4-BE49-F238E27FC236}">
                    <a16:creationId xmlns:a16="http://schemas.microsoft.com/office/drawing/2014/main" id="{A013AA68-1389-84B0-624C-05C33C9CF5DB}"/>
                  </a:ext>
                </a:extLst>
              </p:cNvPr>
              <p:cNvSpPr txBox="1"/>
              <p:nvPr/>
            </p:nvSpPr>
            <p:spPr>
              <a:xfrm>
                <a:off x="842858" y="5678204"/>
                <a:ext cx="1630575" cy="338554"/>
              </a:xfrm>
              <a:prstGeom prst="rect">
                <a:avLst/>
              </a:prstGeom>
              <a:noFill/>
            </p:spPr>
            <p:txBody>
              <a:bodyPr wrap="none" rtlCol="0">
                <a:spAutoFit/>
              </a:bodyPr>
              <a:lstStyle/>
              <a:p>
                <a:r>
                  <a:rPr lang="ru-RU" sz="1600" b="1" dirty="0"/>
                  <a:t>Глубина 10 км</a:t>
                </a:r>
              </a:p>
            </p:txBody>
          </p:sp>
          <p:sp>
            <p:nvSpPr>
              <p:cNvPr id="27" name="TextBox 26">
                <a:extLst>
                  <a:ext uri="{FF2B5EF4-FFF2-40B4-BE49-F238E27FC236}">
                    <a16:creationId xmlns:a16="http://schemas.microsoft.com/office/drawing/2014/main" id="{1FA48B19-2EC1-1BDF-9FA8-8F7705FD0669}"/>
                  </a:ext>
                </a:extLst>
              </p:cNvPr>
              <p:cNvSpPr txBox="1"/>
              <p:nvPr/>
            </p:nvSpPr>
            <p:spPr>
              <a:xfrm>
                <a:off x="3856176" y="5655812"/>
                <a:ext cx="1630575" cy="338554"/>
              </a:xfrm>
              <a:prstGeom prst="rect">
                <a:avLst/>
              </a:prstGeom>
              <a:noFill/>
            </p:spPr>
            <p:txBody>
              <a:bodyPr wrap="none" rtlCol="0">
                <a:spAutoFit/>
              </a:bodyPr>
              <a:lstStyle/>
              <a:p>
                <a:r>
                  <a:rPr lang="ru-RU" sz="1600" b="1" dirty="0"/>
                  <a:t>Глубина 20 км</a:t>
                </a:r>
              </a:p>
            </p:txBody>
          </p:sp>
          <p:sp>
            <p:nvSpPr>
              <p:cNvPr id="30" name="TextBox 29">
                <a:extLst>
                  <a:ext uri="{FF2B5EF4-FFF2-40B4-BE49-F238E27FC236}">
                    <a16:creationId xmlns:a16="http://schemas.microsoft.com/office/drawing/2014/main" id="{C3C73BB9-CDDE-A181-461D-A16473A275C4}"/>
                  </a:ext>
                </a:extLst>
              </p:cNvPr>
              <p:cNvSpPr txBox="1"/>
              <p:nvPr/>
            </p:nvSpPr>
            <p:spPr>
              <a:xfrm>
                <a:off x="6792963" y="5655812"/>
                <a:ext cx="1630575" cy="338554"/>
              </a:xfrm>
              <a:prstGeom prst="rect">
                <a:avLst/>
              </a:prstGeom>
              <a:noFill/>
            </p:spPr>
            <p:txBody>
              <a:bodyPr wrap="none" rtlCol="0">
                <a:spAutoFit/>
              </a:bodyPr>
              <a:lstStyle/>
              <a:p>
                <a:r>
                  <a:rPr lang="ru-RU" sz="1600" b="1" dirty="0"/>
                  <a:t>Глубина 50 км</a:t>
                </a:r>
              </a:p>
            </p:txBody>
          </p:sp>
          <p:sp>
            <p:nvSpPr>
              <p:cNvPr id="31" name="TextBox 30">
                <a:extLst>
                  <a:ext uri="{FF2B5EF4-FFF2-40B4-BE49-F238E27FC236}">
                    <a16:creationId xmlns:a16="http://schemas.microsoft.com/office/drawing/2014/main" id="{E749212A-EAAF-1CA7-23F9-D5143CAC6930}"/>
                  </a:ext>
                </a:extLst>
              </p:cNvPr>
              <p:cNvSpPr txBox="1"/>
              <p:nvPr/>
            </p:nvSpPr>
            <p:spPr>
              <a:xfrm>
                <a:off x="9731914" y="5702185"/>
                <a:ext cx="1750800" cy="338554"/>
              </a:xfrm>
              <a:prstGeom prst="rect">
                <a:avLst/>
              </a:prstGeom>
              <a:noFill/>
            </p:spPr>
            <p:txBody>
              <a:bodyPr wrap="none" rtlCol="0">
                <a:spAutoFit/>
              </a:bodyPr>
              <a:lstStyle/>
              <a:p>
                <a:r>
                  <a:rPr lang="ru-RU" sz="1600" b="1" dirty="0"/>
                  <a:t>Глубина 100 км</a:t>
                </a:r>
              </a:p>
            </p:txBody>
          </p:sp>
        </p:grpSp>
      </p:grpSp>
      <p:sp>
        <p:nvSpPr>
          <p:cNvPr id="12" name="Прямоугольник 11">
            <a:extLst>
              <a:ext uri="{FF2B5EF4-FFF2-40B4-BE49-F238E27FC236}">
                <a16:creationId xmlns:a16="http://schemas.microsoft.com/office/drawing/2014/main" id="{D04B25C6-9386-D769-5D04-C03AD6C481CB}"/>
              </a:ext>
            </a:extLst>
          </p:cNvPr>
          <p:cNvSpPr/>
          <p:nvPr/>
        </p:nvSpPr>
        <p:spPr>
          <a:xfrm>
            <a:off x="4888033" y="5167406"/>
            <a:ext cx="2627696" cy="466825"/>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grpSp>
        <p:nvGrpSpPr>
          <p:cNvPr id="11" name="Группа 10">
            <a:extLst>
              <a:ext uri="{FF2B5EF4-FFF2-40B4-BE49-F238E27FC236}">
                <a16:creationId xmlns:a16="http://schemas.microsoft.com/office/drawing/2014/main" id="{B07500A9-28EC-2D11-B227-842692B4186E}"/>
              </a:ext>
            </a:extLst>
          </p:cNvPr>
          <p:cNvGrpSpPr>
            <a:grpSpLocks noChangeAspect="1"/>
          </p:cNvGrpSpPr>
          <p:nvPr/>
        </p:nvGrpSpPr>
        <p:grpSpPr>
          <a:xfrm>
            <a:off x="4848390" y="5250344"/>
            <a:ext cx="2735044" cy="415829"/>
            <a:chOff x="4735151" y="5994606"/>
            <a:chExt cx="2735044" cy="415829"/>
          </a:xfrm>
        </p:grpSpPr>
        <p:pic>
          <p:nvPicPr>
            <p:cNvPr id="9" name="Рисунок 8">
              <a:extLst>
                <a:ext uri="{FF2B5EF4-FFF2-40B4-BE49-F238E27FC236}">
                  <a16:creationId xmlns:a16="http://schemas.microsoft.com/office/drawing/2014/main" id="{00EE4218-49C7-3376-2BB6-0BD3A5D3F3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815" y="5994606"/>
              <a:ext cx="2296973" cy="204590"/>
            </a:xfrm>
            <a:prstGeom prst="rect">
              <a:avLst/>
            </a:prstGeom>
          </p:spPr>
        </p:pic>
        <p:sp>
          <p:nvSpPr>
            <p:cNvPr id="10" name="TextBox 9">
              <a:extLst>
                <a:ext uri="{FF2B5EF4-FFF2-40B4-BE49-F238E27FC236}">
                  <a16:creationId xmlns:a16="http://schemas.microsoft.com/office/drawing/2014/main" id="{D4630D01-4577-9522-BA04-51F55C5328CF}"/>
                </a:ext>
              </a:extLst>
            </p:cNvPr>
            <p:cNvSpPr txBox="1"/>
            <p:nvPr/>
          </p:nvSpPr>
          <p:spPr>
            <a:xfrm>
              <a:off x="4735151" y="6102658"/>
              <a:ext cx="2735044" cy="307777"/>
            </a:xfrm>
            <a:prstGeom prst="rect">
              <a:avLst/>
            </a:prstGeom>
            <a:noFill/>
          </p:spPr>
          <p:txBody>
            <a:bodyPr wrap="none" rtlCol="0">
              <a:spAutoFit/>
            </a:bodyPr>
            <a:lstStyle/>
            <a:p>
              <a:r>
                <a:rPr lang="ru-RU" sz="1400" dirty="0"/>
                <a:t>Плотность, условные единицы</a:t>
              </a:r>
            </a:p>
          </p:txBody>
        </p:sp>
      </p:grpSp>
      <p:sp>
        <p:nvSpPr>
          <p:cNvPr id="19" name="Полилиния: фигура 18">
            <a:extLst>
              <a:ext uri="{FF2B5EF4-FFF2-40B4-BE49-F238E27FC236}">
                <a16:creationId xmlns:a16="http://schemas.microsoft.com/office/drawing/2014/main" id="{BFBC7AD7-4E93-496A-074B-C76DA3BBAD07}"/>
              </a:ext>
            </a:extLst>
          </p:cNvPr>
          <p:cNvSpPr/>
          <p:nvPr/>
        </p:nvSpPr>
        <p:spPr>
          <a:xfrm>
            <a:off x="983456" y="1883569"/>
            <a:ext cx="1466850" cy="1535906"/>
          </a:xfrm>
          <a:custGeom>
            <a:avLst/>
            <a:gdLst>
              <a:gd name="connsiteX0" fmla="*/ 850107 w 1466850"/>
              <a:gd name="connsiteY0" fmla="*/ 0 h 1535906"/>
              <a:gd name="connsiteX1" fmla="*/ 664369 w 1466850"/>
              <a:gd name="connsiteY1" fmla="*/ 42862 h 1535906"/>
              <a:gd name="connsiteX2" fmla="*/ 447675 w 1466850"/>
              <a:gd name="connsiteY2" fmla="*/ 169069 h 1535906"/>
              <a:gd name="connsiteX3" fmla="*/ 335757 w 1466850"/>
              <a:gd name="connsiteY3" fmla="*/ 261937 h 1535906"/>
              <a:gd name="connsiteX4" fmla="*/ 278607 w 1466850"/>
              <a:gd name="connsiteY4" fmla="*/ 342900 h 1535906"/>
              <a:gd name="connsiteX5" fmla="*/ 238125 w 1466850"/>
              <a:gd name="connsiteY5" fmla="*/ 392906 h 1535906"/>
              <a:gd name="connsiteX6" fmla="*/ 171450 w 1466850"/>
              <a:gd name="connsiteY6" fmla="*/ 433387 h 1535906"/>
              <a:gd name="connsiteX7" fmla="*/ 14288 w 1466850"/>
              <a:gd name="connsiteY7" fmla="*/ 804862 h 1535906"/>
              <a:gd name="connsiteX8" fmla="*/ 0 w 1466850"/>
              <a:gd name="connsiteY8" fmla="*/ 976312 h 1535906"/>
              <a:gd name="connsiteX9" fmla="*/ 7144 w 1466850"/>
              <a:gd name="connsiteY9" fmla="*/ 1059656 h 1535906"/>
              <a:gd name="connsiteX10" fmla="*/ 97632 w 1466850"/>
              <a:gd name="connsiteY10" fmla="*/ 1212056 h 1535906"/>
              <a:gd name="connsiteX11" fmla="*/ 197644 w 1466850"/>
              <a:gd name="connsiteY11" fmla="*/ 1393031 h 1535906"/>
              <a:gd name="connsiteX12" fmla="*/ 345282 w 1466850"/>
              <a:gd name="connsiteY12" fmla="*/ 1459706 h 1535906"/>
              <a:gd name="connsiteX13" fmla="*/ 628650 w 1466850"/>
              <a:gd name="connsiteY13" fmla="*/ 1528762 h 1535906"/>
              <a:gd name="connsiteX14" fmla="*/ 840582 w 1466850"/>
              <a:gd name="connsiteY14" fmla="*/ 1535906 h 1535906"/>
              <a:gd name="connsiteX15" fmla="*/ 921544 w 1466850"/>
              <a:gd name="connsiteY15" fmla="*/ 1512094 h 1535906"/>
              <a:gd name="connsiteX16" fmla="*/ 1147763 w 1466850"/>
              <a:gd name="connsiteY16" fmla="*/ 1288256 h 1535906"/>
              <a:gd name="connsiteX17" fmla="*/ 1352550 w 1466850"/>
              <a:gd name="connsiteY17" fmla="*/ 964406 h 1535906"/>
              <a:gd name="connsiteX18" fmla="*/ 1440657 w 1466850"/>
              <a:gd name="connsiteY18" fmla="*/ 726281 h 1535906"/>
              <a:gd name="connsiteX19" fmla="*/ 1466850 w 1466850"/>
              <a:gd name="connsiteY19" fmla="*/ 588169 h 1535906"/>
              <a:gd name="connsiteX20" fmla="*/ 1423988 w 1466850"/>
              <a:gd name="connsiteY20" fmla="*/ 464344 h 1535906"/>
              <a:gd name="connsiteX21" fmla="*/ 1326357 w 1466850"/>
              <a:gd name="connsiteY21" fmla="*/ 326231 h 1535906"/>
              <a:gd name="connsiteX22" fmla="*/ 1235869 w 1466850"/>
              <a:gd name="connsiteY22" fmla="*/ 200025 h 1535906"/>
              <a:gd name="connsiteX23" fmla="*/ 1143000 w 1466850"/>
              <a:gd name="connsiteY23" fmla="*/ 80962 h 1535906"/>
              <a:gd name="connsiteX24" fmla="*/ 1031082 w 1466850"/>
              <a:gd name="connsiteY24" fmla="*/ 11906 h 1535906"/>
              <a:gd name="connsiteX25" fmla="*/ 850107 w 1466850"/>
              <a:gd name="connsiteY25" fmla="*/ 0 h 153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66850" h="1535906">
                <a:moveTo>
                  <a:pt x="850107" y="0"/>
                </a:moveTo>
                <a:lnTo>
                  <a:pt x="664369" y="42862"/>
                </a:lnTo>
                <a:lnTo>
                  <a:pt x="447675" y="169069"/>
                </a:lnTo>
                <a:lnTo>
                  <a:pt x="335757" y="261937"/>
                </a:lnTo>
                <a:lnTo>
                  <a:pt x="278607" y="342900"/>
                </a:lnTo>
                <a:lnTo>
                  <a:pt x="238125" y="392906"/>
                </a:lnTo>
                <a:lnTo>
                  <a:pt x="171450" y="433387"/>
                </a:lnTo>
                <a:lnTo>
                  <a:pt x="14288" y="804862"/>
                </a:lnTo>
                <a:lnTo>
                  <a:pt x="0" y="976312"/>
                </a:lnTo>
                <a:lnTo>
                  <a:pt x="7144" y="1059656"/>
                </a:lnTo>
                <a:lnTo>
                  <a:pt x="97632" y="1212056"/>
                </a:lnTo>
                <a:lnTo>
                  <a:pt x="197644" y="1393031"/>
                </a:lnTo>
                <a:lnTo>
                  <a:pt x="345282" y="1459706"/>
                </a:lnTo>
                <a:lnTo>
                  <a:pt x="628650" y="1528762"/>
                </a:lnTo>
                <a:lnTo>
                  <a:pt x="840582" y="1535906"/>
                </a:lnTo>
                <a:lnTo>
                  <a:pt x="921544" y="1512094"/>
                </a:lnTo>
                <a:lnTo>
                  <a:pt x="1147763" y="1288256"/>
                </a:lnTo>
                <a:lnTo>
                  <a:pt x="1352550" y="964406"/>
                </a:lnTo>
                <a:lnTo>
                  <a:pt x="1440657" y="726281"/>
                </a:lnTo>
                <a:lnTo>
                  <a:pt x="1466850" y="588169"/>
                </a:lnTo>
                <a:lnTo>
                  <a:pt x="1423988" y="464344"/>
                </a:lnTo>
                <a:lnTo>
                  <a:pt x="1326357" y="326231"/>
                </a:lnTo>
                <a:lnTo>
                  <a:pt x="1235869" y="200025"/>
                </a:lnTo>
                <a:lnTo>
                  <a:pt x="1143000" y="80962"/>
                </a:lnTo>
                <a:lnTo>
                  <a:pt x="1031082" y="11906"/>
                </a:lnTo>
                <a:lnTo>
                  <a:pt x="850107" y="0"/>
                </a:lnTo>
                <a:close/>
              </a:path>
            </a:pathLst>
          </a:cu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9" name="Полилиния: фигура 38">
            <a:extLst>
              <a:ext uri="{FF2B5EF4-FFF2-40B4-BE49-F238E27FC236}">
                <a16:creationId xmlns:a16="http://schemas.microsoft.com/office/drawing/2014/main" id="{0313C741-1817-69ED-EF58-6D9937CBACC6}"/>
              </a:ext>
            </a:extLst>
          </p:cNvPr>
          <p:cNvSpPr/>
          <p:nvPr/>
        </p:nvSpPr>
        <p:spPr>
          <a:xfrm>
            <a:off x="3980656" y="1883569"/>
            <a:ext cx="1466850" cy="1535906"/>
          </a:xfrm>
          <a:custGeom>
            <a:avLst/>
            <a:gdLst>
              <a:gd name="connsiteX0" fmla="*/ 850107 w 1466850"/>
              <a:gd name="connsiteY0" fmla="*/ 0 h 1535906"/>
              <a:gd name="connsiteX1" fmla="*/ 664369 w 1466850"/>
              <a:gd name="connsiteY1" fmla="*/ 42862 h 1535906"/>
              <a:gd name="connsiteX2" fmla="*/ 447675 w 1466850"/>
              <a:gd name="connsiteY2" fmla="*/ 169069 h 1535906"/>
              <a:gd name="connsiteX3" fmla="*/ 335757 w 1466850"/>
              <a:gd name="connsiteY3" fmla="*/ 261937 h 1535906"/>
              <a:gd name="connsiteX4" fmla="*/ 278607 w 1466850"/>
              <a:gd name="connsiteY4" fmla="*/ 342900 h 1535906"/>
              <a:gd name="connsiteX5" fmla="*/ 238125 w 1466850"/>
              <a:gd name="connsiteY5" fmla="*/ 392906 h 1535906"/>
              <a:gd name="connsiteX6" fmla="*/ 171450 w 1466850"/>
              <a:gd name="connsiteY6" fmla="*/ 433387 h 1535906"/>
              <a:gd name="connsiteX7" fmla="*/ 14288 w 1466850"/>
              <a:gd name="connsiteY7" fmla="*/ 804862 h 1535906"/>
              <a:gd name="connsiteX8" fmla="*/ 0 w 1466850"/>
              <a:gd name="connsiteY8" fmla="*/ 976312 h 1535906"/>
              <a:gd name="connsiteX9" fmla="*/ 7144 w 1466850"/>
              <a:gd name="connsiteY9" fmla="*/ 1059656 h 1535906"/>
              <a:gd name="connsiteX10" fmla="*/ 97632 w 1466850"/>
              <a:gd name="connsiteY10" fmla="*/ 1212056 h 1535906"/>
              <a:gd name="connsiteX11" fmla="*/ 197644 w 1466850"/>
              <a:gd name="connsiteY11" fmla="*/ 1393031 h 1535906"/>
              <a:gd name="connsiteX12" fmla="*/ 345282 w 1466850"/>
              <a:gd name="connsiteY12" fmla="*/ 1459706 h 1535906"/>
              <a:gd name="connsiteX13" fmla="*/ 628650 w 1466850"/>
              <a:gd name="connsiteY13" fmla="*/ 1528762 h 1535906"/>
              <a:gd name="connsiteX14" fmla="*/ 840582 w 1466850"/>
              <a:gd name="connsiteY14" fmla="*/ 1535906 h 1535906"/>
              <a:gd name="connsiteX15" fmla="*/ 921544 w 1466850"/>
              <a:gd name="connsiteY15" fmla="*/ 1512094 h 1535906"/>
              <a:gd name="connsiteX16" fmla="*/ 1147763 w 1466850"/>
              <a:gd name="connsiteY16" fmla="*/ 1288256 h 1535906"/>
              <a:gd name="connsiteX17" fmla="*/ 1352550 w 1466850"/>
              <a:gd name="connsiteY17" fmla="*/ 964406 h 1535906"/>
              <a:gd name="connsiteX18" fmla="*/ 1440657 w 1466850"/>
              <a:gd name="connsiteY18" fmla="*/ 726281 h 1535906"/>
              <a:gd name="connsiteX19" fmla="*/ 1466850 w 1466850"/>
              <a:gd name="connsiteY19" fmla="*/ 588169 h 1535906"/>
              <a:gd name="connsiteX20" fmla="*/ 1423988 w 1466850"/>
              <a:gd name="connsiteY20" fmla="*/ 464344 h 1535906"/>
              <a:gd name="connsiteX21" fmla="*/ 1326357 w 1466850"/>
              <a:gd name="connsiteY21" fmla="*/ 326231 h 1535906"/>
              <a:gd name="connsiteX22" fmla="*/ 1235869 w 1466850"/>
              <a:gd name="connsiteY22" fmla="*/ 200025 h 1535906"/>
              <a:gd name="connsiteX23" fmla="*/ 1143000 w 1466850"/>
              <a:gd name="connsiteY23" fmla="*/ 80962 h 1535906"/>
              <a:gd name="connsiteX24" fmla="*/ 1031082 w 1466850"/>
              <a:gd name="connsiteY24" fmla="*/ 11906 h 1535906"/>
              <a:gd name="connsiteX25" fmla="*/ 850107 w 1466850"/>
              <a:gd name="connsiteY25" fmla="*/ 0 h 153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66850" h="1535906">
                <a:moveTo>
                  <a:pt x="850107" y="0"/>
                </a:moveTo>
                <a:lnTo>
                  <a:pt x="664369" y="42862"/>
                </a:lnTo>
                <a:lnTo>
                  <a:pt x="447675" y="169069"/>
                </a:lnTo>
                <a:lnTo>
                  <a:pt x="335757" y="261937"/>
                </a:lnTo>
                <a:lnTo>
                  <a:pt x="278607" y="342900"/>
                </a:lnTo>
                <a:lnTo>
                  <a:pt x="238125" y="392906"/>
                </a:lnTo>
                <a:lnTo>
                  <a:pt x="171450" y="433387"/>
                </a:lnTo>
                <a:lnTo>
                  <a:pt x="14288" y="804862"/>
                </a:lnTo>
                <a:lnTo>
                  <a:pt x="0" y="976312"/>
                </a:lnTo>
                <a:lnTo>
                  <a:pt x="7144" y="1059656"/>
                </a:lnTo>
                <a:lnTo>
                  <a:pt x="97632" y="1212056"/>
                </a:lnTo>
                <a:lnTo>
                  <a:pt x="197644" y="1393031"/>
                </a:lnTo>
                <a:lnTo>
                  <a:pt x="345282" y="1459706"/>
                </a:lnTo>
                <a:lnTo>
                  <a:pt x="628650" y="1528762"/>
                </a:lnTo>
                <a:lnTo>
                  <a:pt x="840582" y="1535906"/>
                </a:lnTo>
                <a:lnTo>
                  <a:pt x="921544" y="1512094"/>
                </a:lnTo>
                <a:lnTo>
                  <a:pt x="1147763" y="1288256"/>
                </a:lnTo>
                <a:lnTo>
                  <a:pt x="1352550" y="964406"/>
                </a:lnTo>
                <a:lnTo>
                  <a:pt x="1440657" y="726281"/>
                </a:lnTo>
                <a:lnTo>
                  <a:pt x="1466850" y="588169"/>
                </a:lnTo>
                <a:lnTo>
                  <a:pt x="1423988" y="464344"/>
                </a:lnTo>
                <a:lnTo>
                  <a:pt x="1326357" y="326231"/>
                </a:lnTo>
                <a:lnTo>
                  <a:pt x="1235869" y="200025"/>
                </a:lnTo>
                <a:lnTo>
                  <a:pt x="1143000" y="80962"/>
                </a:lnTo>
                <a:lnTo>
                  <a:pt x="1031082" y="11906"/>
                </a:lnTo>
                <a:lnTo>
                  <a:pt x="850107" y="0"/>
                </a:lnTo>
                <a:close/>
              </a:path>
            </a:pathLst>
          </a:cu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0" name="Полилиния: фигура 39">
            <a:extLst>
              <a:ext uri="{FF2B5EF4-FFF2-40B4-BE49-F238E27FC236}">
                <a16:creationId xmlns:a16="http://schemas.microsoft.com/office/drawing/2014/main" id="{32E1E614-14AE-87DC-9998-83FD48C8605B}"/>
              </a:ext>
            </a:extLst>
          </p:cNvPr>
          <p:cNvSpPr/>
          <p:nvPr/>
        </p:nvSpPr>
        <p:spPr>
          <a:xfrm>
            <a:off x="7004158" y="1889283"/>
            <a:ext cx="1466850" cy="1535906"/>
          </a:xfrm>
          <a:custGeom>
            <a:avLst/>
            <a:gdLst>
              <a:gd name="connsiteX0" fmla="*/ 850107 w 1466850"/>
              <a:gd name="connsiteY0" fmla="*/ 0 h 1535906"/>
              <a:gd name="connsiteX1" fmla="*/ 664369 w 1466850"/>
              <a:gd name="connsiteY1" fmla="*/ 42862 h 1535906"/>
              <a:gd name="connsiteX2" fmla="*/ 447675 w 1466850"/>
              <a:gd name="connsiteY2" fmla="*/ 169069 h 1535906"/>
              <a:gd name="connsiteX3" fmla="*/ 335757 w 1466850"/>
              <a:gd name="connsiteY3" fmla="*/ 261937 h 1535906"/>
              <a:gd name="connsiteX4" fmla="*/ 278607 w 1466850"/>
              <a:gd name="connsiteY4" fmla="*/ 342900 h 1535906"/>
              <a:gd name="connsiteX5" fmla="*/ 238125 w 1466850"/>
              <a:gd name="connsiteY5" fmla="*/ 392906 h 1535906"/>
              <a:gd name="connsiteX6" fmla="*/ 171450 w 1466850"/>
              <a:gd name="connsiteY6" fmla="*/ 433387 h 1535906"/>
              <a:gd name="connsiteX7" fmla="*/ 14288 w 1466850"/>
              <a:gd name="connsiteY7" fmla="*/ 804862 h 1535906"/>
              <a:gd name="connsiteX8" fmla="*/ 0 w 1466850"/>
              <a:gd name="connsiteY8" fmla="*/ 976312 h 1535906"/>
              <a:gd name="connsiteX9" fmla="*/ 7144 w 1466850"/>
              <a:gd name="connsiteY9" fmla="*/ 1059656 h 1535906"/>
              <a:gd name="connsiteX10" fmla="*/ 97632 w 1466850"/>
              <a:gd name="connsiteY10" fmla="*/ 1212056 h 1535906"/>
              <a:gd name="connsiteX11" fmla="*/ 197644 w 1466850"/>
              <a:gd name="connsiteY11" fmla="*/ 1393031 h 1535906"/>
              <a:gd name="connsiteX12" fmla="*/ 345282 w 1466850"/>
              <a:gd name="connsiteY12" fmla="*/ 1459706 h 1535906"/>
              <a:gd name="connsiteX13" fmla="*/ 628650 w 1466850"/>
              <a:gd name="connsiteY13" fmla="*/ 1528762 h 1535906"/>
              <a:gd name="connsiteX14" fmla="*/ 840582 w 1466850"/>
              <a:gd name="connsiteY14" fmla="*/ 1535906 h 1535906"/>
              <a:gd name="connsiteX15" fmla="*/ 921544 w 1466850"/>
              <a:gd name="connsiteY15" fmla="*/ 1512094 h 1535906"/>
              <a:gd name="connsiteX16" fmla="*/ 1147763 w 1466850"/>
              <a:gd name="connsiteY16" fmla="*/ 1288256 h 1535906"/>
              <a:gd name="connsiteX17" fmla="*/ 1352550 w 1466850"/>
              <a:gd name="connsiteY17" fmla="*/ 964406 h 1535906"/>
              <a:gd name="connsiteX18" fmla="*/ 1440657 w 1466850"/>
              <a:gd name="connsiteY18" fmla="*/ 726281 h 1535906"/>
              <a:gd name="connsiteX19" fmla="*/ 1466850 w 1466850"/>
              <a:gd name="connsiteY19" fmla="*/ 588169 h 1535906"/>
              <a:gd name="connsiteX20" fmla="*/ 1423988 w 1466850"/>
              <a:gd name="connsiteY20" fmla="*/ 464344 h 1535906"/>
              <a:gd name="connsiteX21" fmla="*/ 1326357 w 1466850"/>
              <a:gd name="connsiteY21" fmla="*/ 326231 h 1535906"/>
              <a:gd name="connsiteX22" fmla="*/ 1235869 w 1466850"/>
              <a:gd name="connsiteY22" fmla="*/ 200025 h 1535906"/>
              <a:gd name="connsiteX23" fmla="*/ 1143000 w 1466850"/>
              <a:gd name="connsiteY23" fmla="*/ 80962 h 1535906"/>
              <a:gd name="connsiteX24" fmla="*/ 1031082 w 1466850"/>
              <a:gd name="connsiteY24" fmla="*/ 11906 h 1535906"/>
              <a:gd name="connsiteX25" fmla="*/ 850107 w 1466850"/>
              <a:gd name="connsiteY25" fmla="*/ 0 h 153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66850" h="1535906">
                <a:moveTo>
                  <a:pt x="850107" y="0"/>
                </a:moveTo>
                <a:lnTo>
                  <a:pt x="664369" y="42862"/>
                </a:lnTo>
                <a:lnTo>
                  <a:pt x="447675" y="169069"/>
                </a:lnTo>
                <a:lnTo>
                  <a:pt x="335757" y="261937"/>
                </a:lnTo>
                <a:lnTo>
                  <a:pt x="278607" y="342900"/>
                </a:lnTo>
                <a:lnTo>
                  <a:pt x="238125" y="392906"/>
                </a:lnTo>
                <a:lnTo>
                  <a:pt x="171450" y="433387"/>
                </a:lnTo>
                <a:lnTo>
                  <a:pt x="14288" y="804862"/>
                </a:lnTo>
                <a:lnTo>
                  <a:pt x="0" y="976312"/>
                </a:lnTo>
                <a:lnTo>
                  <a:pt x="7144" y="1059656"/>
                </a:lnTo>
                <a:lnTo>
                  <a:pt x="97632" y="1212056"/>
                </a:lnTo>
                <a:lnTo>
                  <a:pt x="197644" y="1393031"/>
                </a:lnTo>
                <a:lnTo>
                  <a:pt x="345282" y="1459706"/>
                </a:lnTo>
                <a:lnTo>
                  <a:pt x="628650" y="1528762"/>
                </a:lnTo>
                <a:lnTo>
                  <a:pt x="840582" y="1535906"/>
                </a:lnTo>
                <a:lnTo>
                  <a:pt x="921544" y="1512094"/>
                </a:lnTo>
                <a:lnTo>
                  <a:pt x="1147763" y="1288256"/>
                </a:lnTo>
                <a:lnTo>
                  <a:pt x="1352550" y="964406"/>
                </a:lnTo>
                <a:lnTo>
                  <a:pt x="1440657" y="726281"/>
                </a:lnTo>
                <a:lnTo>
                  <a:pt x="1466850" y="588169"/>
                </a:lnTo>
                <a:lnTo>
                  <a:pt x="1423988" y="464344"/>
                </a:lnTo>
                <a:lnTo>
                  <a:pt x="1326357" y="326231"/>
                </a:lnTo>
                <a:lnTo>
                  <a:pt x="1235869" y="200025"/>
                </a:lnTo>
                <a:lnTo>
                  <a:pt x="1143000" y="80962"/>
                </a:lnTo>
                <a:lnTo>
                  <a:pt x="1031082" y="11906"/>
                </a:lnTo>
                <a:lnTo>
                  <a:pt x="850107" y="0"/>
                </a:lnTo>
                <a:close/>
              </a:path>
            </a:pathLst>
          </a:cu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Полилиния: фигура 40">
            <a:extLst>
              <a:ext uri="{FF2B5EF4-FFF2-40B4-BE49-F238E27FC236}">
                <a16:creationId xmlns:a16="http://schemas.microsoft.com/office/drawing/2014/main" id="{5F522489-A7EA-0EA6-9898-2963214ECC1D}"/>
              </a:ext>
            </a:extLst>
          </p:cNvPr>
          <p:cNvSpPr/>
          <p:nvPr/>
        </p:nvSpPr>
        <p:spPr>
          <a:xfrm>
            <a:off x="9905593" y="1889878"/>
            <a:ext cx="1466850" cy="1535906"/>
          </a:xfrm>
          <a:custGeom>
            <a:avLst/>
            <a:gdLst>
              <a:gd name="connsiteX0" fmla="*/ 850107 w 1466850"/>
              <a:gd name="connsiteY0" fmla="*/ 0 h 1535906"/>
              <a:gd name="connsiteX1" fmla="*/ 664369 w 1466850"/>
              <a:gd name="connsiteY1" fmla="*/ 42862 h 1535906"/>
              <a:gd name="connsiteX2" fmla="*/ 447675 w 1466850"/>
              <a:gd name="connsiteY2" fmla="*/ 169069 h 1535906"/>
              <a:gd name="connsiteX3" fmla="*/ 335757 w 1466850"/>
              <a:gd name="connsiteY3" fmla="*/ 261937 h 1535906"/>
              <a:gd name="connsiteX4" fmla="*/ 278607 w 1466850"/>
              <a:gd name="connsiteY4" fmla="*/ 342900 h 1535906"/>
              <a:gd name="connsiteX5" fmla="*/ 238125 w 1466850"/>
              <a:gd name="connsiteY5" fmla="*/ 392906 h 1535906"/>
              <a:gd name="connsiteX6" fmla="*/ 171450 w 1466850"/>
              <a:gd name="connsiteY6" fmla="*/ 433387 h 1535906"/>
              <a:gd name="connsiteX7" fmla="*/ 14288 w 1466850"/>
              <a:gd name="connsiteY7" fmla="*/ 804862 h 1535906"/>
              <a:gd name="connsiteX8" fmla="*/ 0 w 1466850"/>
              <a:gd name="connsiteY8" fmla="*/ 976312 h 1535906"/>
              <a:gd name="connsiteX9" fmla="*/ 7144 w 1466850"/>
              <a:gd name="connsiteY9" fmla="*/ 1059656 h 1535906"/>
              <a:gd name="connsiteX10" fmla="*/ 97632 w 1466850"/>
              <a:gd name="connsiteY10" fmla="*/ 1212056 h 1535906"/>
              <a:gd name="connsiteX11" fmla="*/ 197644 w 1466850"/>
              <a:gd name="connsiteY11" fmla="*/ 1393031 h 1535906"/>
              <a:gd name="connsiteX12" fmla="*/ 345282 w 1466850"/>
              <a:gd name="connsiteY12" fmla="*/ 1459706 h 1535906"/>
              <a:gd name="connsiteX13" fmla="*/ 628650 w 1466850"/>
              <a:gd name="connsiteY13" fmla="*/ 1528762 h 1535906"/>
              <a:gd name="connsiteX14" fmla="*/ 840582 w 1466850"/>
              <a:gd name="connsiteY14" fmla="*/ 1535906 h 1535906"/>
              <a:gd name="connsiteX15" fmla="*/ 921544 w 1466850"/>
              <a:gd name="connsiteY15" fmla="*/ 1512094 h 1535906"/>
              <a:gd name="connsiteX16" fmla="*/ 1147763 w 1466850"/>
              <a:gd name="connsiteY16" fmla="*/ 1288256 h 1535906"/>
              <a:gd name="connsiteX17" fmla="*/ 1352550 w 1466850"/>
              <a:gd name="connsiteY17" fmla="*/ 964406 h 1535906"/>
              <a:gd name="connsiteX18" fmla="*/ 1440657 w 1466850"/>
              <a:gd name="connsiteY18" fmla="*/ 726281 h 1535906"/>
              <a:gd name="connsiteX19" fmla="*/ 1466850 w 1466850"/>
              <a:gd name="connsiteY19" fmla="*/ 588169 h 1535906"/>
              <a:gd name="connsiteX20" fmla="*/ 1423988 w 1466850"/>
              <a:gd name="connsiteY20" fmla="*/ 464344 h 1535906"/>
              <a:gd name="connsiteX21" fmla="*/ 1326357 w 1466850"/>
              <a:gd name="connsiteY21" fmla="*/ 326231 h 1535906"/>
              <a:gd name="connsiteX22" fmla="*/ 1235869 w 1466850"/>
              <a:gd name="connsiteY22" fmla="*/ 200025 h 1535906"/>
              <a:gd name="connsiteX23" fmla="*/ 1143000 w 1466850"/>
              <a:gd name="connsiteY23" fmla="*/ 80962 h 1535906"/>
              <a:gd name="connsiteX24" fmla="*/ 1031082 w 1466850"/>
              <a:gd name="connsiteY24" fmla="*/ 11906 h 1535906"/>
              <a:gd name="connsiteX25" fmla="*/ 850107 w 1466850"/>
              <a:gd name="connsiteY25" fmla="*/ 0 h 153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66850" h="1535906">
                <a:moveTo>
                  <a:pt x="850107" y="0"/>
                </a:moveTo>
                <a:lnTo>
                  <a:pt x="664369" y="42862"/>
                </a:lnTo>
                <a:lnTo>
                  <a:pt x="447675" y="169069"/>
                </a:lnTo>
                <a:lnTo>
                  <a:pt x="335757" y="261937"/>
                </a:lnTo>
                <a:lnTo>
                  <a:pt x="278607" y="342900"/>
                </a:lnTo>
                <a:lnTo>
                  <a:pt x="238125" y="392906"/>
                </a:lnTo>
                <a:lnTo>
                  <a:pt x="171450" y="433387"/>
                </a:lnTo>
                <a:lnTo>
                  <a:pt x="14288" y="804862"/>
                </a:lnTo>
                <a:lnTo>
                  <a:pt x="0" y="976312"/>
                </a:lnTo>
                <a:lnTo>
                  <a:pt x="7144" y="1059656"/>
                </a:lnTo>
                <a:lnTo>
                  <a:pt x="97632" y="1212056"/>
                </a:lnTo>
                <a:lnTo>
                  <a:pt x="197644" y="1393031"/>
                </a:lnTo>
                <a:lnTo>
                  <a:pt x="345282" y="1459706"/>
                </a:lnTo>
                <a:lnTo>
                  <a:pt x="628650" y="1528762"/>
                </a:lnTo>
                <a:lnTo>
                  <a:pt x="840582" y="1535906"/>
                </a:lnTo>
                <a:lnTo>
                  <a:pt x="921544" y="1512094"/>
                </a:lnTo>
                <a:lnTo>
                  <a:pt x="1147763" y="1288256"/>
                </a:lnTo>
                <a:lnTo>
                  <a:pt x="1352550" y="964406"/>
                </a:lnTo>
                <a:lnTo>
                  <a:pt x="1440657" y="726281"/>
                </a:lnTo>
                <a:lnTo>
                  <a:pt x="1466850" y="588169"/>
                </a:lnTo>
                <a:lnTo>
                  <a:pt x="1423988" y="464344"/>
                </a:lnTo>
                <a:lnTo>
                  <a:pt x="1326357" y="326231"/>
                </a:lnTo>
                <a:lnTo>
                  <a:pt x="1235869" y="200025"/>
                </a:lnTo>
                <a:lnTo>
                  <a:pt x="1143000" y="80962"/>
                </a:lnTo>
                <a:lnTo>
                  <a:pt x="1031082" y="11906"/>
                </a:lnTo>
                <a:lnTo>
                  <a:pt x="850107" y="0"/>
                </a:lnTo>
                <a:close/>
              </a:path>
            </a:pathLst>
          </a:cu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Полилиния: фигура 20">
            <a:extLst>
              <a:ext uri="{FF2B5EF4-FFF2-40B4-BE49-F238E27FC236}">
                <a16:creationId xmlns:a16="http://schemas.microsoft.com/office/drawing/2014/main" id="{B97C874E-53EA-C1D4-7D5F-B870803FCCB9}"/>
              </a:ext>
            </a:extLst>
          </p:cNvPr>
          <p:cNvSpPr/>
          <p:nvPr/>
        </p:nvSpPr>
        <p:spPr>
          <a:xfrm>
            <a:off x="1447800" y="2162175"/>
            <a:ext cx="428625" cy="676275"/>
          </a:xfrm>
          <a:custGeom>
            <a:avLst/>
            <a:gdLst>
              <a:gd name="connsiteX0" fmla="*/ 23813 w 428625"/>
              <a:gd name="connsiteY0" fmla="*/ 71438 h 676275"/>
              <a:gd name="connsiteX1" fmla="*/ 76200 w 428625"/>
              <a:gd name="connsiteY1" fmla="*/ 28575 h 676275"/>
              <a:gd name="connsiteX2" fmla="*/ 161925 w 428625"/>
              <a:gd name="connsiteY2" fmla="*/ 0 h 676275"/>
              <a:gd name="connsiteX3" fmla="*/ 285750 w 428625"/>
              <a:gd name="connsiteY3" fmla="*/ 0 h 676275"/>
              <a:gd name="connsiteX4" fmla="*/ 385763 w 428625"/>
              <a:gd name="connsiteY4" fmla="*/ 61913 h 676275"/>
              <a:gd name="connsiteX5" fmla="*/ 409575 w 428625"/>
              <a:gd name="connsiteY5" fmla="*/ 128588 h 676275"/>
              <a:gd name="connsiteX6" fmla="*/ 428625 w 428625"/>
              <a:gd name="connsiteY6" fmla="*/ 266700 h 676275"/>
              <a:gd name="connsiteX7" fmla="*/ 414338 w 428625"/>
              <a:gd name="connsiteY7" fmla="*/ 376238 h 676275"/>
              <a:gd name="connsiteX8" fmla="*/ 309563 w 428625"/>
              <a:gd name="connsiteY8" fmla="*/ 528638 h 676275"/>
              <a:gd name="connsiteX9" fmla="*/ 242888 w 428625"/>
              <a:gd name="connsiteY9" fmla="*/ 633413 h 676275"/>
              <a:gd name="connsiteX10" fmla="*/ 185738 w 428625"/>
              <a:gd name="connsiteY10" fmla="*/ 676275 h 676275"/>
              <a:gd name="connsiteX11" fmla="*/ 71438 w 428625"/>
              <a:gd name="connsiteY11" fmla="*/ 604838 h 676275"/>
              <a:gd name="connsiteX12" fmla="*/ 47625 w 428625"/>
              <a:gd name="connsiteY12" fmla="*/ 471488 h 676275"/>
              <a:gd name="connsiteX13" fmla="*/ 28575 w 428625"/>
              <a:gd name="connsiteY13" fmla="*/ 395288 h 676275"/>
              <a:gd name="connsiteX14" fmla="*/ 38100 w 428625"/>
              <a:gd name="connsiteY14" fmla="*/ 276225 h 676275"/>
              <a:gd name="connsiteX15" fmla="*/ 0 w 428625"/>
              <a:gd name="connsiteY15" fmla="*/ 180975 h 676275"/>
              <a:gd name="connsiteX16" fmla="*/ 23813 w 428625"/>
              <a:gd name="connsiteY16" fmla="*/ 71438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8625" h="676275">
                <a:moveTo>
                  <a:pt x="23813" y="71438"/>
                </a:moveTo>
                <a:lnTo>
                  <a:pt x="76200" y="28575"/>
                </a:lnTo>
                <a:lnTo>
                  <a:pt x="161925" y="0"/>
                </a:lnTo>
                <a:lnTo>
                  <a:pt x="285750" y="0"/>
                </a:lnTo>
                <a:lnTo>
                  <a:pt x="385763" y="61913"/>
                </a:lnTo>
                <a:lnTo>
                  <a:pt x="409575" y="128588"/>
                </a:lnTo>
                <a:lnTo>
                  <a:pt x="428625" y="266700"/>
                </a:lnTo>
                <a:lnTo>
                  <a:pt x="414338" y="376238"/>
                </a:lnTo>
                <a:lnTo>
                  <a:pt x="309563" y="528638"/>
                </a:lnTo>
                <a:lnTo>
                  <a:pt x="242888" y="633413"/>
                </a:lnTo>
                <a:lnTo>
                  <a:pt x="185738" y="676275"/>
                </a:lnTo>
                <a:lnTo>
                  <a:pt x="71438" y="604838"/>
                </a:lnTo>
                <a:lnTo>
                  <a:pt x="47625" y="471488"/>
                </a:lnTo>
                <a:lnTo>
                  <a:pt x="28575" y="395288"/>
                </a:lnTo>
                <a:lnTo>
                  <a:pt x="38100" y="276225"/>
                </a:lnTo>
                <a:lnTo>
                  <a:pt x="0" y="180975"/>
                </a:lnTo>
                <a:lnTo>
                  <a:pt x="23813" y="71438"/>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6" name="Полилиния: фигура 45">
            <a:extLst>
              <a:ext uri="{FF2B5EF4-FFF2-40B4-BE49-F238E27FC236}">
                <a16:creationId xmlns:a16="http://schemas.microsoft.com/office/drawing/2014/main" id="{B4C03956-C9BE-5173-BEA7-CF164D413856}"/>
              </a:ext>
            </a:extLst>
          </p:cNvPr>
          <p:cNvSpPr/>
          <p:nvPr/>
        </p:nvSpPr>
        <p:spPr>
          <a:xfrm>
            <a:off x="4457714" y="2162173"/>
            <a:ext cx="428625" cy="676275"/>
          </a:xfrm>
          <a:custGeom>
            <a:avLst/>
            <a:gdLst>
              <a:gd name="connsiteX0" fmla="*/ 23813 w 428625"/>
              <a:gd name="connsiteY0" fmla="*/ 71438 h 676275"/>
              <a:gd name="connsiteX1" fmla="*/ 76200 w 428625"/>
              <a:gd name="connsiteY1" fmla="*/ 28575 h 676275"/>
              <a:gd name="connsiteX2" fmla="*/ 161925 w 428625"/>
              <a:gd name="connsiteY2" fmla="*/ 0 h 676275"/>
              <a:gd name="connsiteX3" fmla="*/ 285750 w 428625"/>
              <a:gd name="connsiteY3" fmla="*/ 0 h 676275"/>
              <a:gd name="connsiteX4" fmla="*/ 385763 w 428625"/>
              <a:gd name="connsiteY4" fmla="*/ 61913 h 676275"/>
              <a:gd name="connsiteX5" fmla="*/ 409575 w 428625"/>
              <a:gd name="connsiteY5" fmla="*/ 128588 h 676275"/>
              <a:gd name="connsiteX6" fmla="*/ 428625 w 428625"/>
              <a:gd name="connsiteY6" fmla="*/ 266700 h 676275"/>
              <a:gd name="connsiteX7" fmla="*/ 414338 w 428625"/>
              <a:gd name="connsiteY7" fmla="*/ 376238 h 676275"/>
              <a:gd name="connsiteX8" fmla="*/ 309563 w 428625"/>
              <a:gd name="connsiteY8" fmla="*/ 528638 h 676275"/>
              <a:gd name="connsiteX9" fmla="*/ 242888 w 428625"/>
              <a:gd name="connsiteY9" fmla="*/ 633413 h 676275"/>
              <a:gd name="connsiteX10" fmla="*/ 185738 w 428625"/>
              <a:gd name="connsiteY10" fmla="*/ 676275 h 676275"/>
              <a:gd name="connsiteX11" fmla="*/ 71438 w 428625"/>
              <a:gd name="connsiteY11" fmla="*/ 604838 h 676275"/>
              <a:gd name="connsiteX12" fmla="*/ 47625 w 428625"/>
              <a:gd name="connsiteY12" fmla="*/ 471488 h 676275"/>
              <a:gd name="connsiteX13" fmla="*/ 28575 w 428625"/>
              <a:gd name="connsiteY13" fmla="*/ 395288 h 676275"/>
              <a:gd name="connsiteX14" fmla="*/ 38100 w 428625"/>
              <a:gd name="connsiteY14" fmla="*/ 276225 h 676275"/>
              <a:gd name="connsiteX15" fmla="*/ 0 w 428625"/>
              <a:gd name="connsiteY15" fmla="*/ 180975 h 676275"/>
              <a:gd name="connsiteX16" fmla="*/ 23813 w 428625"/>
              <a:gd name="connsiteY16" fmla="*/ 71438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8625" h="676275">
                <a:moveTo>
                  <a:pt x="23813" y="71438"/>
                </a:moveTo>
                <a:lnTo>
                  <a:pt x="76200" y="28575"/>
                </a:lnTo>
                <a:lnTo>
                  <a:pt x="161925" y="0"/>
                </a:lnTo>
                <a:lnTo>
                  <a:pt x="285750" y="0"/>
                </a:lnTo>
                <a:lnTo>
                  <a:pt x="385763" y="61913"/>
                </a:lnTo>
                <a:lnTo>
                  <a:pt x="409575" y="128588"/>
                </a:lnTo>
                <a:lnTo>
                  <a:pt x="428625" y="266700"/>
                </a:lnTo>
                <a:lnTo>
                  <a:pt x="414338" y="376238"/>
                </a:lnTo>
                <a:lnTo>
                  <a:pt x="309563" y="528638"/>
                </a:lnTo>
                <a:lnTo>
                  <a:pt x="242888" y="633413"/>
                </a:lnTo>
                <a:lnTo>
                  <a:pt x="185738" y="676275"/>
                </a:lnTo>
                <a:lnTo>
                  <a:pt x="71438" y="604838"/>
                </a:lnTo>
                <a:lnTo>
                  <a:pt x="47625" y="471488"/>
                </a:lnTo>
                <a:lnTo>
                  <a:pt x="28575" y="395288"/>
                </a:lnTo>
                <a:lnTo>
                  <a:pt x="38100" y="276225"/>
                </a:lnTo>
                <a:lnTo>
                  <a:pt x="0" y="180975"/>
                </a:lnTo>
                <a:lnTo>
                  <a:pt x="23813" y="71438"/>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8" name="Овал 47">
            <a:extLst>
              <a:ext uri="{FF2B5EF4-FFF2-40B4-BE49-F238E27FC236}">
                <a16:creationId xmlns:a16="http://schemas.microsoft.com/office/drawing/2014/main" id="{773B7B6A-7D2C-2523-000D-651A7B875362}"/>
              </a:ext>
            </a:extLst>
          </p:cNvPr>
          <p:cNvSpPr/>
          <p:nvPr/>
        </p:nvSpPr>
        <p:spPr>
          <a:xfrm>
            <a:off x="1074287" y="2122982"/>
            <a:ext cx="1210765" cy="1315544"/>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48">
            <a:extLst>
              <a:ext uri="{FF2B5EF4-FFF2-40B4-BE49-F238E27FC236}">
                <a16:creationId xmlns:a16="http://schemas.microsoft.com/office/drawing/2014/main" id="{E1D8B555-8E03-1AAA-B476-A43BBEA98B18}"/>
              </a:ext>
            </a:extLst>
          </p:cNvPr>
          <p:cNvSpPr/>
          <p:nvPr/>
        </p:nvSpPr>
        <p:spPr>
          <a:xfrm>
            <a:off x="9984892" y="2129332"/>
            <a:ext cx="1210765" cy="1315544"/>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Овал 49">
            <a:extLst>
              <a:ext uri="{FF2B5EF4-FFF2-40B4-BE49-F238E27FC236}">
                <a16:creationId xmlns:a16="http://schemas.microsoft.com/office/drawing/2014/main" id="{B7EC5A4E-7D50-772F-ABFD-B6781A2F7C0D}"/>
              </a:ext>
            </a:extLst>
          </p:cNvPr>
          <p:cNvSpPr/>
          <p:nvPr/>
        </p:nvSpPr>
        <p:spPr>
          <a:xfrm>
            <a:off x="7094042" y="2126786"/>
            <a:ext cx="1210765" cy="1315544"/>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a:extLst>
              <a:ext uri="{FF2B5EF4-FFF2-40B4-BE49-F238E27FC236}">
                <a16:creationId xmlns:a16="http://schemas.microsoft.com/office/drawing/2014/main" id="{7EFA298C-17B2-2063-2192-63785BCEB077}"/>
              </a:ext>
            </a:extLst>
          </p:cNvPr>
          <p:cNvSpPr/>
          <p:nvPr/>
        </p:nvSpPr>
        <p:spPr>
          <a:xfrm>
            <a:off x="4073738" y="2120752"/>
            <a:ext cx="1210765" cy="1315544"/>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олилиния: фигура 52">
            <a:extLst>
              <a:ext uri="{FF2B5EF4-FFF2-40B4-BE49-F238E27FC236}">
                <a16:creationId xmlns:a16="http://schemas.microsoft.com/office/drawing/2014/main" id="{D4FBBE3C-6ABC-E97E-D3BB-274F548805AB}"/>
              </a:ext>
            </a:extLst>
          </p:cNvPr>
          <p:cNvSpPr/>
          <p:nvPr/>
        </p:nvSpPr>
        <p:spPr>
          <a:xfrm>
            <a:off x="1460500" y="2203450"/>
            <a:ext cx="584200" cy="660400"/>
          </a:xfrm>
          <a:custGeom>
            <a:avLst/>
            <a:gdLst>
              <a:gd name="connsiteX0" fmla="*/ 0 w 584200"/>
              <a:gd name="connsiteY0" fmla="*/ 63500 h 660400"/>
              <a:gd name="connsiteX1" fmla="*/ 279400 w 584200"/>
              <a:gd name="connsiteY1" fmla="*/ 0 h 660400"/>
              <a:gd name="connsiteX2" fmla="*/ 457200 w 584200"/>
              <a:gd name="connsiteY2" fmla="*/ 114300 h 660400"/>
              <a:gd name="connsiteX3" fmla="*/ 584200 w 584200"/>
              <a:gd name="connsiteY3" fmla="*/ 381000 h 660400"/>
              <a:gd name="connsiteX4" fmla="*/ 393700 w 584200"/>
              <a:gd name="connsiteY4" fmla="*/ 647700 h 660400"/>
              <a:gd name="connsiteX5" fmla="*/ 323850 w 584200"/>
              <a:gd name="connsiteY5" fmla="*/ 660400 h 660400"/>
              <a:gd name="connsiteX6" fmla="*/ 222250 w 584200"/>
              <a:gd name="connsiteY6" fmla="*/ 647700 h 660400"/>
              <a:gd name="connsiteX7" fmla="*/ 63500 w 584200"/>
              <a:gd name="connsiteY7" fmla="*/ 558800 h 660400"/>
              <a:gd name="connsiteX8" fmla="*/ 25400 w 584200"/>
              <a:gd name="connsiteY8" fmla="*/ 546100 h 660400"/>
              <a:gd name="connsiteX9" fmla="*/ 38100 w 584200"/>
              <a:gd name="connsiteY9" fmla="*/ 304800 h 660400"/>
              <a:gd name="connsiteX10" fmla="*/ 0 w 584200"/>
              <a:gd name="connsiteY10" fmla="*/ 63500 h 6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200" h="660400">
                <a:moveTo>
                  <a:pt x="0" y="63500"/>
                </a:moveTo>
                <a:lnTo>
                  <a:pt x="279400" y="0"/>
                </a:lnTo>
                <a:lnTo>
                  <a:pt x="457200" y="114300"/>
                </a:lnTo>
                <a:lnTo>
                  <a:pt x="584200" y="381000"/>
                </a:lnTo>
                <a:lnTo>
                  <a:pt x="393700" y="647700"/>
                </a:lnTo>
                <a:lnTo>
                  <a:pt x="323850" y="660400"/>
                </a:lnTo>
                <a:lnTo>
                  <a:pt x="222250" y="647700"/>
                </a:lnTo>
                <a:lnTo>
                  <a:pt x="63500" y="558800"/>
                </a:lnTo>
                <a:lnTo>
                  <a:pt x="25400" y="546100"/>
                </a:lnTo>
                <a:lnTo>
                  <a:pt x="38100" y="304800"/>
                </a:lnTo>
                <a:lnTo>
                  <a:pt x="0" y="63500"/>
                </a:ln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олилиния: фигура 53">
            <a:extLst>
              <a:ext uri="{FF2B5EF4-FFF2-40B4-BE49-F238E27FC236}">
                <a16:creationId xmlns:a16="http://schemas.microsoft.com/office/drawing/2014/main" id="{69393AB6-5773-6DAA-B497-A77E17ABCF0C}"/>
              </a:ext>
            </a:extLst>
          </p:cNvPr>
          <p:cNvSpPr/>
          <p:nvPr/>
        </p:nvSpPr>
        <p:spPr>
          <a:xfrm>
            <a:off x="4470400" y="2203450"/>
            <a:ext cx="584200" cy="660400"/>
          </a:xfrm>
          <a:custGeom>
            <a:avLst/>
            <a:gdLst>
              <a:gd name="connsiteX0" fmla="*/ 0 w 584200"/>
              <a:gd name="connsiteY0" fmla="*/ 63500 h 660400"/>
              <a:gd name="connsiteX1" fmla="*/ 279400 w 584200"/>
              <a:gd name="connsiteY1" fmla="*/ 0 h 660400"/>
              <a:gd name="connsiteX2" fmla="*/ 457200 w 584200"/>
              <a:gd name="connsiteY2" fmla="*/ 114300 h 660400"/>
              <a:gd name="connsiteX3" fmla="*/ 584200 w 584200"/>
              <a:gd name="connsiteY3" fmla="*/ 381000 h 660400"/>
              <a:gd name="connsiteX4" fmla="*/ 393700 w 584200"/>
              <a:gd name="connsiteY4" fmla="*/ 647700 h 660400"/>
              <a:gd name="connsiteX5" fmla="*/ 323850 w 584200"/>
              <a:gd name="connsiteY5" fmla="*/ 660400 h 660400"/>
              <a:gd name="connsiteX6" fmla="*/ 222250 w 584200"/>
              <a:gd name="connsiteY6" fmla="*/ 647700 h 660400"/>
              <a:gd name="connsiteX7" fmla="*/ 63500 w 584200"/>
              <a:gd name="connsiteY7" fmla="*/ 558800 h 660400"/>
              <a:gd name="connsiteX8" fmla="*/ 25400 w 584200"/>
              <a:gd name="connsiteY8" fmla="*/ 546100 h 660400"/>
              <a:gd name="connsiteX9" fmla="*/ 38100 w 584200"/>
              <a:gd name="connsiteY9" fmla="*/ 304800 h 660400"/>
              <a:gd name="connsiteX10" fmla="*/ 0 w 584200"/>
              <a:gd name="connsiteY10" fmla="*/ 63500 h 6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200" h="660400">
                <a:moveTo>
                  <a:pt x="0" y="63500"/>
                </a:moveTo>
                <a:lnTo>
                  <a:pt x="279400" y="0"/>
                </a:lnTo>
                <a:lnTo>
                  <a:pt x="457200" y="114300"/>
                </a:lnTo>
                <a:lnTo>
                  <a:pt x="584200" y="381000"/>
                </a:lnTo>
                <a:lnTo>
                  <a:pt x="393700" y="647700"/>
                </a:lnTo>
                <a:lnTo>
                  <a:pt x="323850" y="660400"/>
                </a:lnTo>
                <a:lnTo>
                  <a:pt x="222250" y="647700"/>
                </a:lnTo>
                <a:lnTo>
                  <a:pt x="63500" y="558800"/>
                </a:lnTo>
                <a:lnTo>
                  <a:pt x="25400" y="546100"/>
                </a:lnTo>
                <a:lnTo>
                  <a:pt x="38100" y="304800"/>
                </a:lnTo>
                <a:lnTo>
                  <a:pt x="0" y="63500"/>
                </a:ln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0811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heel(1)">
                                      <p:cBhvr>
                                        <p:cTn id="10" dur="2000"/>
                                        <p:tgtEl>
                                          <p:spTgt spid="3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heel(1)">
                                      <p:cBhvr>
                                        <p:cTn id="13" dur="2000"/>
                                        <p:tgtEl>
                                          <p:spTgt spid="4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heel(1)">
                                      <p:cBhvr>
                                        <p:cTn id="16" dur="20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2000"/>
                                        <p:tgtEl>
                                          <p:spTgt spid="21"/>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heel(1)">
                                      <p:cBhvr>
                                        <p:cTn id="24" dur="20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heel(1)">
                                      <p:cBhvr>
                                        <p:cTn id="44" dur="2000"/>
                                        <p:tgtEl>
                                          <p:spTgt spid="53"/>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heel(1)">
                                      <p:cBhvr>
                                        <p:cTn id="47"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9" grpId="0" animBg="1"/>
      <p:bldP spid="40" grpId="0" animBg="1"/>
      <p:bldP spid="41" grpId="0" animBg="1"/>
      <p:bldP spid="21" grpId="0" animBg="1"/>
      <p:bldP spid="46" grpId="0" animBg="1"/>
      <p:bldP spid="48" grpId="0" animBg="1"/>
      <p:bldP spid="49" grpId="0" animBg="1"/>
      <p:bldP spid="50" grpId="0" animBg="1"/>
      <p:bldP spid="51" grpId="0" animBg="1"/>
      <p:bldP spid="53" grpId="0" animBg="1"/>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453EB361-CD96-1CA5-E277-49B0D349CD8F}"/>
              </a:ext>
            </a:extLst>
          </p:cNvPr>
          <p:cNvSpPr txBox="1"/>
          <p:nvPr/>
        </p:nvSpPr>
        <p:spPr>
          <a:xfrm>
            <a:off x="6333909" y="6189706"/>
            <a:ext cx="53505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Calibri" panose="020F0502020204030204"/>
                <a:ea typeface="+mn-ea"/>
                <a:cs typeface="+mn-cs"/>
              </a:rPr>
              <a:t>Здесь и далее черная пунктирная линия – граница Мохо. </a:t>
            </a:r>
          </a:p>
        </p:txBody>
      </p:sp>
      <p:sp>
        <p:nvSpPr>
          <p:cNvPr id="51" name="Заголовок 1">
            <a:extLst>
              <a:ext uri="{FF2B5EF4-FFF2-40B4-BE49-F238E27FC236}">
                <a16:creationId xmlns:a16="http://schemas.microsoft.com/office/drawing/2014/main" id="{0EC7D017-D97C-5890-874A-3BA3A8C4FF3C}"/>
              </a:ext>
            </a:extLst>
          </p:cNvPr>
          <p:cNvSpPr txBox="1">
            <a:spLocks/>
          </p:cNvSpPr>
          <p:nvPr/>
        </p:nvSpPr>
        <p:spPr>
          <a:xfrm>
            <a:off x="560943" y="83734"/>
            <a:ext cx="10515600" cy="31037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j-ea"/>
                <a:cs typeface="Arial" charset="0"/>
              </a:rPr>
              <a:t>Геофизические разрезы по плотностной и магнитной моделям по профилям 1 и 2</a:t>
            </a:r>
            <a:endParaRPr kumimoji="0" lang="ru-RU"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pSp>
        <p:nvGrpSpPr>
          <p:cNvPr id="3" name="Группа 2">
            <a:extLst>
              <a:ext uri="{FF2B5EF4-FFF2-40B4-BE49-F238E27FC236}">
                <a16:creationId xmlns:a16="http://schemas.microsoft.com/office/drawing/2014/main" id="{58719256-F6CB-E3FE-3953-0098C32FC27B}"/>
              </a:ext>
            </a:extLst>
          </p:cNvPr>
          <p:cNvGrpSpPr/>
          <p:nvPr/>
        </p:nvGrpSpPr>
        <p:grpSpPr>
          <a:xfrm>
            <a:off x="199219" y="438730"/>
            <a:ext cx="6157892" cy="3205224"/>
            <a:chOff x="0" y="882191"/>
            <a:chExt cx="6157892" cy="3205224"/>
          </a:xfrm>
        </p:grpSpPr>
        <p:pic>
          <p:nvPicPr>
            <p:cNvPr id="35" name="Рисунок 34">
              <a:extLst>
                <a:ext uri="{FF2B5EF4-FFF2-40B4-BE49-F238E27FC236}">
                  <a16:creationId xmlns:a16="http://schemas.microsoft.com/office/drawing/2014/main" id="{14043E0E-83D9-9559-B2C6-215FF88D8571}"/>
                </a:ext>
              </a:extLst>
            </p:cNvPr>
            <p:cNvPicPr>
              <a:picLocks noChangeAspect="1"/>
            </p:cNvPicPr>
            <p:nvPr/>
          </p:nvPicPr>
          <p:blipFill>
            <a:blip r:embed="rId3"/>
            <a:stretch>
              <a:fillRect/>
            </a:stretch>
          </p:blipFill>
          <p:spPr>
            <a:xfrm>
              <a:off x="0" y="882191"/>
              <a:ext cx="6157892" cy="3205224"/>
            </a:xfrm>
            <a:prstGeom prst="rect">
              <a:avLst/>
            </a:prstGeom>
          </p:spPr>
        </p:pic>
        <p:sp>
          <p:nvSpPr>
            <p:cNvPr id="2" name="TextBox 1">
              <a:extLst>
                <a:ext uri="{FF2B5EF4-FFF2-40B4-BE49-F238E27FC236}">
                  <a16:creationId xmlns:a16="http://schemas.microsoft.com/office/drawing/2014/main" id="{3DABC3B0-C6A6-0CE7-BAF1-D3F649073B72}"/>
                </a:ext>
              </a:extLst>
            </p:cNvPr>
            <p:cNvSpPr txBox="1"/>
            <p:nvPr/>
          </p:nvSpPr>
          <p:spPr>
            <a:xfrm>
              <a:off x="74141" y="988541"/>
              <a:ext cx="1173719" cy="307777"/>
            </a:xfrm>
            <a:prstGeom prst="rect">
              <a:avLst/>
            </a:prstGeom>
            <a:noFill/>
          </p:spPr>
          <p:txBody>
            <a:bodyPr wrap="none" rtlCol="0">
              <a:spAutoFit/>
            </a:bodyPr>
            <a:lstStyle/>
            <a:p>
              <a:r>
                <a:rPr lang="ru-RU" sz="1400" b="1" dirty="0">
                  <a:latin typeface="Arial" panose="020B0604020202020204" pitchFamily="34" charset="0"/>
                  <a:cs typeface="Arial" panose="020B0604020202020204" pitchFamily="34" charset="0"/>
                </a:rPr>
                <a:t>Профиль 1</a:t>
              </a:r>
            </a:p>
          </p:txBody>
        </p:sp>
      </p:grpSp>
      <p:grpSp>
        <p:nvGrpSpPr>
          <p:cNvPr id="4" name="Группа 3">
            <a:extLst>
              <a:ext uri="{FF2B5EF4-FFF2-40B4-BE49-F238E27FC236}">
                <a16:creationId xmlns:a16="http://schemas.microsoft.com/office/drawing/2014/main" id="{98FDE076-A90D-4331-F7F8-210A9BEF6473}"/>
              </a:ext>
            </a:extLst>
          </p:cNvPr>
          <p:cNvGrpSpPr/>
          <p:nvPr/>
        </p:nvGrpSpPr>
        <p:grpSpPr>
          <a:xfrm>
            <a:off x="313037" y="3750304"/>
            <a:ext cx="5930255" cy="3073190"/>
            <a:chOff x="313038" y="3860101"/>
            <a:chExt cx="5930255" cy="3073190"/>
          </a:xfrm>
        </p:grpSpPr>
        <p:pic>
          <p:nvPicPr>
            <p:cNvPr id="36" name="Рисунок 35">
              <a:extLst>
                <a:ext uri="{FF2B5EF4-FFF2-40B4-BE49-F238E27FC236}">
                  <a16:creationId xmlns:a16="http://schemas.microsoft.com/office/drawing/2014/main" id="{AC10C4B4-E6EB-F732-D4C0-9CB18EC34541}"/>
                </a:ext>
              </a:extLst>
            </p:cNvPr>
            <p:cNvPicPr>
              <a:picLocks noChangeAspect="1"/>
            </p:cNvPicPr>
            <p:nvPr/>
          </p:nvPicPr>
          <p:blipFill>
            <a:blip r:embed="rId4"/>
            <a:stretch>
              <a:fillRect/>
            </a:stretch>
          </p:blipFill>
          <p:spPr>
            <a:xfrm>
              <a:off x="313038" y="3905399"/>
              <a:ext cx="5930255" cy="3027892"/>
            </a:xfrm>
            <a:prstGeom prst="rect">
              <a:avLst/>
            </a:prstGeom>
          </p:spPr>
        </p:pic>
        <p:sp>
          <p:nvSpPr>
            <p:cNvPr id="15" name="TextBox 14">
              <a:extLst>
                <a:ext uri="{FF2B5EF4-FFF2-40B4-BE49-F238E27FC236}">
                  <a16:creationId xmlns:a16="http://schemas.microsoft.com/office/drawing/2014/main" id="{35C768DC-9568-3C6F-AF2F-B87180685E79}"/>
                </a:ext>
              </a:extLst>
            </p:cNvPr>
            <p:cNvSpPr txBox="1"/>
            <p:nvPr/>
          </p:nvSpPr>
          <p:spPr>
            <a:xfrm>
              <a:off x="313038" y="3860101"/>
              <a:ext cx="1173719" cy="307777"/>
            </a:xfrm>
            <a:prstGeom prst="rect">
              <a:avLst/>
            </a:prstGeom>
            <a:noFill/>
          </p:spPr>
          <p:txBody>
            <a:bodyPr wrap="none" rtlCol="0">
              <a:spAutoFit/>
            </a:bodyPr>
            <a:lstStyle/>
            <a:p>
              <a:r>
                <a:rPr lang="ru-RU" sz="1400" b="1" dirty="0">
                  <a:latin typeface="Arial" panose="020B0604020202020204" pitchFamily="34" charset="0"/>
                  <a:cs typeface="Arial" panose="020B0604020202020204" pitchFamily="34" charset="0"/>
                </a:rPr>
                <a:t>Профиль 2</a:t>
              </a:r>
            </a:p>
          </p:txBody>
        </p:sp>
      </p:grpSp>
      <p:grpSp>
        <p:nvGrpSpPr>
          <p:cNvPr id="5" name="Группа 4">
            <a:extLst>
              <a:ext uri="{FF2B5EF4-FFF2-40B4-BE49-F238E27FC236}">
                <a16:creationId xmlns:a16="http://schemas.microsoft.com/office/drawing/2014/main" id="{D06F4AC7-4BD0-FF1D-F162-4094E8938E34}"/>
              </a:ext>
            </a:extLst>
          </p:cNvPr>
          <p:cNvGrpSpPr/>
          <p:nvPr/>
        </p:nvGrpSpPr>
        <p:grpSpPr>
          <a:xfrm>
            <a:off x="10199984" y="1052110"/>
            <a:ext cx="1753119" cy="2952637"/>
            <a:chOff x="9825985" y="1431704"/>
            <a:chExt cx="1753119" cy="2952637"/>
          </a:xfrm>
        </p:grpSpPr>
        <p:pic>
          <p:nvPicPr>
            <p:cNvPr id="54" name="Рисунок 53">
              <a:extLst>
                <a:ext uri="{FF2B5EF4-FFF2-40B4-BE49-F238E27FC236}">
                  <a16:creationId xmlns:a16="http://schemas.microsoft.com/office/drawing/2014/main" id="{239B79AC-793E-6D17-A71F-04854A1D7A91}"/>
                </a:ext>
              </a:extLst>
            </p:cNvPr>
            <p:cNvPicPr>
              <a:picLocks noChangeAspect="1"/>
            </p:cNvPicPr>
            <p:nvPr/>
          </p:nvPicPr>
          <p:blipFill rotWithShape="1">
            <a:blip r:embed="rId5">
              <a:extLst>
                <a:ext uri="{28A0092B-C50C-407E-A947-70E740481C1C}">
                  <a14:useLocalDpi xmlns:a14="http://schemas.microsoft.com/office/drawing/2010/main" val="0"/>
                </a:ext>
              </a:extLst>
            </a:blip>
            <a:srcRect l="28647" t="7735" r="31247" b="13207"/>
            <a:stretch/>
          </p:blipFill>
          <p:spPr>
            <a:xfrm>
              <a:off x="9825985" y="1431704"/>
              <a:ext cx="1753119" cy="2810477"/>
            </a:xfrm>
            <a:prstGeom prst="rect">
              <a:avLst/>
            </a:prstGeom>
          </p:spPr>
        </p:pic>
        <p:sp>
          <p:nvSpPr>
            <p:cNvPr id="16" name="TextBox 15">
              <a:extLst>
                <a:ext uri="{FF2B5EF4-FFF2-40B4-BE49-F238E27FC236}">
                  <a16:creationId xmlns:a16="http://schemas.microsoft.com/office/drawing/2014/main" id="{B585F50F-26B6-544D-4A79-D3E97D587B74}"/>
                </a:ext>
              </a:extLst>
            </p:cNvPr>
            <p:cNvSpPr txBox="1"/>
            <p:nvPr/>
          </p:nvSpPr>
          <p:spPr>
            <a:xfrm rot="-3420000">
              <a:off x="9530918" y="3160530"/>
              <a:ext cx="1034257" cy="276999"/>
            </a:xfrm>
            <a:prstGeom prst="rect">
              <a:avLst/>
            </a:prstGeom>
            <a:noFill/>
          </p:spPr>
          <p:txBody>
            <a:bodyPr wrap="none" rtlCol="0">
              <a:spAutoFit/>
            </a:bodyPr>
            <a:lstStyle/>
            <a:p>
              <a:r>
                <a:rPr lang="ru-RU" sz="1200" b="1" dirty="0">
                  <a:solidFill>
                    <a:srgbClr val="FF0000"/>
                  </a:solidFill>
                  <a:latin typeface="Arial" panose="020B0604020202020204" pitchFamily="34" charset="0"/>
                  <a:cs typeface="Arial" panose="020B0604020202020204" pitchFamily="34" charset="0"/>
                </a:rPr>
                <a:t>Профиль 2</a:t>
              </a:r>
            </a:p>
          </p:txBody>
        </p:sp>
        <p:sp>
          <p:nvSpPr>
            <p:cNvPr id="18" name="TextBox 17">
              <a:extLst>
                <a:ext uri="{FF2B5EF4-FFF2-40B4-BE49-F238E27FC236}">
                  <a16:creationId xmlns:a16="http://schemas.microsoft.com/office/drawing/2014/main" id="{2D75808C-15F1-4FDD-C356-9B18A73DBE1F}"/>
                </a:ext>
              </a:extLst>
            </p:cNvPr>
            <p:cNvSpPr txBox="1"/>
            <p:nvPr/>
          </p:nvSpPr>
          <p:spPr>
            <a:xfrm rot="-3360000">
              <a:off x="9781419" y="3728713"/>
              <a:ext cx="1034257" cy="276999"/>
            </a:xfrm>
            <a:prstGeom prst="rect">
              <a:avLst/>
            </a:prstGeom>
            <a:noFill/>
          </p:spPr>
          <p:txBody>
            <a:bodyPr wrap="none" rtlCol="0">
              <a:spAutoFit/>
            </a:bodyPr>
            <a:lstStyle/>
            <a:p>
              <a:r>
                <a:rPr lang="ru-RU" sz="1200" b="1" dirty="0">
                  <a:solidFill>
                    <a:srgbClr val="FF0000"/>
                  </a:solidFill>
                  <a:latin typeface="Arial" panose="020B0604020202020204" pitchFamily="34" charset="0"/>
                  <a:cs typeface="Arial" panose="020B0604020202020204" pitchFamily="34" charset="0"/>
                </a:rPr>
                <a:t>Профиль 1</a:t>
              </a:r>
            </a:p>
          </p:txBody>
        </p:sp>
      </p:grpSp>
      <p:sp>
        <p:nvSpPr>
          <p:cNvPr id="6" name="Звезда: 5 точек 5">
            <a:extLst>
              <a:ext uri="{FF2B5EF4-FFF2-40B4-BE49-F238E27FC236}">
                <a16:creationId xmlns:a16="http://schemas.microsoft.com/office/drawing/2014/main" id="{DED6829C-5282-1732-8004-1473B981C86A}"/>
              </a:ext>
            </a:extLst>
          </p:cNvPr>
          <p:cNvSpPr>
            <a:spLocks noChangeAspect="1"/>
          </p:cNvSpPr>
          <p:nvPr/>
        </p:nvSpPr>
        <p:spPr>
          <a:xfrm>
            <a:off x="3355558" y="960272"/>
            <a:ext cx="183675" cy="1836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a:extLst>
              <a:ext uri="{FF2B5EF4-FFF2-40B4-BE49-F238E27FC236}">
                <a16:creationId xmlns:a16="http://schemas.microsoft.com/office/drawing/2014/main" id="{DF9B95CB-6DA0-E710-596F-2546C984B608}"/>
              </a:ext>
            </a:extLst>
          </p:cNvPr>
          <p:cNvSpPr>
            <a:spLocks noChangeAspect="1"/>
          </p:cNvSpPr>
          <p:nvPr/>
        </p:nvSpPr>
        <p:spPr>
          <a:xfrm>
            <a:off x="4918511" y="991410"/>
            <a:ext cx="118872" cy="1188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a:extLst>
              <a:ext uri="{FF2B5EF4-FFF2-40B4-BE49-F238E27FC236}">
                <a16:creationId xmlns:a16="http://schemas.microsoft.com/office/drawing/2014/main" id="{3926F790-24A9-CEDF-F0AB-AB5321FE4301}"/>
              </a:ext>
            </a:extLst>
          </p:cNvPr>
          <p:cNvSpPr>
            <a:spLocks noChangeAspect="1"/>
          </p:cNvSpPr>
          <p:nvPr/>
        </p:nvSpPr>
        <p:spPr>
          <a:xfrm>
            <a:off x="4560767" y="4108395"/>
            <a:ext cx="118872" cy="1188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a:extLst>
              <a:ext uri="{FF2B5EF4-FFF2-40B4-BE49-F238E27FC236}">
                <a16:creationId xmlns:a16="http://schemas.microsoft.com/office/drawing/2014/main" id="{97420545-C658-5C18-BB36-E857147AECAC}"/>
              </a:ext>
            </a:extLst>
          </p:cNvPr>
          <p:cNvSpPr>
            <a:spLocks noChangeAspect="1"/>
          </p:cNvSpPr>
          <p:nvPr/>
        </p:nvSpPr>
        <p:spPr>
          <a:xfrm>
            <a:off x="4722797" y="4097165"/>
            <a:ext cx="118872" cy="1188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Звезда: 5 точек 23">
            <a:extLst>
              <a:ext uri="{FF2B5EF4-FFF2-40B4-BE49-F238E27FC236}">
                <a16:creationId xmlns:a16="http://schemas.microsoft.com/office/drawing/2014/main" id="{3BA8337E-3E2C-5DE4-D3D5-2BB333BDBE4C}"/>
              </a:ext>
            </a:extLst>
          </p:cNvPr>
          <p:cNvSpPr>
            <a:spLocks noChangeAspect="1"/>
          </p:cNvSpPr>
          <p:nvPr/>
        </p:nvSpPr>
        <p:spPr>
          <a:xfrm>
            <a:off x="4345356" y="4086881"/>
            <a:ext cx="183675" cy="1836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 name="Группа 7">
            <a:extLst>
              <a:ext uri="{FF2B5EF4-FFF2-40B4-BE49-F238E27FC236}">
                <a16:creationId xmlns:a16="http://schemas.microsoft.com/office/drawing/2014/main" id="{E619218B-65EA-E6CE-6D68-BB370D4FC796}"/>
              </a:ext>
            </a:extLst>
          </p:cNvPr>
          <p:cNvGrpSpPr/>
          <p:nvPr/>
        </p:nvGrpSpPr>
        <p:grpSpPr>
          <a:xfrm>
            <a:off x="6376292" y="5419345"/>
            <a:ext cx="4993844" cy="646330"/>
            <a:chOff x="6376292" y="5419345"/>
            <a:chExt cx="4993844" cy="646330"/>
          </a:xfrm>
        </p:grpSpPr>
        <p:grpSp>
          <p:nvGrpSpPr>
            <p:cNvPr id="38" name="Группа 37">
              <a:extLst>
                <a:ext uri="{FF2B5EF4-FFF2-40B4-BE49-F238E27FC236}">
                  <a16:creationId xmlns:a16="http://schemas.microsoft.com/office/drawing/2014/main" id="{09941738-B900-BB23-C849-E9F2D8F9E2B4}"/>
                </a:ext>
              </a:extLst>
            </p:cNvPr>
            <p:cNvGrpSpPr/>
            <p:nvPr/>
          </p:nvGrpSpPr>
          <p:grpSpPr>
            <a:xfrm>
              <a:off x="6396789" y="5419345"/>
              <a:ext cx="2545679" cy="323165"/>
              <a:chOff x="1488457" y="6264463"/>
              <a:chExt cx="2545679" cy="323165"/>
            </a:xfrm>
          </p:grpSpPr>
          <p:sp>
            <p:nvSpPr>
              <p:cNvPr id="39" name="Звезда: 5 точек 38">
                <a:extLst>
                  <a:ext uri="{FF2B5EF4-FFF2-40B4-BE49-F238E27FC236}">
                    <a16:creationId xmlns:a16="http://schemas.microsoft.com/office/drawing/2014/main" id="{E2E69018-CFE0-4ECF-B7E1-33542A72A071}"/>
                  </a:ext>
                </a:extLst>
              </p:cNvPr>
              <p:cNvSpPr>
                <a:spLocks noChangeAspect="1"/>
              </p:cNvSpPr>
              <p:nvPr/>
            </p:nvSpPr>
            <p:spPr>
              <a:xfrm>
                <a:off x="1488457" y="6365630"/>
                <a:ext cx="146304" cy="14630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a:extLst>
                  <a:ext uri="{FF2B5EF4-FFF2-40B4-BE49-F238E27FC236}">
                    <a16:creationId xmlns:a16="http://schemas.microsoft.com/office/drawing/2014/main" id="{179213ED-71CA-672E-EDF1-66F63D989413}"/>
                  </a:ext>
                </a:extLst>
              </p:cNvPr>
              <p:cNvSpPr txBox="1"/>
              <p:nvPr/>
            </p:nvSpPr>
            <p:spPr>
              <a:xfrm>
                <a:off x="1634761" y="6264463"/>
                <a:ext cx="2399375" cy="323165"/>
              </a:xfrm>
              <a:prstGeom prst="rect">
                <a:avLst/>
              </a:prstGeom>
              <a:noFill/>
            </p:spPr>
            <p:txBody>
              <a:bodyPr wrap="none" rtlCol="0">
                <a:spAutoFit/>
              </a:bodyPr>
              <a:lstStyle/>
              <a:p>
                <a:r>
                  <a:rPr lang="ru-RU" sz="1500" b="1" dirty="0">
                    <a:latin typeface="Arial" panose="020B0604020202020204" pitchFamily="34" charset="0"/>
                    <a:cs typeface="Arial" panose="020B0604020202020204" pitchFamily="34" charset="0"/>
                  </a:rPr>
                  <a:t>Месторождения золота</a:t>
                </a:r>
              </a:p>
            </p:txBody>
          </p:sp>
        </p:grpSp>
        <p:grpSp>
          <p:nvGrpSpPr>
            <p:cNvPr id="41" name="Группа 40">
              <a:extLst>
                <a:ext uri="{FF2B5EF4-FFF2-40B4-BE49-F238E27FC236}">
                  <a16:creationId xmlns:a16="http://schemas.microsoft.com/office/drawing/2014/main" id="{0385DCB4-1974-A829-8101-B6EC5DF01C71}"/>
                </a:ext>
              </a:extLst>
            </p:cNvPr>
            <p:cNvGrpSpPr/>
            <p:nvPr/>
          </p:nvGrpSpPr>
          <p:grpSpPr>
            <a:xfrm>
              <a:off x="6469941" y="5742510"/>
              <a:ext cx="4900195" cy="323165"/>
              <a:chOff x="7259052" y="4451434"/>
              <a:chExt cx="4900195" cy="323165"/>
            </a:xfrm>
          </p:grpSpPr>
          <p:sp>
            <p:nvSpPr>
              <p:cNvPr id="42" name="Овал 41">
                <a:extLst>
                  <a:ext uri="{FF2B5EF4-FFF2-40B4-BE49-F238E27FC236}">
                    <a16:creationId xmlns:a16="http://schemas.microsoft.com/office/drawing/2014/main" id="{63E0AD44-BE8B-8B3F-6138-4A363A681DC4}"/>
                  </a:ext>
                </a:extLst>
              </p:cNvPr>
              <p:cNvSpPr>
                <a:spLocks noChangeAspect="1"/>
              </p:cNvSpPr>
              <p:nvPr/>
            </p:nvSpPr>
            <p:spPr>
              <a:xfrm>
                <a:off x="7259052" y="4586893"/>
                <a:ext cx="100584" cy="10058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a:extLst>
                  <a:ext uri="{FF2B5EF4-FFF2-40B4-BE49-F238E27FC236}">
                    <a16:creationId xmlns:a16="http://schemas.microsoft.com/office/drawing/2014/main" id="{82F8C22D-5B88-869E-B557-0BCB865DAB93}"/>
                  </a:ext>
                </a:extLst>
              </p:cNvPr>
              <p:cNvSpPr txBox="1"/>
              <p:nvPr/>
            </p:nvSpPr>
            <p:spPr>
              <a:xfrm>
                <a:off x="7352482" y="4451434"/>
                <a:ext cx="4806765" cy="323165"/>
              </a:xfrm>
              <a:prstGeom prst="rect">
                <a:avLst/>
              </a:prstGeom>
              <a:noFill/>
            </p:spPr>
            <p:txBody>
              <a:bodyPr wrap="none" rtlCol="0">
                <a:spAutoFit/>
              </a:bodyPr>
              <a:lstStyle/>
              <a:p>
                <a:r>
                  <a:rPr lang="ru-RU" sz="1500" b="1" dirty="0">
                    <a:latin typeface="Arial" panose="020B0604020202020204" pitchFamily="34" charset="0"/>
                    <a:cs typeface="Arial" panose="020B0604020202020204" pitchFamily="34" charset="0"/>
                  </a:rPr>
                  <a:t>Рудопроявления и точки минерализации золота</a:t>
                </a:r>
              </a:p>
            </p:txBody>
          </p:sp>
        </p:grpSp>
        <p:sp>
          <p:nvSpPr>
            <p:cNvPr id="25" name="Звезда: 5 точек 24">
              <a:extLst>
                <a:ext uri="{FF2B5EF4-FFF2-40B4-BE49-F238E27FC236}">
                  <a16:creationId xmlns:a16="http://schemas.microsoft.com/office/drawing/2014/main" id="{6997D41A-5EAE-22EB-3503-B9DB70240BFC}"/>
                </a:ext>
              </a:extLst>
            </p:cNvPr>
            <p:cNvSpPr>
              <a:spLocks noChangeAspect="1"/>
            </p:cNvSpPr>
            <p:nvPr/>
          </p:nvSpPr>
          <p:spPr>
            <a:xfrm>
              <a:off x="6376292" y="5492179"/>
              <a:ext cx="183675" cy="1836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a:extLst>
                <a:ext uri="{FF2B5EF4-FFF2-40B4-BE49-F238E27FC236}">
                  <a16:creationId xmlns:a16="http://schemas.microsoft.com/office/drawing/2014/main" id="{62ED9395-99C3-AC16-1055-C91F9D80DDD6}"/>
                </a:ext>
              </a:extLst>
            </p:cNvPr>
            <p:cNvSpPr>
              <a:spLocks noChangeAspect="1"/>
            </p:cNvSpPr>
            <p:nvPr/>
          </p:nvSpPr>
          <p:spPr>
            <a:xfrm>
              <a:off x="6466577" y="5879454"/>
              <a:ext cx="118872" cy="1188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327425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Заголовок 1">
            <a:extLst>
              <a:ext uri="{FF2B5EF4-FFF2-40B4-BE49-F238E27FC236}">
                <a16:creationId xmlns:a16="http://schemas.microsoft.com/office/drawing/2014/main" id="{4812A7D7-4337-0232-6670-B17FA5614D77}"/>
              </a:ext>
            </a:extLst>
          </p:cNvPr>
          <p:cNvSpPr txBox="1">
            <a:spLocks/>
          </p:cNvSpPr>
          <p:nvPr/>
        </p:nvSpPr>
        <p:spPr>
          <a:xfrm>
            <a:off x="595185" y="54549"/>
            <a:ext cx="10515600" cy="31037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j-ea"/>
                <a:cs typeface="Arial" charset="0"/>
              </a:rPr>
              <a:t>Геофизические разрез</a:t>
            </a:r>
            <a:r>
              <a:rPr lang="ru-RU" sz="2200" b="1" dirty="0">
                <a:solidFill>
                  <a:prstClr val="black"/>
                </a:solidFill>
                <a:effectLst>
                  <a:outerShdw blurRad="38100" dist="38100" dir="2700000" algn="tl">
                    <a:srgbClr val="000000">
                      <a:alpha val="43137"/>
                    </a:srgbClr>
                  </a:outerShdw>
                </a:effectLst>
                <a:latin typeface="Arial" charset="0"/>
                <a:cs typeface="Arial" charset="0"/>
              </a:rPr>
              <a:t>ы</a:t>
            </a:r>
            <a:r>
              <a:rPr kumimoji="0" lang="ru-RU"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j-ea"/>
                <a:cs typeface="Arial" charset="0"/>
              </a:rPr>
              <a:t> по плотностной и магнитной моделям по профилям 4, 5, 6.</a:t>
            </a:r>
            <a:endParaRPr kumimoji="0" lang="ru-RU"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pSp>
        <p:nvGrpSpPr>
          <p:cNvPr id="2" name="Группа 1">
            <a:extLst>
              <a:ext uri="{FF2B5EF4-FFF2-40B4-BE49-F238E27FC236}">
                <a16:creationId xmlns:a16="http://schemas.microsoft.com/office/drawing/2014/main" id="{2DC01634-6BBA-1419-1CD7-814686DFD78E}"/>
              </a:ext>
            </a:extLst>
          </p:cNvPr>
          <p:cNvGrpSpPr/>
          <p:nvPr/>
        </p:nvGrpSpPr>
        <p:grpSpPr>
          <a:xfrm>
            <a:off x="9735753" y="448494"/>
            <a:ext cx="2456247" cy="3118791"/>
            <a:chOff x="9781778" y="335769"/>
            <a:chExt cx="2456247" cy="3118791"/>
          </a:xfrm>
        </p:grpSpPr>
        <p:pic>
          <p:nvPicPr>
            <p:cNvPr id="34" name="Рисунок 33">
              <a:extLst>
                <a:ext uri="{FF2B5EF4-FFF2-40B4-BE49-F238E27FC236}">
                  <a16:creationId xmlns:a16="http://schemas.microsoft.com/office/drawing/2014/main" id="{ECC07BF2-1634-3EE0-D9AE-72F13C5F2671}"/>
                </a:ext>
              </a:extLst>
            </p:cNvPr>
            <p:cNvPicPr>
              <a:picLocks noChangeAspect="1"/>
            </p:cNvPicPr>
            <p:nvPr/>
          </p:nvPicPr>
          <p:blipFill rotWithShape="1">
            <a:blip r:embed="rId3">
              <a:extLst>
                <a:ext uri="{28A0092B-C50C-407E-A947-70E740481C1C}">
                  <a14:useLocalDpi xmlns:a14="http://schemas.microsoft.com/office/drawing/2010/main" val="0"/>
                </a:ext>
              </a:extLst>
            </a:blip>
            <a:srcRect l="29762" t="7526" r="27904" b="24172"/>
            <a:stretch/>
          </p:blipFill>
          <p:spPr>
            <a:xfrm>
              <a:off x="9957087" y="335769"/>
              <a:ext cx="2280938" cy="2992876"/>
            </a:xfrm>
            <a:prstGeom prst="rect">
              <a:avLst/>
            </a:prstGeom>
          </p:spPr>
        </p:pic>
        <p:sp>
          <p:nvSpPr>
            <p:cNvPr id="7" name="TextBox 6">
              <a:extLst>
                <a:ext uri="{FF2B5EF4-FFF2-40B4-BE49-F238E27FC236}">
                  <a16:creationId xmlns:a16="http://schemas.microsoft.com/office/drawing/2014/main" id="{0B8CEB48-F0DE-8C1A-17B5-AE14696DD6E4}"/>
                </a:ext>
              </a:extLst>
            </p:cNvPr>
            <p:cNvSpPr txBox="1"/>
            <p:nvPr/>
          </p:nvSpPr>
          <p:spPr>
            <a:xfrm>
              <a:off x="9923837" y="1807831"/>
              <a:ext cx="1173719" cy="307777"/>
            </a:xfrm>
            <a:prstGeom prst="rect">
              <a:avLst/>
            </a:prstGeom>
            <a:noFill/>
          </p:spPr>
          <p:txBody>
            <a:bodyPr wrap="none" rtlCol="0">
              <a:spAutoFit/>
            </a:bodyPr>
            <a:lstStyle/>
            <a:p>
              <a:r>
                <a:rPr lang="ru-RU" sz="1400" b="1" dirty="0">
                  <a:solidFill>
                    <a:srgbClr val="FF0000"/>
                  </a:solidFill>
                  <a:latin typeface="Arial" panose="020B0604020202020204" pitchFamily="34" charset="0"/>
                  <a:cs typeface="Arial" panose="020B0604020202020204" pitchFamily="34" charset="0"/>
                </a:rPr>
                <a:t>Профиль 4</a:t>
              </a:r>
            </a:p>
          </p:txBody>
        </p:sp>
        <p:sp>
          <p:nvSpPr>
            <p:cNvPr id="8" name="TextBox 7">
              <a:extLst>
                <a:ext uri="{FF2B5EF4-FFF2-40B4-BE49-F238E27FC236}">
                  <a16:creationId xmlns:a16="http://schemas.microsoft.com/office/drawing/2014/main" id="{04B21998-81CE-9899-C543-BEE2AF435BAD}"/>
                </a:ext>
              </a:extLst>
            </p:cNvPr>
            <p:cNvSpPr txBox="1"/>
            <p:nvPr/>
          </p:nvSpPr>
          <p:spPr>
            <a:xfrm rot="1440000">
              <a:off x="9781778" y="1284458"/>
              <a:ext cx="1173719" cy="307777"/>
            </a:xfrm>
            <a:prstGeom prst="rect">
              <a:avLst/>
            </a:prstGeom>
            <a:noFill/>
          </p:spPr>
          <p:txBody>
            <a:bodyPr wrap="none" rtlCol="0">
              <a:spAutoFit/>
            </a:bodyPr>
            <a:lstStyle/>
            <a:p>
              <a:r>
                <a:rPr lang="ru-RU" sz="1400" b="1" dirty="0">
                  <a:solidFill>
                    <a:srgbClr val="FF0000"/>
                  </a:solidFill>
                  <a:latin typeface="Arial" panose="020B0604020202020204" pitchFamily="34" charset="0"/>
                  <a:cs typeface="Arial" panose="020B0604020202020204" pitchFamily="34" charset="0"/>
                </a:rPr>
                <a:t>Профиль 5</a:t>
              </a:r>
            </a:p>
          </p:txBody>
        </p:sp>
        <p:sp>
          <p:nvSpPr>
            <p:cNvPr id="9" name="TextBox 8">
              <a:extLst>
                <a:ext uri="{FF2B5EF4-FFF2-40B4-BE49-F238E27FC236}">
                  <a16:creationId xmlns:a16="http://schemas.microsoft.com/office/drawing/2014/main" id="{7823133A-177E-77FC-99C4-5FC30C4DD224}"/>
                </a:ext>
              </a:extLst>
            </p:cNvPr>
            <p:cNvSpPr txBox="1"/>
            <p:nvPr/>
          </p:nvSpPr>
          <p:spPr>
            <a:xfrm rot="3540000">
              <a:off x="11045132" y="2713812"/>
              <a:ext cx="1173719" cy="307777"/>
            </a:xfrm>
            <a:prstGeom prst="rect">
              <a:avLst/>
            </a:prstGeom>
            <a:noFill/>
          </p:spPr>
          <p:txBody>
            <a:bodyPr wrap="none" rtlCol="0">
              <a:spAutoFit/>
            </a:bodyPr>
            <a:lstStyle/>
            <a:p>
              <a:r>
                <a:rPr lang="ru-RU" sz="1400" b="1" dirty="0">
                  <a:solidFill>
                    <a:srgbClr val="FF0000"/>
                  </a:solidFill>
                  <a:latin typeface="Arial" panose="020B0604020202020204" pitchFamily="34" charset="0"/>
                  <a:cs typeface="Arial" panose="020B0604020202020204" pitchFamily="34" charset="0"/>
                </a:rPr>
                <a:t>Профиль 6</a:t>
              </a:r>
            </a:p>
          </p:txBody>
        </p:sp>
      </p:grpSp>
      <p:grpSp>
        <p:nvGrpSpPr>
          <p:cNvPr id="3" name="Группа 2">
            <a:extLst>
              <a:ext uri="{FF2B5EF4-FFF2-40B4-BE49-F238E27FC236}">
                <a16:creationId xmlns:a16="http://schemas.microsoft.com/office/drawing/2014/main" id="{50477E27-EDF1-B20B-D202-7E5EF3B1044C}"/>
              </a:ext>
            </a:extLst>
          </p:cNvPr>
          <p:cNvGrpSpPr/>
          <p:nvPr/>
        </p:nvGrpSpPr>
        <p:grpSpPr>
          <a:xfrm>
            <a:off x="417949" y="448494"/>
            <a:ext cx="4158880" cy="3139142"/>
            <a:chOff x="417949" y="448494"/>
            <a:chExt cx="4158880" cy="3139142"/>
          </a:xfrm>
        </p:grpSpPr>
        <p:pic>
          <p:nvPicPr>
            <p:cNvPr id="31" name="Рисунок 30">
              <a:extLst>
                <a:ext uri="{FF2B5EF4-FFF2-40B4-BE49-F238E27FC236}">
                  <a16:creationId xmlns:a16="http://schemas.microsoft.com/office/drawing/2014/main" id="{3871DD88-4B48-85B8-B89E-22E0CA3889AB}"/>
                </a:ext>
              </a:extLst>
            </p:cNvPr>
            <p:cNvPicPr>
              <a:picLocks noChangeAspect="1"/>
            </p:cNvPicPr>
            <p:nvPr/>
          </p:nvPicPr>
          <p:blipFill>
            <a:blip r:embed="rId4"/>
            <a:stretch>
              <a:fillRect/>
            </a:stretch>
          </p:blipFill>
          <p:spPr>
            <a:xfrm>
              <a:off x="560008" y="448494"/>
              <a:ext cx="4016821" cy="3139142"/>
            </a:xfrm>
            <a:prstGeom prst="rect">
              <a:avLst/>
            </a:prstGeom>
          </p:spPr>
        </p:pic>
        <p:sp>
          <p:nvSpPr>
            <p:cNvPr id="11" name="TextBox 10">
              <a:extLst>
                <a:ext uri="{FF2B5EF4-FFF2-40B4-BE49-F238E27FC236}">
                  <a16:creationId xmlns:a16="http://schemas.microsoft.com/office/drawing/2014/main" id="{00087A47-32D4-C178-9EEA-4D7435D64CC2}"/>
                </a:ext>
              </a:extLst>
            </p:cNvPr>
            <p:cNvSpPr txBox="1"/>
            <p:nvPr/>
          </p:nvSpPr>
          <p:spPr>
            <a:xfrm>
              <a:off x="417949" y="689925"/>
              <a:ext cx="1173719" cy="307777"/>
            </a:xfrm>
            <a:prstGeom prst="rect">
              <a:avLst/>
            </a:prstGeom>
            <a:noFill/>
          </p:spPr>
          <p:txBody>
            <a:bodyPr wrap="none" rtlCol="0">
              <a:spAutoFit/>
            </a:bodyPr>
            <a:lstStyle/>
            <a:p>
              <a:r>
                <a:rPr lang="ru-RU" sz="1400" b="1" dirty="0">
                  <a:latin typeface="Arial" panose="020B0604020202020204" pitchFamily="34" charset="0"/>
                  <a:cs typeface="Arial" panose="020B0604020202020204" pitchFamily="34" charset="0"/>
                </a:rPr>
                <a:t>Профиль 4</a:t>
              </a:r>
            </a:p>
          </p:txBody>
        </p:sp>
      </p:grpSp>
      <p:grpSp>
        <p:nvGrpSpPr>
          <p:cNvPr id="6" name="Группа 5">
            <a:extLst>
              <a:ext uri="{FF2B5EF4-FFF2-40B4-BE49-F238E27FC236}">
                <a16:creationId xmlns:a16="http://schemas.microsoft.com/office/drawing/2014/main" id="{8ADC98E7-C098-09FC-731E-DED356D2E7C0}"/>
              </a:ext>
            </a:extLst>
          </p:cNvPr>
          <p:cNvGrpSpPr/>
          <p:nvPr/>
        </p:nvGrpSpPr>
        <p:grpSpPr>
          <a:xfrm>
            <a:off x="420997" y="3506333"/>
            <a:ext cx="4573547" cy="3244939"/>
            <a:chOff x="420997" y="3506333"/>
            <a:chExt cx="4573547" cy="3244939"/>
          </a:xfrm>
        </p:grpSpPr>
        <p:pic>
          <p:nvPicPr>
            <p:cNvPr id="5" name="Рисунок 4">
              <a:extLst>
                <a:ext uri="{FF2B5EF4-FFF2-40B4-BE49-F238E27FC236}">
                  <a16:creationId xmlns:a16="http://schemas.microsoft.com/office/drawing/2014/main" id="{DA93463B-AE5E-9C60-2A7B-AB1A408A0D1B}"/>
                </a:ext>
              </a:extLst>
            </p:cNvPr>
            <p:cNvPicPr>
              <a:picLocks noChangeAspect="1"/>
            </p:cNvPicPr>
            <p:nvPr/>
          </p:nvPicPr>
          <p:blipFill>
            <a:blip r:embed="rId5"/>
            <a:stretch>
              <a:fillRect/>
            </a:stretch>
          </p:blipFill>
          <p:spPr>
            <a:xfrm>
              <a:off x="420997" y="3506333"/>
              <a:ext cx="4573547" cy="3244939"/>
            </a:xfrm>
            <a:prstGeom prst="rect">
              <a:avLst/>
            </a:prstGeom>
          </p:spPr>
        </p:pic>
        <p:sp>
          <p:nvSpPr>
            <p:cNvPr id="12" name="TextBox 11">
              <a:extLst>
                <a:ext uri="{FF2B5EF4-FFF2-40B4-BE49-F238E27FC236}">
                  <a16:creationId xmlns:a16="http://schemas.microsoft.com/office/drawing/2014/main" id="{F326D48E-BEC3-AEC7-47BE-07A0C0DC443C}"/>
                </a:ext>
              </a:extLst>
            </p:cNvPr>
            <p:cNvSpPr txBox="1"/>
            <p:nvPr/>
          </p:nvSpPr>
          <p:spPr>
            <a:xfrm>
              <a:off x="595185" y="3724268"/>
              <a:ext cx="1173719" cy="307777"/>
            </a:xfrm>
            <a:prstGeom prst="rect">
              <a:avLst/>
            </a:prstGeom>
            <a:noFill/>
          </p:spPr>
          <p:txBody>
            <a:bodyPr wrap="none" rtlCol="0">
              <a:spAutoFit/>
            </a:bodyPr>
            <a:lstStyle/>
            <a:p>
              <a:r>
                <a:rPr lang="ru-RU" sz="1400" b="1" dirty="0">
                  <a:latin typeface="Arial" panose="020B0604020202020204" pitchFamily="34" charset="0"/>
                  <a:cs typeface="Arial" panose="020B0604020202020204" pitchFamily="34" charset="0"/>
                </a:rPr>
                <a:t>Профиль 5</a:t>
              </a:r>
            </a:p>
          </p:txBody>
        </p:sp>
      </p:grpSp>
      <p:grpSp>
        <p:nvGrpSpPr>
          <p:cNvPr id="10" name="Группа 9">
            <a:extLst>
              <a:ext uri="{FF2B5EF4-FFF2-40B4-BE49-F238E27FC236}">
                <a16:creationId xmlns:a16="http://schemas.microsoft.com/office/drawing/2014/main" id="{A4BFDB61-4D31-DBDD-A248-2A02E720179F}"/>
              </a:ext>
            </a:extLst>
          </p:cNvPr>
          <p:cNvGrpSpPr/>
          <p:nvPr/>
        </p:nvGrpSpPr>
        <p:grpSpPr>
          <a:xfrm>
            <a:off x="5412260" y="3299487"/>
            <a:ext cx="6023584" cy="3503964"/>
            <a:chOff x="5412260" y="3299487"/>
            <a:chExt cx="6023584" cy="3503964"/>
          </a:xfrm>
        </p:grpSpPr>
        <p:pic>
          <p:nvPicPr>
            <p:cNvPr id="4" name="Рисунок 3">
              <a:extLst>
                <a:ext uri="{FF2B5EF4-FFF2-40B4-BE49-F238E27FC236}">
                  <a16:creationId xmlns:a16="http://schemas.microsoft.com/office/drawing/2014/main" id="{D8DBB600-72F4-7CB9-ACF8-E322C842DA1D}"/>
                </a:ext>
              </a:extLst>
            </p:cNvPr>
            <p:cNvPicPr>
              <a:picLocks noChangeAspect="1"/>
            </p:cNvPicPr>
            <p:nvPr/>
          </p:nvPicPr>
          <p:blipFill>
            <a:blip r:embed="rId6"/>
            <a:stretch>
              <a:fillRect/>
            </a:stretch>
          </p:blipFill>
          <p:spPr>
            <a:xfrm>
              <a:off x="5412260" y="3299487"/>
              <a:ext cx="6023584" cy="3503964"/>
            </a:xfrm>
            <a:prstGeom prst="rect">
              <a:avLst/>
            </a:prstGeom>
          </p:spPr>
        </p:pic>
        <p:sp>
          <p:nvSpPr>
            <p:cNvPr id="13" name="TextBox 12">
              <a:extLst>
                <a:ext uri="{FF2B5EF4-FFF2-40B4-BE49-F238E27FC236}">
                  <a16:creationId xmlns:a16="http://schemas.microsoft.com/office/drawing/2014/main" id="{D25B0F04-DDC3-309E-8FE7-600228272E0D}"/>
                </a:ext>
              </a:extLst>
            </p:cNvPr>
            <p:cNvSpPr txBox="1"/>
            <p:nvPr/>
          </p:nvSpPr>
          <p:spPr>
            <a:xfrm>
              <a:off x="6463399" y="3666639"/>
              <a:ext cx="1173719" cy="307777"/>
            </a:xfrm>
            <a:prstGeom prst="rect">
              <a:avLst/>
            </a:prstGeom>
            <a:noFill/>
          </p:spPr>
          <p:txBody>
            <a:bodyPr wrap="none" rtlCol="0">
              <a:spAutoFit/>
            </a:bodyPr>
            <a:lstStyle/>
            <a:p>
              <a:r>
                <a:rPr lang="ru-RU" sz="1400" b="1" dirty="0">
                  <a:latin typeface="Arial" panose="020B0604020202020204" pitchFamily="34" charset="0"/>
                  <a:cs typeface="Arial" panose="020B0604020202020204" pitchFamily="34" charset="0"/>
                </a:rPr>
                <a:t>Профиль 6</a:t>
              </a:r>
            </a:p>
          </p:txBody>
        </p:sp>
      </p:grpSp>
      <p:sp>
        <p:nvSpPr>
          <p:cNvPr id="17" name="Звезда: 5 точек 16">
            <a:extLst>
              <a:ext uri="{FF2B5EF4-FFF2-40B4-BE49-F238E27FC236}">
                <a16:creationId xmlns:a16="http://schemas.microsoft.com/office/drawing/2014/main" id="{5792C4C9-A7B8-1901-45B7-7610279636D6}"/>
              </a:ext>
            </a:extLst>
          </p:cNvPr>
          <p:cNvSpPr>
            <a:spLocks noChangeAspect="1"/>
          </p:cNvSpPr>
          <p:nvPr/>
        </p:nvSpPr>
        <p:spPr>
          <a:xfrm>
            <a:off x="3354909" y="876989"/>
            <a:ext cx="183675" cy="1836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Звезда: 5 точек 18">
            <a:extLst>
              <a:ext uri="{FF2B5EF4-FFF2-40B4-BE49-F238E27FC236}">
                <a16:creationId xmlns:a16="http://schemas.microsoft.com/office/drawing/2014/main" id="{1A071372-FA9C-15EF-3C55-85F24DD06022}"/>
              </a:ext>
            </a:extLst>
          </p:cNvPr>
          <p:cNvSpPr>
            <a:spLocks noChangeAspect="1"/>
          </p:cNvSpPr>
          <p:nvPr/>
        </p:nvSpPr>
        <p:spPr>
          <a:xfrm>
            <a:off x="3367511" y="3929000"/>
            <a:ext cx="183675" cy="1836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Звезда: 5 точек 19">
            <a:extLst>
              <a:ext uri="{FF2B5EF4-FFF2-40B4-BE49-F238E27FC236}">
                <a16:creationId xmlns:a16="http://schemas.microsoft.com/office/drawing/2014/main" id="{1C9D59DD-4DA5-4341-1969-A93841025588}"/>
              </a:ext>
            </a:extLst>
          </p:cNvPr>
          <p:cNvSpPr>
            <a:spLocks noChangeAspect="1"/>
          </p:cNvSpPr>
          <p:nvPr/>
        </p:nvSpPr>
        <p:spPr>
          <a:xfrm>
            <a:off x="3826458" y="3940207"/>
            <a:ext cx="183675" cy="1836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Звезда: 5 точек 20">
            <a:extLst>
              <a:ext uri="{FF2B5EF4-FFF2-40B4-BE49-F238E27FC236}">
                <a16:creationId xmlns:a16="http://schemas.microsoft.com/office/drawing/2014/main" id="{A6AE43B4-7C84-3782-6540-BB7CC340155E}"/>
              </a:ext>
            </a:extLst>
          </p:cNvPr>
          <p:cNvSpPr>
            <a:spLocks noChangeAspect="1"/>
          </p:cNvSpPr>
          <p:nvPr/>
        </p:nvSpPr>
        <p:spPr>
          <a:xfrm>
            <a:off x="8102959" y="3878156"/>
            <a:ext cx="183675" cy="1836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78318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6C9AE41-66CE-8276-A3CC-500F092F14EF}"/>
              </a:ext>
            </a:extLst>
          </p:cNvPr>
          <p:cNvPicPr>
            <a:picLocks noChangeAspect="1"/>
          </p:cNvPicPr>
          <p:nvPr/>
        </p:nvPicPr>
        <p:blipFill rotWithShape="1">
          <a:blip r:embed="rId3">
            <a:extLst>
              <a:ext uri="{28A0092B-C50C-407E-A947-70E740481C1C}">
                <a14:useLocalDpi xmlns:a14="http://schemas.microsoft.com/office/drawing/2010/main" val="0"/>
              </a:ext>
            </a:extLst>
          </a:blip>
          <a:srcRect l="9366" t="5355" r="9019" b="30963"/>
          <a:stretch/>
        </p:blipFill>
        <p:spPr>
          <a:xfrm>
            <a:off x="136620" y="876308"/>
            <a:ext cx="4162121" cy="5791580"/>
          </a:xfrm>
          <a:prstGeom prst="rect">
            <a:avLst/>
          </a:prstGeom>
        </p:spPr>
      </p:pic>
      <p:grpSp>
        <p:nvGrpSpPr>
          <p:cNvPr id="23" name="Группа 22">
            <a:extLst>
              <a:ext uri="{FF2B5EF4-FFF2-40B4-BE49-F238E27FC236}">
                <a16:creationId xmlns:a16="http://schemas.microsoft.com/office/drawing/2014/main" id="{BD246C10-A3C7-45B8-5737-84EBAE625909}"/>
              </a:ext>
            </a:extLst>
          </p:cNvPr>
          <p:cNvGrpSpPr/>
          <p:nvPr/>
        </p:nvGrpSpPr>
        <p:grpSpPr>
          <a:xfrm>
            <a:off x="893445" y="2038350"/>
            <a:ext cx="2273300" cy="2305050"/>
            <a:chOff x="4848225" y="2076450"/>
            <a:chExt cx="2273300" cy="2305050"/>
          </a:xfrm>
          <a:solidFill>
            <a:srgbClr val="FF0000">
              <a:alpha val="60000"/>
            </a:srgbClr>
          </a:solidFill>
        </p:grpSpPr>
        <p:sp>
          <p:nvSpPr>
            <p:cNvPr id="2" name="Полилиния: фигура 1">
              <a:extLst>
                <a:ext uri="{FF2B5EF4-FFF2-40B4-BE49-F238E27FC236}">
                  <a16:creationId xmlns:a16="http://schemas.microsoft.com/office/drawing/2014/main" id="{D4261A9A-FB25-0E5B-32FE-809A1E5A452F}"/>
                </a:ext>
              </a:extLst>
            </p:cNvPr>
            <p:cNvSpPr/>
            <p:nvPr/>
          </p:nvSpPr>
          <p:spPr>
            <a:xfrm>
              <a:off x="6591300" y="3222625"/>
              <a:ext cx="447675" cy="492125"/>
            </a:xfrm>
            <a:custGeom>
              <a:avLst/>
              <a:gdLst>
                <a:gd name="connsiteX0" fmla="*/ 47625 w 447675"/>
                <a:gd name="connsiteY0" fmla="*/ 133350 h 492125"/>
                <a:gd name="connsiteX1" fmla="*/ 120650 w 447675"/>
                <a:gd name="connsiteY1" fmla="*/ 161925 h 492125"/>
                <a:gd name="connsiteX2" fmla="*/ 158750 w 447675"/>
                <a:gd name="connsiteY2" fmla="*/ 190500 h 492125"/>
                <a:gd name="connsiteX3" fmla="*/ 200025 w 447675"/>
                <a:gd name="connsiteY3" fmla="*/ 184150 h 492125"/>
                <a:gd name="connsiteX4" fmla="*/ 260350 w 447675"/>
                <a:gd name="connsiteY4" fmla="*/ 139700 h 492125"/>
                <a:gd name="connsiteX5" fmla="*/ 304800 w 447675"/>
                <a:gd name="connsiteY5" fmla="*/ 63500 h 492125"/>
                <a:gd name="connsiteX6" fmla="*/ 365125 w 447675"/>
                <a:gd name="connsiteY6" fmla="*/ 9525 h 492125"/>
                <a:gd name="connsiteX7" fmla="*/ 412750 w 447675"/>
                <a:gd name="connsiteY7" fmla="*/ 0 h 492125"/>
                <a:gd name="connsiteX8" fmla="*/ 447675 w 447675"/>
                <a:gd name="connsiteY8" fmla="*/ 9525 h 492125"/>
                <a:gd name="connsiteX9" fmla="*/ 431800 w 447675"/>
                <a:gd name="connsiteY9" fmla="*/ 50800 h 492125"/>
                <a:gd name="connsiteX10" fmla="*/ 406400 w 447675"/>
                <a:gd name="connsiteY10" fmla="*/ 120650 h 492125"/>
                <a:gd name="connsiteX11" fmla="*/ 387350 w 447675"/>
                <a:gd name="connsiteY11" fmla="*/ 187325 h 492125"/>
                <a:gd name="connsiteX12" fmla="*/ 346075 w 447675"/>
                <a:gd name="connsiteY12" fmla="*/ 244475 h 492125"/>
                <a:gd name="connsiteX13" fmla="*/ 279400 w 447675"/>
                <a:gd name="connsiteY13" fmla="*/ 327025 h 492125"/>
                <a:gd name="connsiteX14" fmla="*/ 203200 w 447675"/>
                <a:gd name="connsiteY14" fmla="*/ 400050 h 492125"/>
                <a:gd name="connsiteX15" fmla="*/ 165100 w 447675"/>
                <a:gd name="connsiteY15" fmla="*/ 457200 h 492125"/>
                <a:gd name="connsiteX16" fmla="*/ 120650 w 447675"/>
                <a:gd name="connsiteY16" fmla="*/ 485775 h 492125"/>
                <a:gd name="connsiteX17" fmla="*/ 73025 w 447675"/>
                <a:gd name="connsiteY17" fmla="*/ 492125 h 492125"/>
                <a:gd name="connsiteX18" fmla="*/ 53975 w 447675"/>
                <a:gd name="connsiteY18" fmla="*/ 431800 h 492125"/>
                <a:gd name="connsiteX19" fmla="*/ 47625 w 447675"/>
                <a:gd name="connsiteY19" fmla="*/ 384175 h 492125"/>
                <a:gd name="connsiteX20" fmla="*/ 22225 w 447675"/>
                <a:gd name="connsiteY20" fmla="*/ 320675 h 492125"/>
                <a:gd name="connsiteX21" fmla="*/ 3175 w 447675"/>
                <a:gd name="connsiteY21" fmla="*/ 225425 h 492125"/>
                <a:gd name="connsiteX22" fmla="*/ 0 w 447675"/>
                <a:gd name="connsiteY22" fmla="*/ 177800 h 492125"/>
                <a:gd name="connsiteX23" fmla="*/ 47625 w 447675"/>
                <a:gd name="connsiteY23" fmla="*/ 133350 h 49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7675" h="492125">
                  <a:moveTo>
                    <a:pt x="47625" y="133350"/>
                  </a:moveTo>
                  <a:lnTo>
                    <a:pt x="120650" y="161925"/>
                  </a:lnTo>
                  <a:lnTo>
                    <a:pt x="158750" y="190500"/>
                  </a:lnTo>
                  <a:lnTo>
                    <a:pt x="200025" y="184150"/>
                  </a:lnTo>
                  <a:lnTo>
                    <a:pt x="260350" y="139700"/>
                  </a:lnTo>
                  <a:lnTo>
                    <a:pt x="304800" y="63500"/>
                  </a:lnTo>
                  <a:lnTo>
                    <a:pt x="365125" y="9525"/>
                  </a:lnTo>
                  <a:lnTo>
                    <a:pt x="412750" y="0"/>
                  </a:lnTo>
                  <a:lnTo>
                    <a:pt x="447675" y="9525"/>
                  </a:lnTo>
                  <a:lnTo>
                    <a:pt x="431800" y="50800"/>
                  </a:lnTo>
                  <a:lnTo>
                    <a:pt x="406400" y="120650"/>
                  </a:lnTo>
                  <a:lnTo>
                    <a:pt x="387350" y="187325"/>
                  </a:lnTo>
                  <a:lnTo>
                    <a:pt x="346075" y="244475"/>
                  </a:lnTo>
                  <a:lnTo>
                    <a:pt x="279400" y="327025"/>
                  </a:lnTo>
                  <a:lnTo>
                    <a:pt x="203200" y="400050"/>
                  </a:lnTo>
                  <a:lnTo>
                    <a:pt x="165100" y="457200"/>
                  </a:lnTo>
                  <a:lnTo>
                    <a:pt x="120650" y="485775"/>
                  </a:lnTo>
                  <a:lnTo>
                    <a:pt x="73025" y="492125"/>
                  </a:lnTo>
                  <a:lnTo>
                    <a:pt x="53975" y="431800"/>
                  </a:lnTo>
                  <a:lnTo>
                    <a:pt x="47625" y="384175"/>
                  </a:lnTo>
                  <a:lnTo>
                    <a:pt x="22225" y="320675"/>
                  </a:lnTo>
                  <a:lnTo>
                    <a:pt x="3175" y="225425"/>
                  </a:lnTo>
                  <a:lnTo>
                    <a:pt x="0" y="177800"/>
                  </a:lnTo>
                  <a:lnTo>
                    <a:pt x="47625" y="133350"/>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лилиния: фигура 2">
              <a:extLst>
                <a:ext uri="{FF2B5EF4-FFF2-40B4-BE49-F238E27FC236}">
                  <a16:creationId xmlns:a16="http://schemas.microsoft.com/office/drawing/2014/main" id="{CABE0A20-5859-5863-63A7-8F85BE4B0D3F}"/>
                </a:ext>
              </a:extLst>
            </p:cNvPr>
            <p:cNvSpPr/>
            <p:nvPr/>
          </p:nvSpPr>
          <p:spPr>
            <a:xfrm>
              <a:off x="4889500" y="2692400"/>
              <a:ext cx="641350" cy="676275"/>
            </a:xfrm>
            <a:custGeom>
              <a:avLst/>
              <a:gdLst>
                <a:gd name="connsiteX0" fmla="*/ 371475 w 641350"/>
                <a:gd name="connsiteY0" fmla="*/ 3175 h 676275"/>
                <a:gd name="connsiteX1" fmla="*/ 304800 w 641350"/>
                <a:gd name="connsiteY1" fmla="*/ 60325 h 676275"/>
                <a:gd name="connsiteX2" fmla="*/ 260350 w 641350"/>
                <a:gd name="connsiteY2" fmla="*/ 133350 h 676275"/>
                <a:gd name="connsiteX3" fmla="*/ 238125 w 641350"/>
                <a:gd name="connsiteY3" fmla="*/ 244475 h 676275"/>
                <a:gd name="connsiteX4" fmla="*/ 238125 w 641350"/>
                <a:gd name="connsiteY4" fmla="*/ 323850 h 676275"/>
                <a:gd name="connsiteX5" fmla="*/ 196850 w 641350"/>
                <a:gd name="connsiteY5" fmla="*/ 415925 h 676275"/>
                <a:gd name="connsiteX6" fmla="*/ 146050 w 641350"/>
                <a:gd name="connsiteY6" fmla="*/ 460375 h 676275"/>
                <a:gd name="connsiteX7" fmla="*/ 127000 w 641350"/>
                <a:gd name="connsiteY7" fmla="*/ 485775 h 676275"/>
                <a:gd name="connsiteX8" fmla="*/ 114300 w 641350"/>
                <a:gd name="connsiteY8" fmla="*/ 536575 h 676275"/>
                <a:gd name="connsiteX9" fmla="*/ 95250 w 641350"/>
                <a:gd name="connsiteY9" fmla="*/ 546100 h 676275"/>
                <a:gd name="connsiteX10" fmla="*/ 38100 w 641350"/>
                <a:gd name="connsiteY10" fmla="*/ 568325 h 676275"/>
                <a:gd name="connsiteX11" fmla="*/ 0 w 641350"/>
                <a:gd name="connsiteY11" fmla="*/ 581025 h 676275"/>
                <a:gd name="connsiteX12" fmla="*/ 44450 w 641350"/>
                <a:gd name="connsiteY12" fmla="*/ 628650 h 676275"/>
                <a:gd name="connsiteX13" fmla="*/ 104775 w 641350"/>
                <a:gd name="connsiteY13" fmla="*/ 644525 h 676275"/>
                <a:gd name="connsiteX14" fmla="*/ 149225 w 641350"/>
                <a:gd name="connsiteY14" fmla="*/ 615950 h 676275"/>
                <a:gd name="connsiteX15" fmla="*/ 209550 w 641350"/>
                <a:gd name="connsiteY15" fmla="*/ 606425 h 676275"/>
                <a:gd name="connsiteX16" fmla="*/ 279400 w 641350"/>
                <a:gd name="connsiteY16" fmla="*/ 615950 h 676275"/>
                <a:gd name="connsiteX17" fmla="*/ 342900 w 641350"/>
                <a:gd name="connsiteY17" fmla="*/ 619125 h 676275"/>
                <a:gd name="connsiteX18" fmla="*/ 387350 w 641350"/>
                <a:gd name="connsiteY18" fmla="*/ 609600 h 676275"/>
                <a:gd name="connsiteX19" fmla="*/ 450850 w 641350"/>
                <a:gd name="connsiteY19" fmla="*/ 625475 h 676275"/>
                <a:gd name="connsiteX20" fmla="*/ 469900 w 641350"/>
                <a:gd name="connsiteY20" fmla="*/ 644525 h 676275"/>
                <a:gd name="connsiteX21" fmla="*/ 501650 w 641350"/>
                <a:gd name="connsiteY21" fmla="*/ 666750 h 676275"/>
                <a:gd name="connsiteX22" fmla="*/ 533400 w 641350"/>
                <a:gd name="connsiteY22" fmla="*/ 676275 h 676275"/>
                <a:gd name="connsiteX23" fmla="*/ 555625 w 641350"/>
                <a:gd name="connsiteY23" fmla="*/ 644525 h 676275"/>
                <a:gd name="connsiteX24" fmla="*/ 549275 w 641350"/>
                <a:gd name="connsiteY24" fmla="*/ 609600 h 676275"/>
                <a:gd name="connsiteX25" fmla="*/ 527050 w 641350"/>
                <a:gd name="connsiteY25" fmla="*/ 571500 h 676275"/>
                <a:gd name="connsiteX26" fmla="*/ 460375 w 641350"/>
                <a:gd name="connsiteY26" fmla="*/ 530225 h 676275"/>
                <a:gd name="connsiteX27" fmla="*/ 403225 w 641350"/>
                <a:gd name="connsiteY27" fmla="*/ 514350 h 676275"/>
                <a:gd name="connsiteX28" fmla="*/ 358775 w 641350"/>
                <a:gd name="connsiteY28" fmla="*/ 488950 h 676275"/>
                <a:gd name="connsiteX29" fmla="*/ 339725 w 641350"/>
                <a:gd name="connsiteY29" fmla="*/ 444500 h 676275"/>
                <a:gd name="connsiteX30" fmla="*/ 342900 w 641350"/>
                <a:gd name="connsiteY30" fmla="*/ 400050 h 676275"/>
                <a:gd name="connsiteX31" fmla="*/ 377825 w 641350"/>
                <a:gd name="connsiteY31" fmla="*/ 352425 h 676275"/>
                <a:gd name="connsiteX32" fmla="*/ 428625 w 641350"/>
                <a:gd name="connsiteY32" fmla="*/ 327025 h 676275"/>
                <a:gd name="connsiteX33" fmla="*/ 514350 w 641350"/>
                <a:gd name="connsiteY33" fmla="*/ 336550 h 676275"/>
                <a:gd name="connsiteX34" fmla="*/ 581025 w 641350"/>
                <a:gd name="connsiteY34" fmla="*/ 339725 h 676275"/>
                <a:gd name="connsiteX35" fmla="*/ 619125 w 641350"/>
                <a:gd name="connsiteY35" fmla="*/ 317500 h 676275"/>
                <a:gd name="connsiteX36" fmla="*/ 641350 w 641350"/>
                <a:gd name="connsiteY36" fmla="*/ 260350 h 676275"/>
                <a:gd name="connsiteX37" fmla="*/ 638175 w 641350"/>
                <a:gd name="connsiteY37" fmla="*/ 200025 h 676275"/>
                <a:gd name="connsiteX38" fmla="*/ 603250 w 641350"/>
                <a:gd name="connsiteY38" fmla="*/ 136525 h 676275"/>
                <a:gd name="connsiteX39" fmla="*/ 552450 w 641350"/>
                <a:gd name="connsiteY39" fmla="*/ 79375 h 676275"/>
                <a:gd name="connsiteX40" fmla="*/ 511175 w 641350"/>
                <a:gd name="connsiteY40" fmla="*/ 28575 h 676275"/>
                <a:gd name="connsiteX41" fmla="*/ 457200 w 641350"/>
                <a:gd name="connsiteY41" fmla="*/ 0 h 676275"/>
                <a:gd name="connsiteX42" fmla="*/ 371475 w 641350"/>
                <a:gd name="connsiteY42" fmla="*/ 3175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41350" h="676275">
                  <a:moveTo>
                    <a:pt x="371475" y="3175"/>
                  </a:moveTo>
                  <a:lnTo>
                    <a:pt x="304800" y="60325"/>
                  </a:lnTo>
                  <a:lnTo>
                    <a:pt x="260350" y="133350"/>
                  </a:lnTo>
                  <a:lnTo>
                    <a:pt x="238125" y="244475"/>
                  </a:lnTo>
                  <a:lnTo>
                    <a:pt x="238125" y="323850"/>
                  </a:lnTo>
                  <a:lnTo>
                    <a:pt x="196850" y="415925"/>
                  </a:lnTo>
                  <a:lnTo>
                    <a:pt x="146050" y="460375"/>
                  </a:lnTo>
                  <a:lnTo>
                    <a:pt x="127000" y="485775"/>
                  </a:lnTo>
                  <a:lnTo>
                    <a:pt x="114300" y="536575"/>
                  </a:lnTo>
                  <a:lnTo>
                    <a:pt x="95250" y="546100"/>
                  </a:lnTo>
                  <a:lnTo>
                    <a:pt x="38100" y="568325"/>
                  </a:lnTo>
                  <a:lnTo>
                    <a:pt x="0" y="581025"/>
                  </a:lnTo>
                  <a:lnTo>
                    <a:pt x="44450" y="628650"/>
                  </a:lnTo>
                  <a:lnTo>
                    <a:pt x="104775" y="644525"/>
                  </a:lnTo>
                  <a:lnTo>
                    <a:pt x="149225" y="615950"/>
                  </a:lnTo>
                  <a:lnTo>
                    <a:pt x="209550" y="606425"/>
                  </a:lnTo>
                  <a:lnTo>
                    <a:pt x="279400" y="615950"/>
                  </a:lnTo>
                  <a:lnTo>
                    <a:pt x="342900" y="619125"/>
                  </a:lnTo>
                  <a:lnTo>
                    <a:pt x="387350" y="609600"/>
                  </a:lnTo>
                  <a:lnTo>
                    <a:pt x="450850" y="625475"/>
                  </a:lnTo>
                  <a:lnTo>
                    <a:pt x="469900" y="644525"/>
                  </a:lnTo>
                  <a:lnTo>
                    <a:pt x="501650" y="666750"/>
                  </a:lnTo>
                  <a:lnTo>
                    <a:pt x="533400" y="676275"/>
                  </a:lnTo>
                  <a:lnTo>
                    <a:pt x="555625" y="644525"/>
                  </a:lnTo>
                  <a:lnTo>
                    <a:pt x="549275" y="609600"/>
                  </a:lnTo>
                  <a:lnTo>
                    <a:pt x="527050" y="571500"/>
                  </a:lnTo>
                  <a:lnTo>
                    <a:pt x="460375" y="530225"/>
                  </a:lnTo>
                  <a:lnTo>
                    <a:pt x="403225" y="514350"/>
                  </a:lnTo>
                  <a:lnTo>
                    <a:pt x="358775" y="488950"/>
                  </a:lnTo>
                  <a:lnTo>
                    <a:pt x="339725" y="444500"/>
                  </a:lnTo>
                  <a:lnTo>
                    <a:pt x="342900" y="400050"/>
                  </a:lnTo>
                  <a:lnTo>
                    <a:pt x="377825" y="352425"/>
                  </a:lnTo>
                  <a:lnTo>
                    <a:pt x="428625" y="327025"/>
                  </a:lnTo>
                  <a:lnTo>
                    <a:pt x="514350" y="336550"/>
                  </a:lnTo>
                  <a:lnTo>
                    <a:pt x="581025" y="339725"/>
                  </a:lnTo>
                  <a:lnTo>
                    <a:pt x="619125" y="317500"/>
                  </a:lnTo>
                  <a:lnTo>
                    <a:pt x="641350" y="260350"/>
                  </a:lnTo>
                  <a:lnTo>
                    <a:pt x="638175" y="200025"/>
                  </a:lnTo>
                  <a:lnTo>
                    <a:pt x="603250" y="136525"/>
                  </a:lnTo>
                  <a:lnTo>
                    <a:pt x="552450" y="79375"/>
                  </a:lnTo>
                  <a:lnTo>
                    <a:pt x="511175" y="28575"/>
                  </a:lnTo>
                  <a:lnTo>
                    <a:pt x="457200" y="0"/>
                  </a:lnTo>
                  <a:lnTo>
                    <a:pt x="371475" y="3175"/>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олилиния: фигура 3">
              <a:extLst>
                <a:ext uri="{FF2B5EF4-FFF2-40B4-BE49-F238E27FC236}">
                  <a16:creationId xmlns:a16="http://schemas.microsoft.com/office/drawing/2014/main" id="{2F223F31-C0C1-4A67-3139-46DE9F92921B}"/>
                </a:ext>
              </a:extLst>
            </p:cNvPr>
            <p:cNvSpPr/>
            <p:nvPr/>
          </p:nvSpPr>
          <p:spPr>
            <a:xfrm>
              <a:off x="5441950" y="2174875"/>
              <a:ext cx="301625" cy="403225"/>
            </a:xfrm>
            <a:custGeom>
              <a:avLst/>
              <a:gdLst>
                <a:gd name="connsiteX0" fmla="*/ 254000 w 301625"/>
                <a:gd name="connsiteY0" fmla="*/ 0 h 403225"/>
                <a:gd name="connsiteX1" fmla="*/ 247650 w 301625"/>
                <a:gd name="connsiteY1" fmla="*/ 57150 h 403225"/>
                <a:gd name="connsiteX2" fmla="*/ 234950 w 301625"/>
                <a:gd name="connsiteY2" fmla="*/ 127000 h 403225"/>
                <a:gd name="connsiteX3" fmla="*/ 190500 w 301625"/>
                <a:gd name="connsiteY3" fmla="*/ 174625 h 403225"/>
                <a:gd name="connsiteX4" fmla="*/ 136525 w 301625"/>
                <a:gd name="connsiteY4" fmla="*/ 206375 h 403225"/>
                <a:gd name="connsiteX5" fmla="*/ 88900 w 301625"/>
                <a:gd name="connsiteY5" fmla="*/ 222250 h 403225"/>
                <a:gd name="connsiteX6" fmla="*/ 47625 w 301625"/>
                <a:gd name="connsiteY6" fmla="*/ 250825 h 403225"/>
                <a:gd name="connsiteX7" fmla="*/ 31750 w 301625"/>
                <a:gd name="connsiteY7" fmla="*/ 292100 h 403225"/>
                <a:gd name="connsiteX8" fmla="*/ 22225 w 301625"/>
                <a:gd name="connsiteY8" fmla="*/ 339725 h 403225"/>
                <a:gd name="connsiteX9" fmla="*/ 0 w 301625"/>
                <a:gd name="connsiteY9" fmla="*/ 371475 h 403225"/>
                <a:gd name="connsiteX10" fmla="*/ 12700 w 301625"/>
                <a:gd name="connsiteY10" fmla="*/ 403225 h 403225"/>
                <a:gd name="connsiteX11" fmla="*/ 57150 w 301625"/>
                <a:gd name="connsiteY11" fmla="*/ 400050 h 403225"/>
                <a:gd name="connsiteX12" fmla="*/ 73025 w 301625"/>
                <a:gd name="connsiteY12" fmla="*/ 352425 h 403225"/>
                <a:gd name="connsiteX13" fmla="*/ 82550 w 301625"/>
                <a:gd name="connsiteY13" fmla="*/ 311150 h 403225"/>
                <a:gd name="connsiteX14" fmla="*/ 107950 w 301625"/>
                <a:gd name="connsiteY14" fmla="*/ 276225 h 403225"/>
                <a:gd name="connsiteX15" fmla="*/ 161925 w 301625"/>
                <a:gd name="connsiteY15" fmla="*/ 250825 h 403225"/>
                <a:gd name="connsiteX16" fmla="*/ 206375 w 301625"/>
                <a:gd name="connsiteY16" fmla="*/ 225425 h 403225"/>
                <a:gd name="connsiteX17" fmla="*/ 244475 w 301625"/>
                <a:gd name="connsiteY17" fmla="*/ 177800 h 403225"/>
                <a:gd name="connsiteX18" fmla="*/ 260350 w 301625"/>
                <a:gd name="connsiteY18" fmla="*/ 136525 h 403225"/>
                <a:gd name="connsiteX19" fmla="*/ 288925 w 301625"/>
                <a:gd name="connsiteY19" fmla="*/ 76200 h 403225"/>
                <a:gd name="connsiteX20" fmla="*/ 301625 w 301625"/>
                <a:gd name="connsiteY20" fmla="*/ 41275 h 403225"/>
                <a:gd name="connsiteX21" fmla="*/ 254000 w 301625"/>
                <a:gd name="connsiteY21" fmla="*/ 0 h 403225"/>
                <a:gd name="connsiteX0" fmla="*/ 254000 w 301625"/>
                <a:gd name="connsiteY0" fmla="*/ 0 h 403225"/>
                <a:gd name="connsiteX1" fmla="*/ 247650 w 301625"/>
                <a:gd name="connsiteY1" fmla="*/ 57150 h 403225"/>
                <a:gd name="connsiteX2" fmla="*/ 234950 w 301625"/>
                <a:gd name="connsiteY2" fmla="*/ 127000 h 403225"/>
                <a:gd name="connsiteX3" fmla="*/ 190500 w 301625"/>
                <a:gd name="connsiteY3" fmla="*/ 174625 h 403225"/>
                <a:gd name="connsiteX4" fmla="*/ 136525 w 301625"/>
                <a:gd name="connsiteY4" fmla="*/ 206375 h 403225"/>
                <a:gd name="connsiteX5" fmla="*/ 88900 w 301625"/>
                <a:gd name="connsiteY5" fmla="*/ 222250 h 403225"/>
                <a:gd name="connsiteX6" fmla="*/ 47625 w 301625"/>
                <a:gd name="connsiteY6" fmla="*/ 250825 h 403225"/>
                <a:gd name="connsiteX7" fmla="*/ 31750 w 301625"/>
                <a:gd name="connsiteY7" fmla="*/ 292100 h 403225"/>
                <a:gd name="connsiteX8" fmla="*/ 22225 w 301625"/>
                <a:gd name="connsiteY8" fmla="*/ 339725 h 403225"/>
                <a:gd name="connsiteX9" fmla="*/ 0 w 301625"/>
                <a:gd name="connsiteY9" fmla="*/ 371475 h 403225"/>
                <a:gd name="connsiteX10" fmla="*/ 12700 w 301625"/>
                <a:gd name="connsiteY10" fmla="*/ 403225 h 403225"/>
                <a:gd name="connsiteX11" fmla="*/ 57150 w 301625"/>
                <a:gd name="connsiteY11" fmla="*/ 400050 h 403225"/>
                <a:gd name="connsiteX12" fmla="*/ 73025 w 301625"/>
                <a:gd name="connsiteY12" fmla="*/ 352425 h 403225"/>
                <a:gd name="connsiteX13" fmla="*/ 82550 w 301625"/>
                <a:gd name="connsiteY13" fmla="*/ 311150 h 403225"/>
                <a:gd name="connsiteX14" fmla="*/ 107950 w 301625"/>
                <a:gd name="connsiteY14" fmla="*/ 276225 h 403225"/>
                <a:gd name="connsiteX15" fmla="*/ 168275 w 301625"/>
                <a:gd name="connsiteY15" fmla="*/ 263525 h 403225"/>
                <a:gd name="connsiteX16" fmla="*/ 206375 w 301625"/>
                <a:gd name="connsiteY16" fmla="*/ 225425 h 403225"/>
                <a:gd name="connsiteX17" fmla="*/ 244475 w 301625"/>
                <a:gd name="connsiteY17" fmla="*/ 177800 h 403225"/>
                <a:gd name="connsiteX18" fmla="*/ 260350 w 301625"/>
                <a:gd name="connsiteY18" fmla="*/ 136525 h 403225"/>
                <a:gd name="connsiteX19" fmla="*/ 288925 w 301625"/>
                <a:gd name="connsiteY19" fmla="*/ 76200 h 403225"/>
                <a:gd name="connsiteX20" fmla="*/ 301625 w 301625"/>
                <a:gd name="connsiteY20" fmla="*/ 41275 h 403225"/>
                <a:gd name="connsiteX21" fmla="*/ 254000 w 301625"/>
                <a:gd name="connsiteY21" fmla="*/ 0 h 403225"/>
                <a:gd name="connsiteX0" fmla="*/ 254000 w 301625"/>
                <a:gd name="connsiteY0" fmla="*/ 0 h 403225"/>
                <a:gd name="connsiteX1" fmla="*/ 247650 w 301625"/>
                <a:gd name="connsiteY1" fmla="*/ 57150 h 403225"/>
                <a:gd name="connsiteX2" fmla="*/ 234950 w 301625"/>
                <a:gd name="connsiteY2" fmla="*/ 127000 h 403225"/>
                <a:gd name="connsiteX3" fmla="*/ 190500 w 301625"/>
                <a:gd name="connsiteY3" fmla="*/ 174625 h 403225"/>
                <a:gd name="connsiteX4" fmla="*/ 136525 w 301625"/>
                <a:gd name="connsiteY4" fmla="*/ 206375 h 403225"/>
                <a:gd name="connsiteX5" fmla="*/ 88900 w 301625"/>
                <a:gd name="connsiteY5" fmla="*/ 222250 h 403225"/>
                <a:gd name="connsiteX6" fmla="*/ 47625 w 301625"/>
                <a:gd name="connsiteY6" fmla="*/ 250825 h 403225"/>
                <a:gd name="connsiteX7" fmla="*/ 31750 w 301625"/>
                <a:gd name="connsiteY7" fmla="*/ 292100 h 403225"/>
                <a:gd name="connsiteX8" fmla="*/ 22225 w 301625"/>
                <a:gd name="connsiteY8" fmla="*/ 339725 h 403225"/>
                <a:gd name="connsiteX9" fmla="*/ 0 w 301625"/>
                <a:gd name="connsiteY9" fmla="*/ 371475 h 403225"/>
                <a:gd name="connsiteX10" fmla="*/ 12700 w 301625"/>
                <a:gd name="connsiteY10" fmla="*/ 403225 h 403225"/>
                <a:gd name="connsiteX11" fmla="*/ 57150 w 301625"/>
                <a:gd name="connsiteY11" fmla="*/ 400050 h 403225"/>
                <a:gd name="connsiteX12" fmla="*/ 73025 w 301625"/>
                <a:gd name="connsiteY12" fmla="*/ 352425 h 403225"/>
                <a:gd name="connsiteX13" fmla="*/ 82550 w 301625"/>
                <a:gd name="connsiteY13" fmla="*/ 311150 h 403225"/>
                <a:gd name="connsiteX14" fmla="*/ 107950 w 301625"/>
                <a:gd name="connsiteY14" fmla="*/ 276225 h 403225"/>
                <a:gd name="connsiteX15" fmla="*/ 168275 w 301625"/>
                <a:gd name="connsiteY15" fmla="*/ 263525 h 403225"/>
                <a:gd name="connsiteX16" fmla="*/ 212725 w 301625"/>
                <a:gd name="connsiteY16" fmla="*/ 238125 h 403225"/>
                <a:gd name="connsiteX17" fmla="*/ 244475 w 301625"/>
                <a:gd name="connsiteY17" fmla="*/ 177800 h 403225"/>
                <a:gd name="connsiteX18" fmla="*/ 260350 w 301625"/>
                <a:gd name="connsiteY18" fmla="*/ 136525 h 403225"/>
                <a:gd name="connsiteX19" fmla="*/ 288925 w 301625"/>
                <a:gd name="connsiteY19" fmla="*/ 76200 h 403225"/>
                <a:gd name="connsiteX20" fmla="*/ 301625 w 301625"/>
                <a:gd name="connsiteY20" fmla="*/ 41275 h 403225"/>
                <a:gd name="connsiteX21" fmla="*/ 254000 w 301625"/>
                <a:gd name="connsiteY21" fmla="*/ 0 h 403225"/>
                <a:gd name="connsiteX0" fmla="*/ 254000 w 301625"/>
                <a:gd name="connsiteY0" fmla="*/ 0 h 403225"/>
                <a:gd name="connsiteX1" fmla="*/ 247650 w 301625"/>
                <a:gd name="connsiteY1" fmla="*/ 57150 h 403225"/>
                <a:gd name="connsiteX2" fmla="*/ 234950 w 301625"/>
                <a:gd name="connsiteY2" fmla="*/ 127000 h 403225"/>
                <a:gd name="connsiteX3" fmla="*/ 190500 w 301625"/>
                <a:gd name="connsiteY3" fmla="*/ 174625 h 403225"/>
                <a:gd name="connsiteX4" fmla="*/ 136525 w 301625"/>
                <a:gd name="connsiteY4" fmla="*/ 206375 h 403225"/>
                <a:gd name="connsiteX5" fmla="*/ 88900 w 301625"/>
                <a:gd name="connsiteY5" fmla="*/ 222250 h 403225"/>
                <a:gd name="connsiteX6" fmla="*/ 47625 w 301625"/>
                <a:gd name="connsiteY6" fmla="*/ 250825 h 403225"/>
                <a:gd name="connsiteX7" fmla="*/ 31750 w 301625"/>
                <a:gd name="connsiteY7" fmla="*/ 292100 h 403225"/>
                <a:gd name="connsiteX8" fmla="*/ 22225 w 301625"/>
                <a:gd name="connsiteY8" fmla="*/ 339725 h 403225"/>
                <a:gd name="connsiteX9" fmla="*/ 0 w 301625"/>
                <a:gd name="connsiteY9" fmla="*/ 371475 h 403225"/>
                <a:gd name="connsiteX10" fmla="*/ 12700 w 301625"/>
                <a:gd name="connsiteY10" fmla="*/ 403225 h 403225"/>
                <a:gd name="connsiteX11" fmla="*/ 57150 w 301625"/>
                <a:gd name="connsiteY11" fmla="*/ 400050 h 403225"/>
                <a:gd name="connsiteX12" fmla="*/ 73025 w 301625"/>
                <a:gd name="connsiteY12" fmla="*/ 352425 h 403225"/>
                <a:gd name="connsiteX13" fmla="*/ 82550 w 301625"/>
                <a:gd name="connsiteY13" fmla="*/ 311150 h 403225"/>
                <a:gd name="connsiteX14" fmla="*/ 114300 w 301625"/>
                <a:gd name="connsiteY14" fmla="*/ 279400 h 403225"/>
                <a:gd name="connsiteX15" fmla="*/ 168275 w 301625"/>
                <a:gd name="connsiteY15" fmla="*/ 263525 h 403225"/>
                <a:gd name="connsiteX16" fmla="*/ 212725 w 301625"/>
                <a:gd name="connsiteY16" fmla="*/ 238125 h 403225"/>
                <a:gd name="connsiteX17" fmla="*/ 244475 w 301625"/>
                <a:gd name="connsiteY17" fmla="*/ 177800 h 403225"/>
                <a:gd name="connsiteX18" fmla="*/ 260350 w 301625"/>
                <a:gd name="connsiteY18" fmla="*/ 136525 h 403225"/>
                <a:gd name="connsiteX19" fmla="*/ 288925 w 301625"/>
                <a:gd name="connsiteY19" fmla="*/ 76200 h 403225"/>
                <a:gd name="connsiteX20" fmla="*/ 301625 w 301625"/>
                <a:gd name="connsiteY20" fmla="*/ 41275 h 403225"/>
                <a:gd name="connsiteX21" fmla="*/ 254000 w 301625"/>
                <a:gd name="connsiteY21"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1625" h="403225">
                  <a:moveTo>
                    <a:pt x="254000" y="0"/>
                  </a:moveTo>
                  <a:lnTo>
                    <a:pt x="247650" y="57150"/>
                  </a:lnTo>
                  <a:lnTo>
                    <a:pt x="234950" y="127000"/>
                  </a:lnTo>
                  <a:lnTo>
                    <a:pt x="190500" y="174625"/>
                  </a:lnTo>
                  <a:lnTo>
                    <a:pt x="136525" y="206375"/>
                  </a:lnTo>
                  <a:lnTo>
                    <a:pt x="88900" y="222250"/>
                  </a:lnTo>
                  <a:lnTo>
                    <a:pt x="47625" y="250825"/>
                  </a:lnTo>
                  <a:lnTo>
                    <a:pt x="31750" y="292100"/>
                  </a:lnTo>
                  <a:lnTo>
                    <a:pt x="22225" y="339725"/>
                  </a:lnTo>
                  <a:lnTo>
                    <a:pt x="0" y="371475"/>
                  </a:lnTo>
                  <a:lnTo>
                    <a:pt x="12700" y="403225"/>
                  </a:lnTo>
                  <a:lnTo>
                    <a:pt x="57150" y="400050"/>
                  </a:lnTo>
                  <a:lnTo>
                    <a:pt x="73025" y="352425"/>
                  </a:lnTo>
                  <a:lnTo>
                    <a:pt x="82550" y="311150"/>
                  </a:lnTo>
                  <a:lnTo>
                    <a:pt x="114300" y="279400"/>
                  </a:lnTo>
                  <a:lnTo>
                    <a:pt x="168275" y="263525"/>
                  </a:lnTo>
                  <a:lnTo>
                    <a:pt x="212725" y="238125"/>
                  </a:lnTo>
                  <a:lnTo>
                    <a:pt x="244475" y="177800"/>
                  </a:lnTo>
                  <a:lnTo>
                    <a:pt x="260350" y="136525"/>
                  </a:lnTo>
                  <a:lnTo>
                    <a:pt x="288925" y="76200"/>
                  </a:lnTo>
                  <a:lnTo>
                    <a:pt x="301625" y="41275"/>
                  </a:lnTo>
                  <a:lnTo>
                    <a:pt x="254000" y="0"/>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олилиния: фигура 5">
              <a:extLst>
                <a:ext uri="{FF2B5EF4-FFF2-40B4-BE49-F238E27FC236}">
                  <a16:creationId xmlns:a16="http://schemas.microsoft.com/office/drawing/2014/main" id="{E189A04D-BA73-FE82-4D83-14154F6422D1}"/>
                </a:ext>
              </a:extLst>
            </p:cNvPr>
            <p:cNvSpPr/>
            <p:nvPr/>
          </p:nvSpPr>
          <p:spPr>
            <a:xfrm>
              <a:off x="4848225" y="3429000"/>
              <a:ext cx="133350" cy="149225"/>
            </a:xfrm>
            <a:custGeom>
              <a:avLst/>
              <a:gdLst>
                <a:gd name="connsiteX0" fmla="*/ 50800 w 133350"/>
                <a:gd name="connsiteY0" fmla="*/ 0 h 149225"/>
                <a:gd name="connsiteX1" fmla="*/ 0 w 133350"/>
                <a:gd name="connsiteY1" fmla="*/ 79375 h 149225"/>
                <a:gd name="connsiteX2" fmla="*/ 19050 w 133350"/>
                <a:gd name="connsiteY2" fmla="*/ 130175 h 149225"/>
                <a:gd name="connsiteX3" fmla="*/ 85725 w 133350"/>
                <a:gd name="connsiteY3" fmla="*/ 149225 h 149225"/>
                <a:gd name="connsiteX4" fmla="*/ 123825 w 133350"/>
                <a:gd name="connsiteY4" fmla="*/ 127000 h 149225"/>
                <a:gd name="connsiteX5" fmla="*/ 133350 w 133350"/>
                <a:gd name="connsiteY5" fmla="*/ 85725 h 149225"/>
                <a:gd name="connsiteX6" fmla="*/ 123825 w 133350"/>
                <a:gd name="connsiteY6" fmla="*/ 50800 h 149225"/>
                <a:gd name="connsiteX7" fmla="*/ 107950 w 133350"/>
                <a:gd name="connsiteY7" fmla="*/ 25400 h 149225"/>
                <a:gd name="connsiteX8" fmla="*/ 50800 w 133350"/>
                <a:gd name="connsiteY8" fmla="*/ 0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49225">
                  <a:moveTo>
                    <a:pt x="50800" y="0"/>
                  </a:moveTo>
                  <a:lnTo>
                    <a:pt x="0" y="79375"/>
                  </a:lnTo>
                  <a:lnTo>
                    <a:pt x="19050" y="130175"/>
                  </a:lnTo>
                  <a:lnTo>
                    <a:pt x="85725" y="149225"/>
                  </a:lnTo>
                  <a:lnTo>
                    <a:pt x="123825" y="127000"/>
                  </a:lnTo>
                  <a:lnTo>
                    <a:pt x="133350" y="85725"/>
                  </a:lnTo>
                  <a:lnTo>
                    <a:pt x="123825" y="50800"/>
                  </a:lnTo>
                  <a:lnTo>
                    <a:pt x="107950" y="25400"/>
                  </a:lnTo>
                  <a:lnTo>
                    <a:pt x="50800" y="0"/>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фигура 7">
              <a:extLst>
                <a:ext uri="{FF2B5EF4-FFF2-40B4-BE49-F238E27FC236}">
                  <a16:creationId xmlns:a16="http://schemas.microsoft.com/office/drawing/2014/main" id="{B019DD80-186D-E042-E2E8-0079C0AB812E}"/>
                </a:ext>
              </a:extLst>
            </p:cNvPr>
            <p:cNvSpPr/>
            <p:nvPr/>
          </p:nvSpPr>
          <p:spPr>
            <a:xfrm>
              <a:off x="5010150" y="3648075"/>
              <a:ext cx="117475" cy="136525"/>
            </a:xfrm>
            <a:custGeom>
              <a:avLst/>
              <a:gdLst>
                <a:gd name="connsiteX0" fmla="*/ 73025 w 101600"/>
                <a:gd name="connsiteY0" fmla="*/ 0 h 136525"/>
                <a:gd name="connsiteX1" fmla="*/ 31750 w 101600"/>
                <a:gd name="connsiteY1" fmla="*/ 50800 h 136525"/>
                <a:gd name="connsiteX2" fmla="*/ 9525 w 101600"/>
                <a:gd name="connsiteY2" fmla="*/ 85725 h 136525"/>
                <a:gd name="connsiteX3" fmla="*/ 0 w 101600"/>
                <a:gd name="connsiteY3" fmla="*/ 114300 h 136525"/>
                <a:gd name="connsiteX4" fmla="*/ 0 w 101600"/>
                <a:gd name="connsiteY4" fmla="*/ 114300 h 136525"/>
                <a:gd name="connsiteX5" fmla="*/ 31750 w 101600"/>
                <a:gd name="connsiteY5" fmla="*/ 136525 h 136525"/>
                <a:gd name="connsiteX6" fmla="*/ 57150 w 101600"/>
                <a:gd name="connsiteY6" fmla="*/ 114300 h 136525"/>
                <a:gd name="connsiteX7" fmla="*/ 101600 w 101600"/>
                <a:gd name="connsiteY7" fmla="*/ 69850 h 136525"/>
                <a:gd name="connsiteX8" fmla="*/ 73025 w 101600"/>
                <a:gd name="connsiteY8" fmla="*/ 0 h 136525"/>
                <a:gd name="connsiteX0" fmla="*/ 73025 w 101600"/>
                <a:gd name="connsiteY0" fmla="*/ 0 h 136525"/>
                <a:gd name="connsiteX1" fmla="*/ 31750 w 101600"/>
                <a:gd name="connsiteY1" fmla="*/ 50800 h 136525"/>
                <a:gd name="connsiteX2" fmla="*/ 9525 w 101600"/>
                <a:gd name="connsiteY2" fmla="*/ 85725 h 136525"/>
                <a:gd name="connsiteX3" fmla="*/ 0 w 101600"/>
                <a:gd name="connsiteY3" fmla="*/ 114300 h 136525"/>
                <a:gd name="connsiteX4" fmla="*/ 0 w 101600"/>
                <a:gd name="connsiteY4" fmla="*/ 114300 h 136525"/>
                <a:gd name="connsiteX5" fmla="*/ 31750 w 101600"/>
                <a:gd name="connsiteY5" fmla="*/ 136525 h 136525"/>
                <a:gd name="connsiteX6" fmla="*/ 57150 w 101600"/>
                <a:gd name="connsiteY6" fmla="*/ 114300 h 136525"/>
                <a:gd name="connsiteX7" fmla="*/ 101600 w 101600"/>
                <a:gd name="connsiteY7" fmla="*/ 69850 h 136525"/>
                <a:gd name="connsiteX8" fmla="*/ 85725 w 101600"/>
                <a:gd name="connsiteY8" fmla="*/ 31750 h 136525"/>
                <a:gd name="connsiteX9" fmla="*/ 73025 w 101600"/>
                <a:gd name="connsiteY9" fmla="*/ 0 h 136525"/>
                <a:gd name="connsiteX0" fmla="*/ 73025 w 117475"/>
                <a:gd name="connsiteY0" fmla="*/ 0 h 136525"/>
                <a:gd name="connsiteX1" fmla="*/ 31750 w 117475"/>
                <a:gd name="connsiteY1" fmla="*/ 50800 h 136525"/>
                <a:gd name="connsiteX2" fmla="*/ 9525 w 117475"/>
                <a:gd name="connsiteY2" fmla="*/ 85725 h 136525"/>
                <a:gd name="connsiteX3" fmla="*/ 0 w 117475"/>
                <a:gd name="connsiteY3" fmla="*/ 114300 h 136525"/>
                <a:gd name="connsiteX4" fmla="*/ 0 w 117475"/>
                <a:gd name="connsiteY4" fmla="*/ 114300 h 136525"/>
                <a:gd name="connsiteX5" fmla="*/ 31750 w 117475"/>
                <a:gd name="connsiteY5" fmla="*/ 136525 h 136525"/>
                <a:gd name="connsiteX6" fmla="*/ 57150 w 117475"/>
                <a:gd name="connsiteY6" fmla="*/ 114300 h 136525"/>
                <a:gd name="connsiteX7" fmla="*/ 101600 w 117475"/>
                <a:gd name="connsiteY7" fmla="*/ 69850 h 136525"/>
                <a:gd name="connsiteX8" fmla="*/ 117475 w 117475"/>
                <a:gd name="connsiteY8" fmla="*/ 9525 h 136525"/>
                <a:gd name="connsiteX9" fmla="*/ 73025 w 117475"/>
                <a:gd name="connsiteY9" fmla="*/ 0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75" h="136525">
                  <a:moveTo>
                    <a:pt x="73025" y="0"/>
                  </a:moveTo>
                  <a:lnTo>
                    <a:pt x="31750" y="50800"/>
                  </a:lnTo>
                  <a:lnTo>
                    <a:pt x="9525" y="85725"/>
                  </a:lnTo>
                  <a:lnTo>
                    <a:pt x="0" y="114300"/>
                  </a:lnTo>
                  <a:lnTo>
                    <a:pt x="0" y="114300"/>
                  </a:lnTo>
                  <a:lnTo>
                    <a:pt x="31750" y="136525"/>
                  </a:lnTo>
                  <a:lnTo>
                    <a:pt x="57150" y="114300"/>
                  </a:lnTo>
                  <a:lnTo>
                    <a:pt x="101600" y="69850"/>
                  </a:lnTo>
                  <a:lnTo>
                    <a:pt x="117475" y="9525"/>
                  </a:lnTo>
                  <a:lnTo>
                    <a:pt x="73025" y="0"/>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фигура 13">
              <a:extLst>
                <a:ext uri="{FF2B5EF4-FFF2-40B4-BE49-F238E27FC236}">
                  <a16:creationId xmlns:a16="http://schemas.microsoft.com/office/drawing/2014/main" id="{B5980D47-CD1C-16CF-033B-54981E823F15}"/>
                </a:ext>
              </a:extLst>
            </p:cNvPr>
            <p:cNvSpPr/>
            <p:nvPr/>
          </p:nvSpPr>
          <p:spPr>
            <a:xfrm>
              <a:off x="5159375" y="3686175"/>
              <a:ext cx="250825" cy="542925"/>
            </a:xfrm>
            <a:custGeom>
              <a:avLst/>
              <a:gdLst>
                <a:gd name="connsiteX0" fmla="*/ 146050 w 250825"/>
                <a:gd name="connsiteY0" fmla="*/ 0 h 542925"/>
                <a:gd name="connsiteX1" fmla="*/ 85725 w 250825"/>
                <a:gd name="connsiteY1" fmla="*/ 60325 h 542925"/>
                <a:gd name="connsiteX2" fmla="*/ 60325 w 250825"/>
                <a:gd name="connsiteY2" fmla="*/ 142875 h 542925"/>
                <a:gd name="connsiteX3" fmla="*/ 34925 w 250825"/>
                <a:gd name="connsiteY3" fmla="*/ 234950 h 542925"/>
                <a:gd name="connsiteX4" fmla="*/ 19050 w 250825"/>
                <a:gd name="connsiteY4" fmla="*/ 304800 h 542925"/>
                <a:gd name="connsiteX5" fmla="*/ 6350 w 250825"/>
                <a:gd name="connsiteY5" fmla="*/ 358775 h 542925"/>
                <a:gd name="connsiteX6" fmla="*/ 0 w 250825"/>
                <a:gd name="connsiteY6" fmla="*/ 422275 h 542925"/>
                <a:gd name="connsiteX7" fmla="*/ 3175 w 250825"/>
                <a:gd name="connsiteY7" fmla="*/ 466725 h 542925"/>
                <a:gd name="connsiteX8" fmla="*/ 47625 w 250825"/>
                <a:gd name="connsiteY8" fmla="*/ 514350 h 542925"/>
                <a:gd name="connsiteX9" fmla="*/ 82550 w 250825"/>
                <a:gd name="connsiteY9" fmla="*/ 542925 h 542925"/>
                <a:gd name="connsiteX10" fmla="*/ 111125 w 250825"/>
                <a:gd name="connsiteY10" fmla="*/ 520700 h 542925"/>
                <a:gd name="connsiteX11" fmla="*/ 111125 w 250825"/>
                <a:gd name="connsiteY11" fmla="*/ 466725 h 542925"/>
                <a:gd name="connsiteX12" fmla="*/ 95250 w 250825"/>
                <a:gd name="connsiteY12" fmla="*/ 396875 h 542925"/>
                <a:gd name="connsiteX13" fmla="*/ 95250 w 250825"/>
                <a:gd name="connsiteY13" fmla="*/ 333375 h 542925"/>
                <a:gd name="connsiteX14" fmla="*/ 111125 w 250825"/>
                <a:gd name="connsiteY14" fmla="*/ 266700 h 542925"/>
                <a:gd name="connsiteX15" fmla="*/ 155575 w 250825"/>
                <a:gd name="connsiteY15" fmla="*/ 206375 h 542925"/>
                <a:gd name="connsiteX16" fmla="*/ 212725 w 250825"/>
                <a:gd name="connsiteY16" fmla="*/ 152400 h 542925"/>
                <a:gd name="connsiteX17" fmla="*/ 238125 w 250825"/>
                <a:gd name="connsiteY17" fmla="*/ 98425 h 542925"/>
                <a:gd name="connsiteX18" fmla="*/ 250825 w 250825"/>
                <a:gd name="connsiteY18" fmla="*/ 73025 h 542925"/>
                <a:gd name="connsiteX19" fmla="*/ 241300 w 250825"/>
                <a:gd name="connsiteY19" fmla="*/ 38100 h 542925"/>
                <a:gd name="connsiteX20" fmla="*/ 206375 w 250825"/>
                <a:gd name="connsiteY20" fmla="*/ 15875 h 542925"/>
                <a:gd name="connsiteX21" fmla="*/ 146050 w 250825"/>
                <a:gd name="connsiteY21"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825" h="542925">
                  <a:moveTo>
                    <a:pt x="146050" y="0"/>
                  </a:moveTo>
                  <a:lnTo>
                    <a:pt x="85725" y="60325"/>
                  </a:lnTo>
                  <a:lnTo>
                    <a:pt x="60325" y="142875"/>
                  </a:lnTo>
                  <a:lnTo>
                    <a:pt x="34925" y="234950"/>
                  </a:lnTo>
                  <a:lnTo>
                    <a:pt x="19050" y="304800"/>
                  </a:lnTo>
                  <a:lnTo>
                    <a:pt x="6350" y="358775"/>
                  </a:lnTo>
                  <a:lnTo>
                    <a:pt x="0" y="422275"/>
                  </a:lnTo>
                  <a:lnTo>
                    <a:pt x="3175" y="466725"/>
                  </a:lnTo>
                  <a:lnTo>
                    <a:pt x="47625" y="514350"/>
                  </a:lnTo>
                  <a:lnTo>
                    <a:pt x="82550" y="542925"/>
                  </a:lnTo>
                  <a:lnTo>
                    <a:pt x="111125" y="520700"/>
                  </a:lnTo>
                  <a:lnTo>
                    <a:pt x="111125" y="466725"/>
                  </a:lnTo>
                  <a:lnTo>
                    <a:pt x="95250" y="396875"/>
                  </a:lnTo>
                  <a:lnTo>
                    <a:pt x="95250" y="333375"/>
                  </a:lnTo>
                  <a:lnTo>
                    <a:pt x="111125" y="266700"/>
                  </a:lnTo>
                  <a:lnTo>
                    <a:pt x="155575" y="206375"/>
                  </a:lnTo>
                  <a:lnTo>
                    <a:pt x="212725" y="152400"/>
                  </a:lnTo>
                  <a:lnTo>
                    <a:pt x="238125" y="98425"/>
                  </a:lnTo>
                  <a:lnTo>
                    <a:pt x="250825" y="73025"/>
                  </a:lnTo>
                  <a:lnTo>
                    <a:pt x="241300" y="38100"/>
                  </a:lnTo>
                  <a:lnTo>
                    <a:pt x="206375" y="15875"/>
                  </a:lnTo>
                  <a:lnTo>
                    <a:pt x="146050" y="0"/>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олилиния: фигура 14">
              <a:extLst>
                <a:ext uri="{FF2B5EF4-FFF2-40B4-BE49-F238E27FC236}">
                  <a16:creationId xmlns:a16="http://schemas.microsoft.com/office/drawing/2014/main" id="{FC17EF8B-DCE2-A5D4-787D-B0AA97AC1B40}"/>
                </a:ext>
              </a:extLst>
            </p:cNvPr>
            <p:cNvSpPr/>
            <p:nvPr/>
          </p:nvSpPr>
          <p:spPr>
            <a:xfrm>
              <a:off x="5588000" y="3514725"/>
              <a:ext cx="231775" cy="495300"/>
            </a:xfrm>
            <a:custGeom>
              <a:avLst/>
              <a:gdLst>
                <a:gd name="connsiteX0" fmla="*/ 95250 w 231775"/>
                <a:gd name="connsiteY0" fmla="*/ 69850 h 495300"/>
                <a:gd name="connsiteX1" fmla="*/ 92075 w 231775"/>
                <a:gd name="connsiteY1" fmla="*/ 149225 h 495300"/>
                <a:gd name="connsiteX2" fmla="*/ 79375 w 231775"/>
                <a:gd name="connsiteY2" fmla="*/ 215900 h 495300"/>
                <a:gd name="connsiteX3" fmla="*/ 47625 w 231775"/>
                <a:gd name="connsiteY3" fmla="*/ 288925 h 495300"/>
                <a:gd name="connsiteX4" fmla="*/ 6350 w 231775"/>
                <a:gd name="connsiteY4" fmla="*/ 361950 h 495300"/>
                <a:gd name="connsiteX5" fmla="*/ 0 w 231775"/>
                <a:gd name="connsiteY5" fmla="*/ 415925 h 495300"/>
                <a:gd name="connsiteX6" fmla="*/ 6350 w 231775"/>
                <a:gd name="connsiteY6" fmla="*/ 463550 h 495300"/>
                <a:gd name="connsiteX7" fmla="*/ 76200 w 231775"/>
                <a:gd name="connsiteY7" fmla="*/ 495300 h 495300"/>
                <a:gd name="connsiteX8" fmla="*/ 139700 w 231775"/>
                <a:gd name="connsiteY8" fmla="*/ 488950 h 495300"/>
                <a:gd name="connsiteX9" fmla="*/ 180975 w 231775"/>
                <a:gd name="connsiteY9" fmla="*/ 457200 h 495300"/>
                <a:gd name="connsiteX10" fmla="*/ 203200 w 231775"/>
                <a:gd name="connsiteY10" fmla="*/ 396875 h 495300"/>
                <a:gd name="connsiteX11" fmla="*/ 212725 w 231775"/>
                <a:gd name="connsiteY11" fmla="*/ 317500 h 495300"/>
                <a:gd name="connsiteX12" fmla="*/ 231775 w 231775"/>
                <a:gd name="connsiteY12" fmla="*/ 273050 h 495300"/>
                <a:gd name="connsiteX13" fmla="*/ 231775 w 231775"/>
                <a:gd name="connsiteY13" fmla="*/ 228600 h 495300"/>
                <a:gd name="connsiteX14" fmla="*/ 215900 w 231775"/>
                <a:gd name="connsiteY14" fmla="*/ 152400 h 495300"/>
                <a:gd name="connsiteX15" fmla="*/ 209550 w 231775"/>
                <a:gd name="connsiteY15" fmla="*/ 111125 h 495300"/>
                <a:gd name="connsiteX16" fmla="*/ 212725 w 231775"/>
                <a:gd name="connsiteY16" fmla="*/ 76200 h 495300"/>
                <a:gd name="connsiteX17" fmla="*/ 225425 w 231775"/>
                <a:gd name="connsiteY17" fmla="*/ 28575 h 495300"/>
                <a:gd name="connsiteX18" fmla="*/ 209550 w 231775"/>
                <a:gd name="connsiteY18" fmla="*/ 0 h 495300"/>
                <a:gd name="connsiteX19" fmla="*/ 146050 w 231775"/>
                <a:gd name="connsiteY19" fmla="*/ 0 h 495300"/>
                <a:gd name="connsiteX20" fmla="*/ 95250 w 231775"/>
                <a:gd name="connsiteY20" fmla="*/ 6985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775" h="495300">
                  <a:moveTo>
                    <a:pt x="95250" y="69850"/>
                  </a:moveTo>
                  <a:lnTo>
                    <a:pt x="92075" y="149225"/>
                  </a:lnTo>
                  <a:lnTo>
                    <a:pt x="79375" y="215900"/>
                  </a:lnTo>
                  <a:lnTo>
                    <a:pt x="47625" y="288925"/>
                  </a:lnTo>
                  <a:lnTo>
                    <a:pt x="6350" y="361950"/>
                  </a:lnTo>
                  <a:lnTo>
                    <a:pt x="0" y="415925"/>
                  </a:lnTo>
                  <a:lnTo>
                    <a:pt x="6350" y="463550"/>
                  </a:lnTo>
                  <a:lnTo>
                    <a:pt x="76200" y="495300"/>
                  </a:lnTo>
                  <a:lnTo>
                    <a:pt x="139700" y="488950"/>
                  </a:lnTo>
                  <a:lnTo>
                    <a:pt x="180975" y="457200"/>
                  </a:lnTo>
                  <a:lnTo>
                    <a:pt x="203200" y="396875"/>
                  </a:lnTo>
                  <a:lnTo>
                    <a:pt x="212725" y="317500"/>
                  </a:lnTo>
                  <a:lnTo>
                    <a:pt x="231775" y="273050"/>
                  </a:lnTo>
                  <a:lnTo>
                    <a:pt x="231775" y="228600"/>
                  </a:lnTo>
                  <a:lnTo>
                    <a:pt x="215900" y="152400"/>
                  </a:lnTo>
                  <a:lnTo>
                    <a:pt x="209550" y="111125"/>
                  </a:lnTo>
                  <a:lnTo>
                    <a:pt x="212725" y="76200"/>
                  </a:lnTo>
                  <a:lnTo>
                    <a:pt x="225425" y="28575"/>
                  </a:lnTo>
                  <a:lnTo>
                    <a:pt x="209550" y="0"/>
                  </a:lnTo>
                  <a:lnTo>
                    <a:pt x="146050" y="0"/>
                  </a:lnTo>
                  <a:lnTo>
                    <a:pt x="95250" y="69850"/>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олилиния: фигура 15">
              <a:extLst>
                <a:ext uri="{FF2B5EF4-FFF2-40B4-BE49-F238E27FC236}">
                  <a16:creationId xmlns:a16="http://schemas.microsoft.com/office/drawing/2014/main" id="{4C813899-8097-062D-8419-86C002DA6F75}"/>
                </a:ext>
              </a:extLst>
            </p:cNvPr>
            <p:cNvSpPr/>
            <p:nvPr/>
          </p:nvSpPr>
          <p:spPr>
            <a:xfrm>
              <a:off x="6022975" y="3470275"/>
              <a:ext cx="76200" cy="120650"/>
            </a:xfrm>
            <a:custGeom>
              <a:avLst/>
              <a:gdLst>
                <a:gd name="connsiteX0" fmla="*/ 28575 w 76200"/>
                <a:gd name="connsiteY0" fmla="*/ 0 h 117475"/>
                <a:gd name="connsiteX1" fmla="*/ 0 w 76200"/>
                <a:gd name="connsiteY1" fmla="*/ 41275 h 117475"/>
                <a:gd name="connsiteX2" fmla="*/ 0 w 76200"/>
                <a:gd name="connsiteY2" fmla="*/ 85725 h 117475"/>
                <a:gd name="connsiteX3" fmla="*/ 0 w 76200"/>
                <a:gd name="connsiteY3" fmla="*/ 85725 h 117475"/>
                <a:gd name="connsiteX4" fmla="*/ 47625 w 76200"/>
                <a:gd name="connsiteY4" fmla="*/ 117475 h 117475"/>
                <a:gd name="connsiteX5" fmla="*/ 63500 w 76200"/>
                <a:gd name="connsiteY5" fmla="*/ 79375 h 117475"/>
                <a:gd name="connsiteX6" fmla="*/ 76200 w 76200"/>
                <a:gd name="connsiteY6" fmla="*/ 31750 h 117475"/>
                <a:gd name="connsiteX7" fmla="*/ 28575 w 76200"/>
                <a:gd name="connsiteY7" fmla="*/ 0 h 117475"/>
                <a:gd name="connsiteX0" fmla="*/ 28575 w 76200"/>
                <a:gd name="connsiteY0" fmla="*/ 0 h 117475"/>
                <a:gd name="connsiteX1" fmla="*/ 0 w 76200"/>
                <a:gd name="connsiteY1" fmla="*/ 41275 h 117475"/>
                <a:gd name="connsiteX2" fmla="*/ 0 w 76200"/>
                <a:gd name="connsiteY2" fmla="*/ 85725 h 117475"/>
                <a:gd name="connsiteX3" fmla="*/ 0 w 76200"/>
                <a:gd name="connsiteY3" fmla="*/ 85725 h 117475"/>
                <a:gd name="connsiteX4" fmla="*/ 47625 w 76200"/>
                <a:gd name="connsiteY4" fmla="*/ 117475 h 117475"/>
                <a:gd name="connsiteX5" fmla="*/ 63500 w 76200"/>
                <a:gd name="connsiteY5" fmla="*/ 79375 h 117475"/>
                <a:gd name="connsiteX6" fmla="*/ 76200 w 76200"/>
                <a:gd name="connsiteY6" fmla="*/ 31750 h 117475"/>
                <a:gd name="connsiteX7" fmla="*/ 50800 w 76200"/>
                <a:gd name="connsiteY7" fmla="*/ 19050 h 117475"/>
                <a:gd name="connsiteX8" fmla="*/ 28575 w 76200"/>
                <a:gd name="connsiteY8" fmla="*/ 0 h 117475"/>
                <a:gd name="connsiteX0" fmla="*/ 28575 w 76200"/>
                <a:gd name="connsiteY0" fmla="*/ 3175 h 120650"/>
                <a:gd name="connsiteX1" fmla="*/ 0 w 76200"/>
                <a:gd name="connsiteY1" fmla="*/ 44450 h 120650"/>
                <a:gd name="connsiteX2" fmla="*/ 0 w 76200"/>
                <a:gd name="connsiteY2" fmla="*/ 88900 h 120650"/>
                <a:gd name="connsiteX3" fmla="*/ 0 w 76200"/>
                <a:gd name="connsiteY3" fmla="*/ 88900 h 120650"/>
                <a:gd name="connsiteX4" fmla="*/ 47625 w 76200"/>
                <a:gd name="connsiteY4" fmla="*/ 120650 h 120650"/>
                <a:gd name="connsiteX5" fmla="*/ 63500 w 76200"/>
                <a:gd name="connsiteY5" fmla="*/ 82550 h 120650"/>
                <a:gd name="connsiteX6" fmla="*/ 76200 w 76200"/>
                <a:gd name="connsiteY6" fmla="*/ 34925 h 120650"/>
                <a:gd name="connsiteX7" fmla="*/ 66675 w 76200"/>
                <a:gd name="connsiteY7" fmla="*/ 0 h 120650"/>
                <a:gd name="connsiteX8" fmla="*/ 28575 w 76200"/>
                <a:gd name="connsiteY8" fmla="*/ 3175 h 120650"/>
                <a:gd name="connsiteX0" fmla="*/ 28575 w 76200"/>
                <a:gd name="connsiteY0" fmla="*/ 3175 h 120650"/>
                <a:gd name="connsiteX1" fmla="*/ 0 w 76200"/>
                <a:gd name="connsiteY1" fmla="*/ 44450 h 120650"/>
                <a:gd name="connsiteX2" fmla="*/ 0 w 76200"/>
                <a:gd name="connsiteY2" fmla="*/ 88900 h 120650"/>
                <a:gd name="connsiteX3" fmla="*/ 0 w 76200"/>
                <a:gd name="connsiteY3" fmla="*/ 88900 h 120650"/>
                <a:gd name="connsiteX4" fmla="*/ 22225 w 76200"/>
                <a:gd name="connsiteY4" fmla="*/ 104775 h 120650"/>
                <a:gd name="connsiteX5" fmla="*/ 47625 w 76200"/>
                <a:gd name="connsiteY5" fmla="*/ 120650 h 120650"/>
                <a:gd name="connsiteX6" fmla="*/ 63500 w 76200"/>
                <a:gd name="connsiteY6" fmla="*/ 82550 h 120650"/>
                <a:gd name="connsiteX7" fmla="*/ 76200 w 76200"/>
                <a:gd name="connsiteY7" fmla="*/ 34925 h 120650"/>
                <a:gd name="connsiteX8" fmla="*/ 66675 w 76200"/>
                <a:gd name="connsiteY8" fmla="*/ 0 h 120650"/>
                <a:gd name="connsiteX9" fmla="*/ 28575 w 76200"/>
                <a:gd name="connsiteY9" fmla="*/ 3175 h 120650"/>
                <a:gd name="connsiteX0" fmla="*/ 28575 w 76200"/>
                <a:gd name="connsiteY0" fmla="*/ 3175 h 120650"/>
                <a:gd name="connsiteX1" fmla="*/ 0 w 76200"/>
                <a:gd name="connsiteY1" fmla="*/ 44450 h 120650"/>
                <a:gd name="connsiteX2" fmla="*/ 0 w 76200"/>
                <a:gd name="connsiteY2" fmla="*/ 88900 h 120650"/>
                <a:gd name="connsiteX3" fmla="*/ 0 w 76200"/>
                <a:gd name="connsiteY3" fmla="*/ 88900 h 120650"/>
                <a:gd name="connsiteX4" fmla="*/ 22225 w 76200"/>
                <a:gd name="connsiteY4" fmla="*/ 117475 h 120650"/>
                <a:gd name="connsiteX5" fmla="*/ 47625 w 76200"/>
                <a:gd name="connsiteY5" fmla="*/ 120650 h 120650"/>
                <a:gd name="connsiteX6" fmla="*/ 63500 w 76200"/>
                <a:gd name="connsiteY6" fmla="*/ 82550 h 120650"/>
                <a:gd name="connsiteX7" fmla="*/ 76200 w 76200"/>
                <a:gd name="connsiteY7" fmla="*/ 34925 h 120650"/>
                <a:gd name="connsiteX8" fmla="*/ 66675 w 76200"/>
                <a:gd name="connsiteY8" fmla="*/ 0 h 120650"/>
                <a:gd name="connsiteX9" fmla="*/ 28575 w 76200"/>
                <a:gd name="connsiteY9" fmla="*/ 3175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120650">
                  <a:moveTo>
                    <a:pt x="28575" y="3175"/>
                  </a:moveTo>
                  <a:lnTo>
                    <a:pt x="0" y="44450"/>
                  </a:lnTo>
                  <a:lnTo>
                    <a:pt x="0" y="88900"/>
                  </a:lnTo>
                  <a:lnTo>
                    <a:pt x="0" y="88900"/>
                  </a:lnTo>
                  <a:lnTo>
                    <a:pt x="22225" y="117475"/>
                  </a:lnTo>
                  <a:lnTo>
                    <a:pt x="47625" y="120650"/>
                  </a:lnTo>
                  <a:lnTo>
                    <a:pt x="63500" y="82550"/>
                  </a:lnTo>
                  <a:lnTo>
                    <a:pt x="76200" y="34925"/>
                  </a:lnTo>
                  <a:lnTo>
                    <a:pt x="66675" y="0"/>
                  </a:lnTo>
                  <a:lnTo>
                    <a:pt x="28575" y="3175"/>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олилиния: фигура 16">
              <a:extLst>
                <a:ext uri="{FF2B5EF4-FFF2-40B4-BE49-F238E27FC236}">
                  <a16:creationId xmlns:a16="http://schemas.microsoft.com/office/drawing/2014/main" id="{7E0EC7C6-05E0-EBDF-AB91-307E1541F2D2}"/>
                </a:ext>
              </a:extLst>
            </p:cNvPr>
            <p:cNvSpPr/>
            <p:nvPr/>
          </p:nvSpPr>
          <p:spPr>
            <a:xfrm>
              <a:off x="5378450" y="4041775"/>
              <a:ext cx="193675" cy="238125"/>
            </a:xfrm>
            <a:custGeom>
              <a:avLst/>
              <a:gdLst>
                <a:gd name="connsiteX0" fmla="*/ 76200 w 193675"/>
                <a:gd name="connsiteY0" fmla="*/ 0 h 238125"/>
                <a:gd name="connsiteX1" fmla="*/ 133350 w 193675"/>
                <a:gd name="connsiteY1" fmla="*/ 34925 h 238125"/>
                <a:gd name="connsiteX2" fmla="*/ 177800 w 193675"/>
                <a:gd name="connsiteY2" fmla="*/ 95250 h 238125"/>
                <a:gd name="connsiteX3" fmla="*/ 193675 w 193675"/>
                <a:gd name="connsiteY3" fmla="*/ 142875 h 238125"/>
                <a:gd name="connsiteX4" fmla="*/ 174625 w 193675"/>
                <a:gd name="connsiteY4" fmla="*/ 193675 h 238125"/>
                <a:gd name="connsiteX5" fmla="*/ 146050 w 193675"/>
                <a:gd name="connsiteY5" fmla="*/ 225425 h 238125"/>
                <a:gd name="connsiteX6" fmla="*/ 111125 w 193675"/>
                <a:gd name="connsiteY6" fmla="*/ 238125 h 238125"/>
                <a:gd name="connsiteX7" fmla="*/ 66675 w 193675"/>
                <a:gd name="connsiteY7" fmla="*/ 215900 h 238125"/>
                <a:gd name="connsiteX8" fmla="*/ 22225 w 193675"/>
                <a:gd name="connsiteY8" fmla="*/ 177800 h 238125"/>
                <a:gd name="connsiteX9" fmla="*/ 0 w 193675"/>
                <a:gd name="connsiteY9" fmla="*/ 123825 h 238125"/>
                <a:gd name="connsiteX10" fmla="*/ 9525 w 193675"/>
                <a:gd name="connsiteY10" fmla="*/ 63500 h 238125"/>
                <a:gd name="connsiteX11" fmla="*/ 22225 w 193675"/>
                <a:gd name="connsiteY11" fmla="*/ 25400 h 238125"/>
                <a:gd name="connsiteX12" fmla="*/ 76200 w 193675"/>
                <a:gd name="connsiteY12"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75" h="238125">
                  <a:moveTo>
                    <a:pt x="76200" y="0"/>
                  </a:moveTo>
                  <a:lnTo>
                    <a:pt x="133350" y="34925"/>
                  </a:lnTo>
                  <a:lnTo>
                    <a:pt x="177800" y="95250"/>
                  </a:lnTo>
                  <a:lnTo>
                    <a:pt x="193675" y="142875"/>
                  </a:lnTo>
                  <a:lnTo>
                    <a:pt x="174625" y="193675"/>
                  </a:lnTo>
                  <a:lnTo>
                    <a:pt x="146050" y="225425"/>
                  </a:lnTo>
                  <a:lnTo>
                    <a:pt x="111125" y="238125"/>
                  </a:lnTo>
                  <a:lnTo>
                    <a:pt x="66675" y="215900"/>
                  </a:lnTo>
                  <a:lnTo>
                    <a:pt x="22225" y="177800"/>
                  </a:lnTo>
                  <a:lnTo>
                    <a:pt x="0" y="123825"/>
                  </a:lnTo>
                  <a:lnTo>
                    <a:pt x="9525" y="63500"/>
                  </a:lnTo>
                  <a:lnTo>
                    <a:pt x="22225" y="25400"/>
                  </a:lnTo>
                  <a:lnTo>
                    <a:pt x="76200" y="0"/>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олилиния: фигура 17">
              <a:extLst>
                <a:ext uri="{FF2B5EF4-FFF2-40B4-BE49-F238E27FC236}">
                  <a16:creationId xmlns:a16="http://schemas.microsoft.com/office/drawing/2014/main" id="{610C5AF1-D41B-DF14-7D26-3958F8EF85E7}"/>
                </a:ext>
              </a:extLst>
            </p:cNvPr>
            <p:cNvSpPr/>
            <p:nvPr/>
          </p:nvSpPr>
          <p:spPr>
            <a:xfrm>
              <a:off x="6137275" y="3898900"/>
              <a:ext cx="111125" cy="307975"/>
            </a:xfrm>
            <a:custGeom>
              <a:avLst/>
              <a:gdLst>
                <a:gd name="connsiteX0" fmla="*/ 73025 w 111125"/>
                <a:gd name="connsiteY0" fmla="*/ 0 h 307975"/>
                <a:gd name="connsiteX1" fmla="*/ 98425 w 111125"/>
                <a:gd name="connsiteY1" fmla="*/ 60325 h 307975"/>
                <a:gd name="connsiteX2" fmla="*/ 104775 w 111125"/>
                <a:gd name="connsiteY2" fmla="*/ 92075 h 307975"/>
                <a:gd name="connsiteX3" fmla="*/ 95250 w 111125"/>
                <a:gd name="connsiteY3" fmla="*/ 136525 h 307975"/>
                <a:gd name="connsiteX4" fmla="*/ 95250 w 111125"/>
                <a:gd name="connsiteY4" fmla="*/ 174625 h 307975"/>
                <a:gd name="connsiteX5" fmla="*/ 101600 w 111125"/>
                <a:gd name="connsiteY5" fmla="*/ 219075 h 307975"/>
                <a:gd name="connsiteX6" fmla="*/ 111125 w 111125"/>
                <a:gd name="connsiteY6" fmla="*/ 247650 h 307975"/>
                <a:gd name="connsiteX7" fmla="*/ 95250 w 111125"/>
                <a:gd name="connsiteY7" fmla="*/ 298450 h 307975"/>
                <a:gd name="connsiteX8" fmla="*/ 66675 w 111125"/>
                <a:gd name="connsiteY8" fmla="*/ 307975 h 307975"/>
                <a:gd name="connsiteX9" fmla="*/ 66675 w 111125"/>
                <a:gd name="connsiteY9" fmla="*/ 307975 h 307975"/>
                <a:gd name="connsiteX10" fmla="*/ 9525 w 111125"/>
                <a:gd name="connsiteY10" fmla="*/ 288925 h 307975"/>
                <a:gd name="connsiteX11" fmla="*/ 0 w 111125"/>
                <a:gd name="connsiteY11" fmla="*/ 257175 h 307975"/>
                <a:gd name="connsiteX12" fmla="*/ 6350 w 111125"/>
                <a:gd name="connsiteY12" fmla="*/ 219075 h 307975"/>
                <a:gd name="connsiteX13" fmla="*/ 41275 w 111125"/>
                <a:gd name="connsiteY13" fmla="*/ 190500 h 307975"/>
                <a:gd name="connsiteX14" fmla="*/ 41275 w 111125"/>
                <a:gd name="connsiteY14" fmla="*/ 149225 h 307975"/>
                <a:gd name="connsiteX15" fmla="*/ 34925 w 111125"/>
                <a:gd name="connsiteY15" fmla="*/ 104775 h 307975"/>
                <a:gd name="connsiteX16" fmla="*/ 25400 w 111125"/>
                <a:gd name="connsiteY16" fmla="*/ 57150 h 307975"/>
                <a:gd name="connsiteX17" fmla="*/ 31750 w 111125"/>
                <a:gd name="connsiteY17" fmla="*/ 28575 h 307975"/>
                <a:gd name="connsiteX18" fmla="*/ 73025 w 111125"/>
                <a:gd name="connsiteY18" fmla="*/ 0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125" h="307975">
                  <a:moveTo>
                    <a:pt x="73025" y="0"/>
                  </a:moveTo>
                  <a:lnTo>
                    <a:pt x="98425" y="60325"/>
                  </a:lnTo>
                  <a:lnTo>
                    <a:pt x="104775" y="92075"/>
                  </a:lnTo>
                  <a:lnTo>
                    <a:pt x="95250" y="136525"/>
                  </a:lnTo>
                  <a:lnTo>
                    <a:pt x="95250" y="174625"/>
                  </a:lnTo>
                  <a:lnTo>
                    <a:pt x="101600" y="219075"/>
                  </a:lnTo>
                  <a:lnTo>
                    <a:pt x="111125" y="247650"/>
                  </a:lnTo>
                  <a:lnTo>
                    <a:pt x="95250" y="298450"/>
                  </a:lnTo>
                  <a:lnTo>
                    <a:pt x="66675" y="307975"/>
                  </a:lnTo>
                  <a:lnTo>
                    <a:pt x="66675" y="307975"/>
                  </a:lnTo>
                  <a:lnTo>
                    <a:pt x="9525" y="288925"/>
                  </a:lnTo>
                  <a:lnTo>
                    <a:pt x="0" y="257175"/>
                  </a:lnTo>
                  <a:lnTo>
                    <a:pt x="6350" y="219075"/>
                  </a:lnTo>
                  <a:lnTo>
                    <a:pt x="41275" y="190500"/>
                  </a:lnTo>
                  <a:lnTo>
                    <a:pt x="41275" y="149225"/>
                  </a:lnTo>
                  <a:lnTo>
                    <a:pt x="34925" y="104775"/>
                  </a:lnTo>
                  <a:lnTo>
                    <a:pt x="25400" y="57150"/>
                  </a:lnTo>
                  <a:lnTo>
                    <a:pt x="31750" y="28575"/>
                  </a:lnTo>
                  <a:lnTo>
                    <a:pt x="73025" y="0"/>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олилиния: фигура 18">
              <a:extLst>
                <a:ext uri="{FF2B5EF4-FFF2-40B4-BE49-F238E27FC236}">
                  <a16:creationId xmlns:a16="http://schemas.microsoft.com/office/drawing/2014/main" id="{891F9DDB-6500-57ED-41FB-4ECD150D1BCB}"/>
                </a:ext>
              </a:extLst>
            </p:cNvPr>
            <p:cNvSpPr/>
            <p:nvPr/>
          </p:nvSpPr>
          <p:spPr>
            <a:xfrm>
              <a:off x="5829300" y="4130675"/>
              <a:ext cx="257175" cy="250825"/>
            </a:xfrm>
            <a:custGeom>
              <a:avLst/>
              <a:gdLst>
                <a:gd name="connsiteX0" fmla="*/ 0 w 257175"/>
                <a:gd name="connsiteY0" fmla="*/ 0 h 250825"/>
                <a:gd name="connsiteX1" fmla="*/ 9525 w 257175"/>
                <a:gd name="connsiteY1" fmla="*/ 47625 h 250825"/>
                <a:gd name="connsiteX2" fmla="*/ 15875 w 257175"/>
                <a:gd name="connsiteY2" fmla="*/ 104775 h 250825"/>
                <a:gd name="connsiteX3" fmla="*/ 9525 w 257175"/>
                <a:gd name="connsiteY3" fmla="*/ 133350 h 250825"/>
                <a:gd name="connsiteX4" fmla="*/ 41275 w 257175"/>
                <a:gd name="connsiteY4" fmla="*/ 174625 h 250825"/>
                <a:gd name="connsiteX5" fmla="*/ 79375 w 257175"/>
                <a:gd name="connsiteY5" fmla="*/ 203200 h 250825"/>
                <a:gd name="connsiteX6" fmla="*/ 127000 w 257175"/>
                <a:gd name="connsiteY6" fmla="*/ 231775 h 250825"/>
                <a:gd name="connsiteX7" fmla="*/ 171450 w 257175"/>
                <a:gd name="connsiteY7" fmla="*/ 250825 h 250825"/>
                <a:gd name="connsiteX8" fmla="*/ 215900 w 257175"/>
                <a:gd name="connsiteY8" fmla="*/ 250825 h 250825"/>
                <a:gd name="connsiteX9" fmla="*/ 247650 w 257175"/>
                <a:gd name="connsiteY9" fmla="*/ 222250 h 250825"/>
                <a:gd name="connsiteX10" fmla="*/ 257175 w 257175"/>
                <a:gd name="connsiteY10" fmla="*/ 184150 h 250825"/>
                <a:gd name="connsiteX11" fmla="*/ 247650 w 257175"/>
                <a:gd name="connsiteY11" fmla="*/ 152400 h 250825"/>
                <a:gd name="connsiteX12" fmla="*/ 219075 w 257175"/>
                <a:gd name="connsiteY12" fmla="*/ 111125 h 250825"/>
                <a:gd name="connsiteX13" fmla="*/ 171450 w 257175"/>
                <a:gd name="connsiteY13" fmla="*/ 88900 h 250825"/>
                <a:gd name="connsiteX14" fmla="*/ 117475 w 257175"/>
                <a:gd name="connsiteY14" fmla="*/ 69850 h 250825"/>
                <a:gd name="connsiteX15" fmla="*/ 79375 w 257175"/>
                <a:gd name="connsiteY15" fmla="*/ 38100 h 250825"/>
                <a:gd name="connsiteX16" fmla="*/ 0 w 257175"/>
                <a:gd name="connsiteY16" fmla="*/ 0 h 250825"/>
                <a:gd name="connsiteX0" fmla="*/ 0 w 257175"/>
                <a:gd name="connsiteY0" fmla="*/ 0 h 250825"/>
                <a:gd name="connsiteX1" fmla="*/ 9525 w 257175"/>
                <a:gd name="connsiteY1" fmla="*/ 47625 h 250825"/>
                <a:gd name="connsiteX2" fmla="*/ 15875 w 257175"/>
                <a:gd name="connsiteY2" fmla="*/ 104775 h 250825"/>
                <a:gd name="connsiteX3" fmla="*/ 9525 w 257175"/>
                <a:gd name="connsiteY3" fmla="*/ 133350 h 250825"/>
                <a:gd name="connsiteX4" fmla="*/ 41275 w 257175"/>
                <a:gd name="connsiteY4" fmla="*/ 174625 h 250825"/>
                <a:gd name="connsiteX5" fmla="*/ 79375 w 257175"/>
                <a:gd name="connsiteY5" fmla="*/ 203200 h 250825"/>
                <a:gd name="connsiteX6" fmla="*/ 127000 w 257175"/>
                <a:gd name="connsiteY6" fmla="*/ 231775 h 250825"/>
                <a:gd name="connsiteX7" fmla="*/ 171450 w 257175"/>
                <a:gd name="connsiteY7" fmla="*/ 250825 h 250825"/>
                <a:gd name="connsiteX8" fmla="*/ 215900 w 257175"/>
                <a:gd name="connsiteY8" fmla="*/ 250825 h 250825"/>
                <a:gd name="connsiteX9" fmla="*/ 247650 w 257175"/>
                <a:gd name="connsiteY9" fmla="*/ 222250 h 250825"/>
                <a:gd name="connsiteX10" fmla="*/ 257175 w 257175"/>
                <a:gd name="connsiteY10" fmla="*/ 184150 h 250825"/>
                <a:gd name="connsiteX11" fmla="*/ 247650 w 257175"/>
                <a:gd name="connsiteY11" fmla="*/ 152400 h 250825"/>
                <a:gd name="connsiteX12" fmla="*/ 219075 w 257175"/>
                <a:gd name="connsiteY12" fmla="*/ 111125 h 250825"/>
                <a:gd name="connsiteX13" fmla="*/ 171450 w 257175"/>
                <a:gd name="connsiteY13" fmla="*/ 88900 h 250825"/>
                <a:gd name="connsiteX14" fmla="*/ 117475 w 257175"/>
                <a:gd name="connsiteY14" fmla="*/ 69850 h 250825"/>
                <a:gd name="connsiteX15" fmla="*/ 79375 w 257175"/>
                <a:gd name="connsiteY15" fmla="*/ 38100 h 250825"/>
                <a:gd name="connsiteX16" fmla="*/ 41275 w 257175"/>
                <a:gd name="connsiteY16" fmla="*/ 22225 h 250825"/>
                <a:gd name="connsiteX17" fmla="*/ 0 w 257175"/>
                <a:gd name="connsiteY17" fmla="*/ 0 h 250825"/>
                <a:gd name="connsiteX0" fmla="*/ 0 w 257175"/>
                <a:gd name="connsiteY0" fmla="*/ 0 h 250825"/>
                <a:gd name="connsiteX1" fmla="*/ 9525 w 257175"/>
                <a:gd name="connsiteY1" fmla="*/ 47625 h 250825"/>
                <a:gd name="connsiteX2" fmla="*/ 15875 w 257175"/>
                <a:gd name="connsiteY2" fmla="*/ 104775 h 250825"/>
                <a:gd name="connsiteX3" fmla="*/ 9525 w 257175"/>
                <a:gd name="connsiteY3" fmla="*/ 133350 h 250825"/>
                <a:gd name="connsiteX4" fmla="*/ 41275 w 257175"/>
                <a:gd name="connsiteY4" fmla="*/ 174625 h 250825"/>
                <a:gd name="connsiteX5" fmla="*/ 79375 w 257175"/>
                <a:gd name="connsiteY5" fmla="*/ 203200 h 250825"/>
                <a:gd name="connsiteX6" fmla="*/ 127000 w 257175"/>
                <a:gd name="connsiteY6" fmla="*/ 231775 h 250825"/>
                <a:gd name="connsiteX7" fmla="*/ 171450 w 257175"/>
                <a:gd name="connsiteY7" fmla="*/ 250825 h 250825"/>
                <a:gd name="connsiteX8" fmla="*/ 215900 w 257175"/>
                <a:gd name="connsiteY8" fmla="*/ 250825 h 250825"/>
                <a:gd name="connsiteX9" fmla="*/ 247650 w 257175"/>
                <a:gd name="connsiteY9" fmla="*/ 222250 h 250825"/>
                <a:gd name="connsiteX10" fmla="*/ 257175 w 257175"/>
                <a:gd name="connsiteY10" fmla="*/ 184150 h 250825"/>
                <a:gd name="connsiteX11" fmla="*/ 247650 w 257175"/>
                <a:gd name="connsiteY11" fmla="*/ 152400 h 250825"/>
                <a:gd name="connsiteX12" fmla="*/ 219075 w 257175"/>
                <a:gd name="connsiteY12" fmla="*/ 111125 h 250825"/>
                <a:gd name="connsiteX13" fmla="*/ 171450 w 257175"/>
                <a:gd name="connsiteY13" fmla="*/ 88900 h 250825"/>
                <a:gd name="connsiteX14" fmla="*/ 117475 w 257175"/>
                <a:gd name="connsiteY14" fmla="*/ 69850 h 250825"/>
                <a:gd name="connsiteX15" fmla="*/ 79375 w 257175"/>
                <a:gd name="connsiteY15" fmla="*/ 38100 h 250825"/>
                <a:gd name="connsiteX16" fmla="*/ 47625 w 257175"/>
                <a:gd name="connsiteY16" fmla="*/ 3175 h 250825"/>
                <a:gd name="connsiteX17" fmla="*/ 0 w 257175"/>
                <a:gd name="connsiteY17"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7175" h="250825">
                  <a:moveTo>
                    <a:pt x="0" y="0"/>
                  </a:moveTo>
                  <a:lnTo>
                    <a:pt x="9525" y="47625"/>
                  </a:lnTo>
                  <a:lnTo>
                    <a:pt x="15875" y="104775"/>
                  </a:lnTo>
                  <a:lnTo>
                    <a:pt x="9525" y="133350"/>
                  </a:lnTo>
                  <a:lnTo>
                    <a:pt x="41275" y="174625"/>
                  </a:lnTo>
                  <a:lnTo>
                    <a:pt x="79375" y="203200"/>
                  </a:lnTo>
                  <a:lnTo>
                    <a:pt x="127000" y="231775"/>
                  </a:lnTo>
                  <a:lnTo>
                    <a:pt x="171450" y="250825"/>
                  </a:lnTo>
                  <a:lnTo>
                    <a:pt x="215900" y="250825"/>
                  </a:lnTo>
                  <a:lnTo>
                    <a:pt x="247650" y="222250"/>
                  </a:lnTo>
                  <a:lnTo>
                    <a:pt x="257175" y="184150"/>
                  </a:lnTo>
                  <a:lnTo>
                    <a:pt x="247650" y="152400"/>
                  </a:lnTo>
                  <a:lnTo>
                    <a:pt x="219075" y="111125"/>
                  </a:lnTo>
                  <a:lnTo>
                    <a:pt x="171450" y="88900"/>
                  </a:lnTo>
                  <a:lnTo>
                    <a:pt x="117475" y="69850"/>
                  </a:lnTo>
                  <a:lnTo>
                    <a:pt x="79375" y="38100"/>
                  </a:lnTo>
                  <a:lnTo>
                    <a:pt x="47625" y="3175"/>
                  </a:lnTo>
                  <a:lnTo>
                    <a:pt x="0" y="0"/>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олилиния: фигура 19">
              <a:extLst>
                <a:ext uri="{FF2B5EF4-FFF2-40B4-BE49-F238E27FC236}">
                  <a16:creationId xmlns:a16="http://schemas.microsoft.com/office/drawing/2014/main" id="{D438A2F9-9BF1-58F4-BB38-03AD0F4590C9}"/>
                </a:ext>
              </a:extLst>
            </p:cNvPr>
            <p:cNvSpPr/>
            <p:nvPr/>
          </p:nvSpPr>
          <p:spPr>
            <a:xfrm>
              <a:off x="6118225" y="2076450"/>
              <a:ext cx="549275" cy="336550"/>
            </a:xfrm>
            <a:custGeom>
              <a:avLst/>
              <a:gdLst>
                <a:gd name="connsiteX0" fmla="*/ 266700 w 549275"/>
                <a:gd name="connsiteY0" fmla="*/ 0 h 336550"/>
                <a:gd name="connsiteX1" fmla="*/ 200025 w 549275"/>
                <a:gd name="connsiteY1" fmla="*/ 15875 h 336550"/>
                <a:gd name="connsiteX2" fmla="*/ 161925 w 549275"/>
                <a:gd name="connsiteY2" fmla="*/ 44450 h 336550"/>
                <a:gd name="connsiteX3" fmla="*/ 114300 w 549275"/>
                <a:gd name="connsiteY3" fmla="*/ 73025 h 336550"/>
                <a:gd name="connsiteX4" fmla="*/ 69850 w 549275"/>
                <a:gd name="connsiteY4" fmla="*/ 95250 h 336550"/>
                <a:gd name="connsiteX5" fmla="*/ 25400 w 549275"/>
                <a:gd name="connsiteY5" fmla="*/ 136525 h 336550"/>
                <a:gd name="connsiteX6" fmla="*/ 0 w 549275"/>
                <a:gd name="connsiteY6" fmla="*/ 177800 h 336550"/>
                <a:gd name="connsiteX7" fmla="*/ 0 w 549275"/>
                <a:gd name="connsiteY7" fmla="*/ 219075 h 336550"/>
                <a:gd name="connsiteX8" fmla="*/ 12700 w 549275"/>
                <a:gd name="connsiteY8" fmla="*/ 263525 h 336550"/>
                <a:gd name="connsiteX9" fmla="*/ 41275 w 549275"/>
                <a:gd name="connsiteY9" fmla="*/ 307975 h 336550"/>
                <a:gd name="connsiteX10" fmla="*/ 79375 w 549275"/>
                <a:gd name="connsiteY10" fmla="*/ 330200 h 336550"/>
                <a:gd name="connsiteX11" fmla="*/ 133350 w 549275"/>
                <a:gd name="connsiteY11" fmla="*/ 336550 h 336550"/>
                <a:gd name="connsiteX12" fmla="*/ 193675 w 549275"/>
                <a:gd name="connsiteY12" fmla="*/ 314325 h 336550"/>
                <a:gd name="connsiteX13" fmla="*/ 257175 w 549275"/>
                <a:gd name="connsiteY13" fmla="*/ 298450 h 336550"/>
                <a:gd name="connsiteX14" fmla="*/ 304800 w 549275"/>
                <a:gd name="connsiteY14" fmla="*/ 295275 h 336550"/>
                <a:gd name="connsiteX15" fmla="*/ 377825 w 549275"/>
                <a:gd name="connsiteY15" fmla="*/ 311150 h 336550"/>
                <a:gd name="connsiteX16" fmla="*/ 463550 w 549275"/>
                <a:gd name="connsiteY16" fmla="*/ 320675 h 336550"/>
                <a:gd name="connsiteX17" fmla="*/ 517525 w 549275"/>
                <a:gd name="connsiteY17" fmla="*/ 285750 h 336550"/>
                <a:gd name="connsiteX18" fmla="*/ 542925 w 549275"/>
                <a:gd name="connsiteY18" fmla="*/ 247650 h 336550"/>
                <a:gd name="connsiteX19" fmla="*/ 549275 w 549275"/>
                <a:gd name="connsiteY19" fmla="*/ 203200 h 336550"/>
                <a:gd name="connsiteX20" fmla="*/ 511175 w 549275"/>
                <a:gd name="connsiteY20" fmla="*/ 155575 h 336550"/>
                <a:gd name="connsiteX21" fmla="*/ 450850 w 549275"/>
                <a:gd name="connsiteY21" fmla="*/ 101600 h 336550"/>
                <a:gd name="connsiteX22" fmla="*/ 390525 w 549275"/>
                <a:gd name="connsiteY22" fmla="*/ 57150 h 336550"/>
                <a:gd name="connsiteX23" fmla="*/ 266700 w 549275"/>
                <a:gd name="connsiteY23"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9275" h="336550">
                  <a:moveTo>
                    <a:pt x="266700" y="0"/>
                  </a:moveTo>
                  <a:lnTo>
                    <a:pt x="200025" y="15875"/>
                  </a:lnTo>
                  <a:lnTo>
                    <a:pt x="161925" y="44450"/>
                  </a:lnTo>
                  <a:lnTo>
                    <a:pt x="114300" y="73025"/>
                  </a:lnTo>
                  <a:lnTo>
                    <a:pt x="69850" y="95250"/>
                  </a:lnTo>
                  <a:lnTo>
                    <a:pt x="25400" y="136525"/>
                  </a:lnTo>
                  <a:lnTo>
                    <a:pt x="0" y="177800"/>
                  </a:lnTo>
                  <a:lnTo>
                    <a:pt x="0" y="219075"/>
                  </a:lnTo>
                  <a:lnTo>
                    <a:pt x="12700" y="263525"/>
                  </a:lnTo>
                  <a:lnTo>
                    <a:pt x="41275" y="307975"/>
                  </a:lnTo>
                  <a:lnTo>
                    <a:pt x="79375" y="330200"/>
                  </a:lnTo>
                  <a:lnTo>
                    <a:pt x="133350" y="336550"/>
                  </a:lnTo>
                  <a:lnTo>
                    <a:pt x="193675" y="314325"/>
                  </a:lnTo>
                  <a:lnTo>
                    <a:pt x="257175" y="298450"/>
                  </a:lnTo>
                  <a:lnTo>
                    <a:pt x="304800" y="295275"/>
                  </a:lnTo>
                  <a:lnTo>
                    <a:pt x="377825" y="311150"/>
                  </a:lnTo>
                  <a:lnTo>
                    <a:pt x="463550" y="320675"/>
                  </a:lnTo>
                  <a:lnTo>
                    <a:pt x="517525" y="285750"/>
                  </a:lnTo>
                  <a:lnTo>
                    <a:pt x="542925" y="247650"/>
                  </a:lnTo>
                  <a:lnTo>
                    <a:pt x="549275" y="203200"/>
                  </a:lnTo>
                  <a:lnTo>
                    <a:pt x="511175" y="155575"/>
                  </a:lnTo>
                  <a:lnTo>
                    <a:pt x="450850" y="101600"/>
                  </a:lnTo>
                  <a:lnTo>
                    <a:pt x="390525" y="57150"/>
                  </a:lnTo>
                  <a:lnTo>
                    <a:pt x="266700" y="0"/>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фигура 20">
              <a:extLst>
                <a:ext uri="{FF2B5EF4-FFF2-40B4-BE49-F238E27FC236}">
                  <a16:creationId xmlns:a16="http://schemas.microsoft.com/office/drawing/2014/main" id="{8FD19AD1-D6C7-92C3-BC52-0838D0B16322}"/>
                </a:ext>
              </a:extLst>
            </p:cNvPr>
            <p:cNvSpPr/>
            <p:nvPr/>
          </p:nvSpPr>
          <p:spPr>
            <a:xfrm>
              <a:off x="6594475" y="2644775"/>
              <a:ext cx="527050" cy="311150"/>
            </a:xfrm>
            <a:custGeom>
              <a:avLst/>
              <a:gdLst>
                <a:gd name="connsiteX0" fmla="*/ 368300 w 527050"/>
                <a:gd name="connsiteY0" fmla="*/ 28575 h 311150"/>
                <a:gd name="connsiteX1" fmla="*/ 450850 w 527050"/>
                <a:gd name="connsiteY1" fmla="*/ 0 h 311150"/>
                <a:gd name="connsiteX2" fmla="*/ 479425 w 527050"/>
                <a:gd name="connsiteY2" fmla="*/ 3175 h 311150"/>
                <a:gd name="connsiteX3" fmla="*/ 508000 w 527050"/>
                <a:gd name="connsiteY3" fmla="*/ 41275 h 311150"/>
                <a:gd name="connsiteX4" fmla="*/ 523875 w 527050"/>
                <a:gd name="connsiteY4" fmla="*/ 76200 h 311150"/>
                <a:gd name="connsiteX5" fmla="*/ 527050 w 527050"/>
                <a:gd name="connsiteY5" fmla="*/ 127000 h 311150"/>
                <a:gd name="connsiteX6" fmla="*/ 508000 w 527050"/>
                <a:gd name="connsiteY6" fmla="*/ 158750 h 311150"/>
                <a:gd name="connsiteX7" fmla="*/ 473075 w 527050"/>
                <a:gd name="connsiteY7" fmla="*/ 177800 h 311150"/>
                <a:gd name="connsiteX8" fmla="*/ 419100 w 527050"/>
                <a:gd name="connsiteY8" fmla="*/ 180975 h 311150"/>
                <a:gd name="connsiteX9" fmla="*/ 361950 w 527050"/>
                <a:gd name="connsiteY9" fmla="*/ 184150 h 311150"/>
                <a:gd name="connsiteX10" fmla="*/ 311150 w 527050"/>
                <a:gd name="connsiteY10" fmla="*/ 212725 h 311150"/>
                <a:gd name="connsiteX11" fmla="*/ 269875 w 527050"/>
                <a:gd name="connsiteY11" fmla="*/ 244475 h 311150"/>
                <a:gd name="connsiteX12" fmla="*/ 225425 w 527050"/>
                <a:gd name="connsiteY12" fmla="*/ 285750 h 311150"/>
                <a:gd name="connsiteX13" fmla="*/ 171450 w 527050"/>
                <a:gd name="connsiteY13" fmla="*/ 311150 h 311150"/>
                <a:gd name="connsiteX14" fmla="*/ 107950 w 527050"/>
                <a:gd name="connsiteY14" fmla="*/ 307975 h 311150"/>
                <a:gd name="connsiteX15" fmla="*/ 57150 w 527050"/>
                <a:gd name="connsiteY15" fmla="*/ 282575 h 311150"/>
                <a:gd name="connsiteX16" fmla="*/ 22225 w 527050"/>
                <a:gd name="connsiteY16" fmla="*/ 231775 h 311150"/>
                <a:gd name="connsiteX17" fmla="*/ 0 w 527050"/>
                <a:gd name="connsiteY17" fmla="*/ 187325 h 311150"/>
                <a:gd name="connsiteX18" fmla="*/ 3175 w 527050"/>
                <a:gd name="connsiteY18" fmla="*/ 123825 h 311150"/>
                <a:gd name="connsiteX19" fmla="*/ 31750 w 527050"/>
                <a:gd name="connsiteY19" fmla="*/ 76200 h 311150"/>
                <a:gd name="connsiteX20" fmla="*/ 82550 w 527050"/>
                <a:gd name="connsiteY20" fmla="*/ 44450 h 311150"/>
                <a:gd name="connsiteX21" fmla="*/ 155575 w 527050"/>
                <a:gd name="connsiteY21" fmla="*/ 22225 h 311150"/>
                <a:gd name="connsiteX22" fmla="*/ 231775 w 527050"/>
                <a:gd name="connsiteY22" fmla="*/ 0 h 311150"/>
                <a:gd name="connsiteX23" fmla="*/ 285750 w 527050"/>
                <a:gd name="connsiteY23" fmla="*/ 6350 h 311150"/>
                <a:gd name="connsiteX24" fmla="*/ 368300 w 527050"/>
                <a:gd name="connsiteY24" fmla="*/ 28575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7050" h="311150">
                  <a:moveTo>
                    <a:pt x="368300" y="28575"/>
                  </a:moveTo>
                  <a:lnTo>
                    <a:pt x="450850" y="0"/>
                  </a:lnTo>
                  <a:lnTo>
                    <a:pt x="479425" y="3175"/>
                  </a:lnTo>
                  <a:lnTo>
                    <a:pt x="508000" y="41275"/>
                  </a:lnTo>
                  <a:lnTo>
                    <a:pt x="523875" y="76200"/>
                  </a:lnTo>
                  <a:lnTo>
                    <a:pt x="527050" y="127000"/>
                  </a:lnTo>
                  <a:lnTo>
                    <a:pt x="508000" y="158750"/>
                  </a:lnTo>
                  <a:lnTo>
                    <a:pt x="473075" y="177800"/>
                  </a:lnTo>
                  <a:lnTo>
                    <a:pt x="419100" y="180975"/>
                  </a:lnTo>
                  <a:lnTo>
                    <a:pt x="361950" y="184150"/>
                  </a:lnTo>
                  <a:lnTo>
                    <a:pt x="311150" y="212725"/>
                  </a:lnTo>
                  <a:lnTo>
                    <a:pt x="269875" y="244475"/>
                  </a:lnTo>
                  <a:lnTo>
                    <a:pt x="225425" y="285750"/>
                  </a:lnTo>
                  <a:lnTo>
                    <a:pt x="171450" y="311150"/>
                  </a:lnTo>
                  <a:lnTo>
                    <a:pt x="107950" y="307975"/>
                  </a:lnTo>
                  <a:lnTo>
                    <a:pt x="57150" y="282575"/>
                  </a:lnTo>
                  <a:lnTo>
                    <a:pt x="22225" y="231775"/>
                  </a:lnTo>
                  <a:lnTo>
                    <a:pt x="0" y="187325"/>
                  </a:lnTo>
                  <a:lnTo>
                    <a:pt x="3175" y="123825"/>
                  </a:lnTo>
                  <a:lnTo>
                    <a:pt x="31750" y="76200"/>
                  </a:lnTo>
                  <a:lnTo>
                    <a:pt x="82550" y="44450"/>
                  </a:lnTo>
                  <a:lnTo>
                    <a:pt x="155575" y="22225"/>
                  </a:lnTo>
                  <a:lnTo>
                    <a:pt x="231775" y="0"/>
                  </a:lnTo>
                  <a:lnTo>
                    <a:pt x="285750" y="6350"/>
                  </a:lnTo>
                  <a:lnTo>
                    <a:pt x="368300" y="28575"/>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фигура 21">
              <a:extLst>
                <a:ext uri="{FF2B5EF4-FFF2-40B4-BE49-F238E27FC236}">
                  <a16:creationId xmlns:a16="http://schemas.microsoft.com/office/drawing/2014/main" id="{2B061D93-0617-5C18-0901-10091FF22039}"/>
                </a:ext>
              </a:extLst>
            </p:cNvPr>
            <p:cNvSpPr/>
            <p:nvPr/>
          </p:nvSpPr>
          <p:spPr>
            <a:xfrm>
              <a:off x="6242050" y="3584575"/>
              <a:ext cx="301625" cy="298450"/>
            </a:xfrm>
            <a:custGeom>
              <a:avLst/>
              <a:gdLst>
                <a:gd name="connsiteX0" fmla="*/ 190500 w 301625"/>
                <a:gd name="connsiteY0" fmla="*/ 0 h 298450"/>
                <a:gd name="connsiteX1" fmla="*/ 260350 w 301625"/>
                <a:gd name="connsiteY1" fmla="*/ 88900 h 298450"/>
                <a:gd name="connsiteX2" fmla="*/ 273050 w 301625"/>
                <a:gd name="connsiteY2" fmla="*/ 142875 h 298450"/>
                <a:gd name="connsiteX3" fmla="*/ 301625 w 301625"/>
                <a:gd name="connsiteY3" fmla="*/ 200025 h 298450"/>
                <a:gd name="connsiteX4" fmla="*/ 292100 w 301625"/>
                <a:gd name="connsiteY4" fmla="*/ 244475 h 298450"/>
                <a:gd name="connsiteX5" fmla="*/ 263525 w 301625"/>
                <a:gd name="connsiteY5" fmla="*/ 285750 h 298450"/>
                <a:gd name="connsiteX6" fmla="*/ 171450 w 301625"/>
                <a:gd name="connsiteY6" fmla="*/ 298450 h 298450"/>
                <a:gd name="connsiteX7" fmla="*/ 82550 w 301625"/>
                <a:gd name="connsiteY7" fmla="*/ 292100 h 298450"/>
                <a:gd name="connsiteX8" fmla="*/ 31750 w 301625"/>
                <a:gd name="connsiteY8" fmla="*/ 250825 h 298450"/>
                <a:gd name="connsiteX9" fmla="*/ 12700 w 301625"/>
                <a:gd name="connsiteY9" fmla="*/ 215900 h 298450"/>
                <a:gd name="connsiteX10" fmla="*/ 0 w 301625"/>
                <a:gd name="connsiteY10" fmla="*/ 180975 h 298450"/>
                <a:gd name="connsiteX11" fmla="*/ 25400 w 301625"/>
                <a:gd name="connsiteY11" fmla="*/ 127000 h 298450"/>
                <a:gd name="connsiteX12" fmla="*/ 57150 w 301625"/>
                <a:gd name="connsiteY12" fmla="*/ 88900 h 298450"/>
                <a:gd name="connsiteX13" fmla="*/ 101600 w 301625"/>
                <a:gd name="connsiteY13" fmla="*/ 31750 h 298450"/>
                <a:gd name="connsiteX14" fmla="*/ 190500 w 301625"/>
                <a:gd name="connsiteY14" fmla="*/ 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625" h="298450">
                  <a:moveTo>
                    <a:pt x="190500" y="0"/>
                  </a:moveTo>
                  <a:lnTo>
                    <a:pt x="260350" y="88900"/>
                  </a:lnTo>
                  <a:lnTo>
                    <a:pt x="273050" y="142875"/>
                  </a:lnTo>
                  <a:lnTo>
                    <a:pt x="301625" y="200025"/>
                  </a:lnTo>
                  <a:lnTo>
                    <a:pt x="292100" y="244475"/>
                  </a:lnTo>
                  <a:lnTo>
                    <a:pt x="263525" y="285750"/>
                  </a:lnTo>
                  <a:lnTo>
                    <a:pt x="171450" y="298450"/>
                  </a:lnTo>
                  <a:lnTo>
                    <a:pt x="82550" y="292100"/>
                  </a:lnTo>
                  <a:lnTo>
                    <a:pt x="31750" y="250825"/>
                  </a:lnTo>
                  <a:lnTo>
                    <a:pt x="12700" y="215900"/>
                  </a:lnTo>
                  <a:lnTo>
                    <a:pt x="0" y="180975"/>
                  </a:lnTo>
                  <a:lnTo>
                    <a:pt x="25400" y="127000"/>
                  </a:lnTo>
                  <a:lnTo>
                    <a:pt x="57150" y="88900"/>
                  </a:lnTo>
                  <a:lnTo>
                    <a:pt x="101600" y="31750"/>
                  </a:lnTo>
                  <a:lnTo>
                    <a:pt x="190500" y="0"/>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3" name="TextBox 132">
            <a:extLst>
              <a:ext uri="{FF2B5EF4-FFF2-40B4-BE49-F238E27FC236}">
                <a16:creationId xmlns:a16="http://schemas.microsoft.com/office/drawing/2014/main" id="{13B65AA7-DA0A-1FB9-3109-E6A6F4CD03E7}"/>
              </a:ext>
            </a:extLst>
          </p:cNvPr>
          <p:cNvSpPr txBox="1"/>
          <p:nvPr/>
        </p:nvSpPr>
        <p:spPr>
          <a:xfrm>
            <a:off x="421083" y="22182"/>
            <a:ext cx="10959566"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200" b="1" i="0" u="none" strike="noStrike" kern="1200" cap="none" spc="0" normalizeH="0" baseline="0" noProof="0" dirty="0" err="1">
                <a:ln>
                  <a:noFill/>
                </a:ln>
                <a:effectLst>
                  <a:outerShdw blurRad="38100" dist="38100" dir="2700000" algn="tl">
                    <a:srgbClr val="000000">
                      <a:alpha val="43137"/>
                    </a:srgbClr>
                  </a:outerShdw>
                </a:effectLst>
                <a:uLnTx/>
                <a:uFillTx/>
                <a:latin typeface="Arial" charset="0"/>
                <a:ea typeface="+mn-ea"/>
                <a:cs typeface="Arial" charset="0"/>
              </a:rPr>
              <a:t>Лимури-Амгуньская</a:t>
            </a:r>
            <a:r>
              <a:rPr kumimoji="0" lang="ru-RU"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 кольцевая структура (ЛАКС) по геофизическим данным</a:t>
            </a:r>
            <a:endParaRPr kumimoji="0" lang="ru-RU" sz="2200" b="0"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endParaRPr>
          </a:p>
        </p:txBody>
      </p:sp>
      <p:grpSp>
        <p:nvGrpSpPr>
          <p:cNvPr id="82" name="Группа 81">
            <a:extLst>
              <a:ext uri="{FF2B5EF4-FFF2-40B4-BE49-F238E27FC236}">
                <a16:creationId xmlns:a16="http://schemas.microsoft.com/office/drawing/2014/main" id="{748E9CC4-893E-82E6-417A-A2910618DD7D}"/>
              </a:ext>
            </a:extLst>
          </p:cNvPr>
          <p:cNvGrpSpPr/>
          <p:nvPr/>
        </p:nvGrpSpPr>
        <p:grpSpPr>
          <a:xfrm>
            <a:off x="1407319" y="1988344"/>
            <a:ext cx="1771650" cy="2352675"/>
            <a:chOff x="1407319" y="1988344"/>
            <a:chExt cx="1771650" cy="2352675"/>
          </a:xfrm>
          <a:solidFill>
            <a:srgbClr val="E333C1">
              <a:alpha val="77000"/>
            </a:srgbClr>
          </a:solidFill>
        </p:grpSpPr>
        <p:sp>
          <p:nvSpPr>
            <p:cNvPr id="10" name="Полилиния: фигура 9">
              <a:extLst>
                <a:ext uri="{FF2B5EF4-FFF2-40B4-BE49-F238E27FC236}">
                  <a16:creationId xmlns:a16="http://schemas.microsoft.com/office/drawing/2014/main" id="{75725809-FF8A-8CE4-AE49-C95A9586B6A1}"/>
                </a:ext>
              </a:extLst>
            </p:cNvPr>
            <p:cNvSpPr/>
            <p:nvPr/>
          </p:nvSpPr>
          <p:spPr>
            <a:xfrm>
              <a:off x="2169319" y="3579019"/>
              <a:ext cx="338137" cy="352425"/>
            </a:xfrm>
            <a:custGeom>
              <a:avLst/>
              <a:gdLst>
                <a:gd name="connsiteX0" fmla="*/ 159544 w 338137"/>
                <a:gd name="connsiteY0" fmla="*/ 71437 h 352425"/>
                <a:gd name="connsiteX1" fmla="*/ 80962 w 338137"/>
                <a:gd name="connsiteY1" fmla="*/ 152400 h 352425"/>
                <a:gd name="connsiteX2" fmla="*/ 9525 w 338137"/>
                <a:gd name="connsiteY2" fmla="*/ 228600 h 352425"/>
                <a:gd name="connsiteX3" fmla="*/ 0 w 338137"/>
                <a:gd name="connsiteY3" fmla="*/ 290512 h 352425"/>
                <a:gd name="connsiteX4" fmla="*/ 54769 w 338137"/>
                <a:gd name="connsiteY4" fmla="*/ 338137 h 352425"/>
                <a:gd name="connsiteX5" fmla="*/ 116681 w 338137"/>
                <a:gd name="connsiteY5" fmla="*/ 352425 h 352425"/>
                <a:gd name="connsiteX6" fmla="*/ 228600 w 338137"/>
                <a:gd name="connsiteY6" fmla="*/ 300037 h 352425"/>
                <a:gd name="connsiteX7" fmla="*/ 290512 w 338137"/>
                <a:gd name="connsiteY7" fmla="*/ 211931 h 352425"/>
                <a:gd name="connsiteX8" fmla="*/ 338137 w 338137"/>
                <a:gd name="connsiteY8" fmla="*/ 128587 h 352425"/>
                <a:gd name="connsiteX9" fmla="*/ 333375 w 338137"/>
                <a:gd name="connsiteY9" fmla="*/ 73819 h 352425"/>
                <a:gd name="connsiteX10" fmla="*/ 290512 w 338137"/>
                <a:gd name="connsiteY10" fmla="*/ 7144 h 352425"/>
                <a:gd name="connsiteX11" fmla="*/ 238125 w 338137"/>
                <a:gd name="connsiteY11" fmla="*/ 0 h 352425"/>
                <a:gd name="connsiteX12" fmla="*/ 204787 w 338137"/>
                <a:gd name="connsiteY12" fmla="*/ 33337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137" h="352425">
                  <a:moveTo>
                    <a:pt x="159544" y="71437"/>
                  </a:moveTo>
                  <a:lnTo>
                    <a:pt x="80962" y="152400"/>
                  </a:lnTo>
                  <a:lnTo>
                    <a:pt x="9525" y="228600"/>
                  </a:lnTo>
                  <a:lnTo>
                    <a:pt x="0" y="290512"/>
                  </a:lnTo>
                  <a:lnTo>
                    <a:pt x="54769" y="338137"/>
                  </a:lnTo>
                  <a:lnTo>
                    <a:pt x="116681" y="352425"/>
                  </a:lnTo>
                  <a:lnTo>
                    <a:pt x="228600" y="300037"/>
                  </a:lnTo>
                  <a:lnTo>
                    <a:pt x="290512" y="211931"/>
                  </a:lnTo>
                  <a:lnTo>
                    <a:pt x="338137" y="128587"/>
                  </a:lnTo>
                  <a:lnTo>
                    <a:pt x="333375" y="73819"/>
                  </a:lnTo>
                  <a:lnTo>
                    <a:pt x="290512" y="7144"/>
                  </a:lnTo>
                  <a:lnTo>
                    <a:pt x="238125" y="0"/>
                  </a:lnTo>
                  <a:lnTo>
                    <a:pt x="204787" y="33337"/>
                  </a:lnTo>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олилиния: фигура 10">
              <a:extLst>
                <a:ext uri="{FF2B5EF4-FFF2-40B4-BE49-F238E27FC236}">
                  <a16:creationId xmlns:a16="http://schemas.microsoft.com/office/drawing/2014/main" id="{2BE4B80C-9A67-C767-0A17-7F5C5DF49D20}"/>
                </a:ext>
              </a:extLst>
            </p:cNvPr>
            <p:cNvSpPr/>
            <p:nvPr/>
          </p:nvSpPr>
          <p:spPr>
            <a:xfrm>
              <a:off x="2547938" y="3652838"/>
              <a:ext cx="116681" cy="402431"/>
            </a:xfrm>
            <a:custGeom>
              <a:avLst/>
              <a:gdLst>
                <a:gd name="connsiteX0" fmla="*/ 26193 w 116681"/>
                <a:gd name="connsiteY0" fmla="*/ 0 h 402431"/>
                <a:gd name="connsiteX1" fmla="*/ 0 w 116681"/>
                <a:gd name="connsiteY1" fmla="*/ 52387 h 402431"/>
                <a:gd name="connsiteX2" fmla="*/ 4762 w 116681"/>
                <a:gd name="connsiteY2" fmla="*/ 100012 h 402431"/>
                <a:gd name="connsiteX3" fmla="*/ 16668 w 116681"/>
                <a:gd name="connsiteY3" fmla="*/ 150018 h 402431"/>
                <a:gd name="connsiteX4" fmla="*/ 19050 w 116681"/>
                <a:gd name="connsiteY4" fmla="*/ 209550 h 402431"/>
                <a:gd name="connsiteX5" fmla="*/ 11906 w 116681"/>
                <a:gd name="connsiteY5" fmla="*/ 271462 h 402431"/>
                <a:gd name="connsiteX6" fmla="*/ 0 w 116681"/>
                <a:gd name="connsiteY6" fmla="*/ 338137 h 402431"/>
                <a:gd name="connsiteX7" fmla="*/ 2381 w 116681"/>
                <a:gd name="connsiteY7" fmla="*/ 366712 h 402431"/>
                <a:gd name="connsiteX8" fmla="*/ 52387 w 116681"/>
                <a:gd name="connsiteY8" fmla="*/ 402431 h 402431"/>
                <a:gd name="connsiteX9" fmla="*/ 61912 w 116681"/>
                <a:gd name="connsiteY9" fmla="*/ 402431 h 402431"/>
                <a:gd name="connsiteX10" fmla="*/ 100012 w 116681"/>
                <a:gd name="connsiteY10" fmla="*/ 326231 h 402431"/>
                <a:gd name="connsiteX11" fmla="*/ 111918 w 116681"/>
                <a:gd name="connsiteY11" fmla="*/ 235743 h 402431"/>
                <a:gd name="connsiteX12" fmla="*/ 116681 w 116681"/>
                <a:gd name="connsiteY12" fmla="*/ 147637 h 402431"/>
                <a:gd name="connsiteX13" fmla="*/ 109537 w 116681"/>
                <a:gd name="connsiteY13" fmla="*/ 97631 h 402431"/>
                <a:gd name="connsiteX14" fmla="*/ 92868 w 116681"/>
                <a:gd name="connsiteY14" fmla="*/ 42862 h 402431"/>
                <a:gd name="connsiteX15" fmla="*/ 26193 w 116681"/>
                <a:gd name="connsiteY15" fmla="*/ 0 h 40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681" h="402431">
                  <a:moveTo>
                    <a:pt x="26193" y="0"/>
                  </a:moveTo>
                  <a:lnTo>
                    <a:pt x="0" y="52387"/>
                  </a:lnTo>
                  <a:lnTo>
                    <a:pt x="4762" y="100012"/>
                  </a:lnTo>
                  <a:lnTo>
                    <a:pt x="16668" y="150018"/>
                  </a:lnTo>
                  <a:lnTo>
                    <a:pt x="19050" y="209550"/>
                  </a:lnTo>
                  <a:lnTo>
                    <a:pt x="11906" y="271462"/>
                  </a:lnTo>
                  <a:lnTo>
                    <a:pt x="0" y="338137"/>
                  </a:lnTo>
                  <a:lnTo>
                    <a:pt x="2381" y="366712"/>
                  </a:lnTo>
                  <a:lnTo>
                    <a:pt x="52387" y="402431"/>
                  </a:lnTo>
                  <a:lnTo>
                    <a:pt x="61912" y="402431"/>
                  </a:lnTo>
                  <a:lnTo>
                    <a:pt x="100012" y="326231"/>
                  </a:lnTo>
                  <a:lnTo>
                    <a:pt x="111918" y="235743"/>
                  </a:lnTo>
                  <a:lnTo>
                    <a:pt x="116681" y="147637"/>
                  </a:lnTo>
                  <a:lnTo>
                    <a:pt x="109537" y="97631"/>
                  </a:lnTo>
                  <a:lnTo>
                    <a:pt x="92868" y="42862"/>
                  </a:lnTo>
                  <a:lnTo>
                    <a:pt x="26193"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олилиния: фигура 11">
              <a:extLst>
                <a:ext uri="{FF2B5EF4-FFF2-40B4-BE49-F238E27FC236}">
                  <a16:creationId xmlns:a16="http://schemas.microsoft.com/office/drawing/2014/main" id="{3B8F698B-729D-90BB-03C4-D45107CA0C27}"/>
                </a:ext>
              </a:extLst>
            </p:cNvPr>
            <p:cNvSpPr/>
            <p:nvPr/>
          </p:nvSpPr>
          <p:spPr>
            <a:xfrm>
              <a:off x="2645569" y="3140869"/>
              <a:ext cx="342900" cy="245269"/>
            </a:xfrm>
            <a:custGeom>
              <a:avLst/>
              <a:gdLst>
                <a:gd name="connsiteX0" fmla="*/ 0 w 342900"/>
                <a:gd name="connsiteY0" fmla="*/ 16669 h 245269"/>
                <a:gd name="connsiteX1" fmla="*/ 45244 w 342900"/>
                <a:gd name="connsiteY1" fmla="*/ 85725 h 245269"/>
                <a:gd name="connsiteX2" fmla="*/ 104775 w 342900"/>
                <a:gd name="connsiteY2" fmla="*/ 147637 h 245269"/>
                <a:gd name="connsiteX3" fmla="*/ 119062 w 342900"/>
                <a:gd name="connsiteY3" fmla="*/ 204787 h 245269"/>
                <a:gd name="connsiteX4" fmla="*/ 130969 w 342900"/>
                <a:gd name="connsiteY4" fmla="*/ 240506 h 245269"/>
                <a:gd name="connsiteX5" fmla="*/ 233362 w 342900"/>
                <a:gd name="connsiteY5" fmla="*/ 245269 h 245269"/>
                <a:gd name="connsiteX6" fmla="*/ 297656 w 342900"/>
                <a:gd name="connsiteY6" fmla="*/ 190500 h 245269"/>
                <a:gd name="connsiteX7" fmla="*/ 342900 w 342900"/>
                <a:gd name="connsiteY7" fmla="*/ 121444 h 245269"/>
                <a:gd name="connsiteX8" fmla="*/ 340519 w 342900"/>
                <a:gd name="connsiteY8" fmla="*/ 83344 h 245269"/>
                <a:gd name="connsiteX9" fmla="*/ 297656 w 342900"/>
                <a:gd name="connsiteY9" fmla="*/ 85725 h 245269"/>
                <a:gd name="connsiteX10" fmla="*/ 221456 w 342900"/>
                <a:gd name="connsiteY10" fmla="*/ 95250 h 245269"/>
                <a:gd name="connsiteX11" fmla="*/ 178594 w 342900"/>
                <a:gd name="connsiteY11" fmla="*/ 90487 h 245269"/>
                <a:gd name="connsiteX12" fmla="*/ 119062 w 342900"/>
                <a:gd name="connsiteY12" fmla="*/ 30956 h 245269"/>
                <a:gd name="connsiteX13" fmla="*/ 78581 w 342900"/>
                <a:gd name="connsiteY13" fmla="*/ 0 h 245269"/>
                <a:gd name="connsiteX14" fmla="*/ 0 w 342900"/>
                <a:gd name="connsiteY14" fmla="*/ 16669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900" h="245269">
                  <a:moveTo>
                    <a:pt x="0" y="16669"/>
                  </a:moveTo>
                  <a:lnTo>
                    <a:pt x="45244" y="85725"/>
                  </a:lnTo>
                  <a:lnTo>
                    <a:pt x="104775" y="147637"/>
                  </a:lnTo>
                  <a:lnTo>
                    <a:pt x="119062" y="204787"/>
                  </a:lnTo>
                  <a:lnTo>
                    <a:pt x="130969" y="240506"/>
                  </a:lnTo>
                  <a:lnTo>
                    <a:pt x="233362" y="245269"/>
                  </a:lnTo>
                  <a:lnTo>
                    <a:pt x="297656" y="190500"/>
                  </a:lnTo>
                  <a:lnTo>
                    <a:pt x="342900" y="121444"/>
                  </a:lnTo>
                  <a:lnTo>
                    <a:pt x="340519" y="83344"/>
                  </a:lnTo>
                  <a:lnTo>
                    <a:pt x="297656" y="85725"/>
                  </a:lnTo>
                  <a:lnTo>
                    <a:pt x="221456" y="95250"/>
                  </a:lnTo>
                  <a:lnTo>
                    <a:pt x="178594" y="90487"/>
                  </a:lnTo>
                  <a:lnTo>
                    <a:pt x="119062" y="30956"/>
                  </a:lnTo>
                  <a:lnTo>
                    <a:pt x="78581" y="0"/>
                  </a:lnTo>
                  <a:lnTo>
                    <a:pt x="0" y="16669"/>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олилиния: фигура 12">
              <a:extLst>
                <a:ext uri="{FF2B5EF4-FFF2-40B4-BE49-F238E27FC236}">
                  <a16:creationId xmlns:a16="http://schemas.microsoft.com/office/drawing/2014/main" id="{886045AB-B81A-43C4-5B3B-18050ED1F884}"/>
                </a:ext>
              </a:extLst>
            </p:cNvPr>
            <p:cNvSpPr/>
            <p:nvPr/>
          </p:nvSpPr>
          <p:spPr>
            <a:xfrm>
              <a:off x="1874044" y="3681413"/>
              <a:ext cx="142875" cy="221456"/>
            </a:xfrm>
            <a:custGeom>
              <a:avLst/>
              <a:gdLst>
                <a:gd name="connsiteX0" fmla="*/ 59531 w 142875"/>
                <a:gd name="connsiteY0" fmla="*/ 0 h 221456"/>
                <a:gd name="connsiteX1" fmla="*/ 38100 w 142875"/>
                <a:gd name="connsiteY1" fmla="*/ 26193 h 221456"/>
                <a:gd name="connsiteX2" fmla="*/ 11906 w 142875"/>
                <a:gd name="connsiteY2" fmla="*/ 97631 h 221456"/>
                <a:gd name="connsiteX3" fmla="*/ 0 w 142875"/>
                <a:gd name="connsiteY3" fmla="*/ 154781 h 221456"/>
                <a:gd name="connsiteX4" fmla="*/ 28575 w 142875"/>
                <a:gd name="connsiteY4" fmla="*/ 188118 h 221456"/>
                <a:gd name="connsiteX5" fmla="*/ 54769 w 142875"/>
                <a:gd name="connsiteY5" fmla="*/ 221456 h 221456"/>
                <a:gd name="connsiteX6" fmla="*/ 90487 w 142875"/>
                <a:gd name="connsiteY6" fmla="*/ 204787 h 221456"/>
                <a:gd name="connsiteX7" fmla="*/ 128587 w 142875"/>
                <a:gd name="connsiteY7" fmla="*/ 169068 h 221456"/>
                <a:gd name="connsiteX8" fmla="*/ 142875 w 142875"/>
                <a:gd name="connsiteY8" fmla="*/ 119062 h 221456"/>
                <a:gd name="connsiteX9" fmla="*/ 140494 w 142875"/>
                <a:gd name="connsiteY9" fmla="*/ 71437 h 221456"/>
                <a:gd name="connsiteX10" fmla="*/ 123825 w 142875"/>
                <a:gd name="connsiteY10" fmla="*/ 21431 h 221456"/>
                <a:gd name="connsiteX11" fmla="*/ 59531 w 142875"/>
                <a:gd name="connsiteY11" fmla="*/ 0 h 22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875" h="221456">
                  <a:moveTo>
                    <a:pt x="59531" y="0"/>
                  </a:moveTo>
                  <a:lnTo>
                    <a:pt x="38100" y="26193"/>
                  </a:lnTo>
                  <a:lnTo>
                    <a:pt x="11906" y="97631"/>
                  </a:lnTo>
                  <a:lnTo>
                    <a:pt x="0" y="154781"/>
                  </a:lnTo>
                  <a:lnTo>
                    <a:pt x="28575" y="188118"/>
                  </a:lnTo>
                  <a:lnTo>
                    <a:pt x="54769" y="221456"/>
                  </a:lnTo>
                  <a:lnTo>
                    <a:pt x="90487" y="204787"/>
                  </a:lnTo>
                  <a:lnTo>
                    <a:pt x="128587" y="169068"/>
                  </a:lnTo>
                  <a:lnTo>
                    <a:pt x="142875" y="119062"/>
                  </a:lnTo>
                  <a:lnTo>
                    <a:pt x="140494" y="71437"/>
                  </a:lnTo>
                  <a:lnTo>
                    <a:pt x="123825" y="21431"/>
                  </a:lnTo>
                  <a:lnTo>
                    <a:pt x="59531"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олилиния: фигура 23">
              <a:extLst>
                <a:ext uri="{FF2B5EF4-FFF2-40B4-BE49-F238E27FC236}">
                  <a16:creationId xmlns:a16="http://schemas.microsoft.com/office/drawing/2014/main" id="{CF919760-0BDE-D71D-3618-70973D17A06F}"/>
                </a:ext>
              </a:extLst>
            </p:cNvPr>
            <p:cNvSpPr/>
            <p:nvPr/>
          </p:nvSpPr>
          <p:spPr>
            <a:xfrm>
              <a:off x="1485900" y="4086225"/>
              <a:ext cx="364331" cy="254794"/>
            </a:xfrm>
            <a:custGeom>
              <a:avLst/>
              <a:gdLst>
                <a:gd name="connsiteX0" fmla="*/ 26194 w 364331"/>
                <a:gd name="connsiteY0" fmla="*/ 0 h 254794"/>
                <a:gd name="connsiteX1" fmla="*/ 123825 w 364331"/>
                <a:gd name="connsiteY1" fmla="*/ 52388 h 254794"/>
                <a:gd name="connsiteX2" fmla="*/ 192881 w 364331"/>
                <a:gd name="connsiteY2" fmla="*/ 78581 h 254794"/>
                <a:gd name="connsiteX3" fmla="*/ 285750 w 364331"/>
                <a:gd name="connsiteY3" fmla="*/ 83344 h 254794"/>
                <a:gd name="connsiteX4" fmla="*/ 338138 w 364331"/>
                <a:gd name="connsiteY4" fmla="*/ 80963 h 254794"/>
                <a:gd name="connsiteX5" fmla="*/ 361950 w 364331"/>
                <a:gd name="connsiteY5" fmla="*/ 133350 h 254794"/>
                <a:gd name="connsiteX6" fmla="*/ 364331 w 364331"/>
                <a:gd name="connsiteY6" fmla="*/ 195263 h 254794"/>
                <a:gd name="connsiteX7" fmla="*/ 316706 w 364331"/>
                <a:gd name="connsiteY7" fmla="*/ 245269 h 254794"/>
                <a:gd name="connsiteX8" fmla="*/ 276225 w 364331"/>
                <a:gd name="connsiteY8" fmla="*/ 254794 h 254794"/>
                <a:gd name="connsiteX9" fmla="*/ 202406 w 364331"/>
                <a:gd name="connsiteY9" fmla="*/ 185738 h 254794"/>
                <a:gd name="connsiteX10" fmla="*/ 159544 w 364331"/>
                <a:gd name="connsiteY10" fmla="*/ 169069 h 254794"/>
                <a:gd name="connsiteX11" fmla="*/ 97631 w 364331"/>
                <a:gd name="connsiteY11" fmla="*/ 154781 h 254794"/>
                <a:gd name="connsiteX12" fmla="*/ 35719 w 364331"/>
                <a:gd name="connsiteY12" fmla="*/ 138113 h 254794"/>
                <a:gd name="connsiteX13" fmla="*/ 0 w 364331"/>
                <a:gd name="connsiteY13" fmla="*/ 66675 h 254794"/>
                <a:gd name="connsiteX14" fmla="*/ 26194 w 364331"/>
                <a:gd name="connsiteY14" fmla="*/ 0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4331" h="254794">
                  <a:moveTo>
                    <a:pt x="26194" y="0"/>
                  </a:moveTo>
                  <a:lnTo>
                    <a:pt x="123825" y="52388"/>
                  </a:lnTo>
                  <a:lnTo>
                    <a:pt x="192881" y="78581"/>
                  </a:lnTo>
                  <a:lnTo>
                    <a:pt x="285750" y="83344"/>
                  </a:lnTo>
                  <a:lnTo>
                    <a:pt x="338138" y="80963"/>
                  </a:lnTo>
                  <a:lnTo>
                    <a:pt x="361950" y="133350"/>
                  </a:lnTo>
                  <a:cubicBezTo>
                    <a:pt x="362744" y="153988"/>
                    <a:pt x="363537" y="174625"/>
                    <a:pt x="364331" y="195263"/>
                  </a:cubicBezTo>
                  <a:lnTo>
                    <a:pt x="316706" y="245269"/>
                  </a:lnTo>
                  <a:lnTo>
                    <a:pt x="276225" y="254794"/>
                  </a:lnTo>
                  <a:lnTo>
                    <a:pt x="202406" y="185738"/>
                  </a:lnTo>
                  <a:lnTo>
                    <a:pt x="159544" y="169069"/>
                  </a:lnTo>
                  <a:lnTo>
                    <a:pt x="97631" y="154781"/>
                  </a:lnTo>
                  <a:lnTo>
                    <a:pt x="35719" y="138113"/>
                  </a:lnTo>
                  <a:lnTo>
                    <a:pt x="0" y="66675"/>
                  </a:lnTo>
                  <a:lnTo>
                    <a:pt x="26194"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олилиния: фигура 24">
              <a:extLst>
                <a:ext uri="{FF2B5EF4-FFF2-40B4-BE49-F238E27FC236}">
                  <a16:creationId xmlns:a16="http://schemas.microsoft.com/office/drawing/2014/main" id="{FC990278-7BFB-9718-523E-4AC3F1E57AE9}"/>
                </a:ext>
              </a:extLst>
            </p:cNvPr>
            <p:cNvSpPr/>
            <p:nvPr/>
          </p:nvSpPr>
          <p:spPr>
            <a:xfrm>
              <a:off x="1435895" y="3893344"/>
              <a:ext cx="154780" cy="130969"/>
            </a:xfrm>
            <a:custGeom>
              <a:avLst/>
              <a:gdLst>
                <a:gd name="connsiteX0" fmla="*/ 0 w 147637"/>
                <a:gd name="connsiteY0" fmla="*/ 0 h 133350"/>
                <a:gd name="connsiteX1" fmla="*/ 61912 w 147637"/>
                <a:gd name="connsiteY1" fmla="*/ 11906 h 133350"/>
                <a:gd name="connsiteX2" fmla="*/ 119062 w 147637"/>
                <a:gd name="connsiteY2" fmla="*/ 42862 h 133350"/>
                <a:gd name="connsiteX3" fmla="*/ 147637 w 147637"/>
                <a:gd name="connsiteY3" fmla="*/ 73818 h 133350"/>
                <a:gd name="connsiteX4" fmla="*/ 140493 w 147637"/>
                <a:gd name="connsiteY4" fmla="*/ 102393 h 133350"/>
                <a:gd name="connsiteX5" fmla="*/ 107156 w 147637"/>
                <a:gd name="connsiteY5" fmla="*/ 133350 h 133350"/>
                <a:gd name="connsiteX6" fmla="*/ 73818 w 147637"/>
                <a:gd name="connsiteY6" fmla="*/ 126206 h 133350"/>
                <a:gd name="connsiteX7" fmla="*/ 50006 w 147637"/>
                <a:gd name="connsiteY7" fmla="*/ 88106 h 133350"/>
                <a:gd name="connsiteX8" fmla="*/ 0 w 147637"/>
                <a:gd name="connsiteY8" fmla="*/ 0 h 133350"/>
                <a:gd name="connsiteX0" fmla="*/ 0 w 147637"/>
                <a:gd name="connsiteY0" fmla="*/ 0 h 133350"/>
                <a:gd name="connsiteX1" fmla="*/ 61912 w 147637"/>
                <a:gd name="connsiteY1" fmla="*/ 11906 h 133350"/>
                <a:gd name="connsiteX2" fmla="*/ 119062 w 147637"/>
                <a:gd name="connsiteY2" fmla="*/ 42862 h 133350"/>
                <a:gd name="connsiteX3" fmla="*/ 147637 w 147637"/>
                <a:gd name="connsiteY3" fmla="*/ 73818 h 133350"/>
                <a:gd name="connsiteX4" fmla="*/ 140493 w 147637"/>
                <a:gd name="connsiteY4" fmla="*/ 102393 h 133350"/>
                <a:gd name="connsiteX5" fmla="*/ 107156 w 147637"/>
                <a:gd name="connsiteY5" fmla="*/ 133350 h 133350"/>
                <a:gd name="connsiteX6" fmla="*/ 73818 w 147637"/>
                <a:gd name="connsiteY6" fmla="*/ 126206 h 133350"/>
                <a:gd name="connsiteX7" fmla="*/ 50006 w 147637"/>
                <a:gd name="connsiteY7" fmla="*/ 88106 h 133350"/>
                <a:gd name="connsiteX8" fmla="*/ 26193 w 147637"/>
                <a:gd name="connsiteY8" fmla="*/ 47625 h 133350"/>
                <a:gd name="connsiteX9" fmla="*/ 0 w 147637"/>
                <a:gd name="connsiteY9" fmla="*/ 0 h 133350"/>
                <a:gd name="connsiteX0" fmla="*/ 0 w 147637"/>
                <a:gd name="connsiteY0" fmla="*/ 0 h 133350"/>
                <a:gd name="connsiteX1" fmla="*/ 61912 w 147637"/>
                <a:gd name="connsiteY1" fmla="*/ 11906 h 133350"/>
                <a:gd name="connsiteX2" fmla="*/ 119062 w 147637"/>
                <a:gd name="connsiteY2" fmla="*/ 42862 h 133350"/>
                <a:gd name="connsiteX3" fmla="*/ 147637 w 147637"/>
                <a:gd name="connsiteY3" fmla="*/ 73818 h 133350"/>
                <a:gd name="connsiteX4" fmla="*/ 140493 w 147637"/>
                <a:gd name="connsiteY4" fmla="*/ 102393 h 133350"/>
                <a:gd name="connsiteX5" fmla="*/ 107156 w 147637"/>
                <a:gd name="connsiteY5" fmla="*/ 133350 h 133350"/>
                <a:gd name="connsiteX6" fmla="*/ 73818 w 147637"/>
                <a:gd name="connsiteY6" fmla="*/ 126206 h 133350"/>
                <a:gd name="connsiteX7" fmla="*/ 50006 w 147637"/>
                <a:gd name="connsiteY7" fmla="*/ 88106 h 133350"/>
                <a:gd name="connsiteX8" fmla="*/ 7143 w 147637"/>
                <a:gd name="connsiteY8" fmla="*/ 52388 h 133350"/>
                <a:gd name="connsiteX9" fmla="*/ 0 w 147637"/>
                <a:gd name="connsiteY9" fmla="*/ 0 h 133350"/>
                <a:gd name="connsiteX0" fmla="*/ 0 w 154780"/>
                <a:gd name="connsiteY0" fmla="*/ 0 h 130969"/>
                <a:gd name="connsiteX1" fmla="*/ 69055 w 154780"/>
                <a:gd name="connsiteY1" fmla="*/ 9525 h 130969"/>
                <a:gd name="connsiteX2" fmla="*/ 126205 w 154780"/>
                <a:gd name="connsiteY2" fmla="*/ 40481 h 130969"/>
                <a:gd name="connsiteX3" fmla="*/ 154780 w 154780"/>
                <a:gd name="connsiteY3" fmla="*/ 71437 h 130969"/>
                <a:gd name="connsiteX4" fmla="*/ 147636 w 154780"/>
                <a:gd name="connsiteY4" fmla="*/ 100012 h 130969"/>
                <a:gd name="connsiteX5" fmla="*/ 114299 w 154780"/>
                <a:gd name="connsiteY5" fmla="*/ 130969 h 130969"/>
                <a:gd name="connsiteX6" fmla="*/ 80961 w 154780"/>
                <a:gd name="connsiteY6" fmla="*/ 123825 h 130969"/>
                <a:gd name="connsiteX7" fmla="*/ 57149 w 154780"/>
                <a:gd name="connsiteY7" fmla="*/ 85725 h 130969"/>
                <a:gd name="connsiteX8" fmla="*/ 14286 w 154780"/>
                <a:gd name="connsiteY8" fmla="*/ 50007 h 130969"/>
                <a:gd name="connsiteX9" fmla="*/ 0 w 154780"/>
                <a:gd name="connsiteY9" fmla="*/ 0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780" h="130969">
                  <a:moveTo>
                    <a:pt x="0" y="0"/>
                  </a:moveTo>
                  <a:lnTo>
                    <a:pt x="69055" y="9525"/>
                  </a:lnTo>
                  <a:lnTo>
                    <a:pt x="126205" y="40481"/>
                  </a:lnTo>
                  <a:lnTo>
                    <a:pt x="154780" y="71437"/>
                  </a:lnTo>
                  <a:lnTo>
                    <a:pt x="147636" y="100012"/>
                  </a:lnTo>
                  <a:lnTo>
                    <a:pt x="114299" y="130969"/>
                  </a:lnTo>
                  <a:lnTo>
                    <a:pt x="80961" y="123825"/>
                  </a:lnTo>
                  <a:lnTo>
                    <a:pt x="57149" y="85725"/>
                  </a:lnTo>
                  <a:lnTo>
                    <a:pt x="14286" y="50007"/>
                  </a:lnTo>
                  <a:lnTo>
                    <a:pt x="0"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олилиния: фигура 35">
              <a:extLst>
                <a:ext uri="{FF2B5EF4-FFF2-40B4-BE49-F238E27FC236}">
                  <a16:creationId xmlns:a16="http://schemas.microsoft.com/office/drawing/2014/main" id="{CDA869BB-4BB8-C676-8EE0-E87B3D5E19F9}"/>
                </a:ext>
              </a:extLst>
            </p:cNvPr>
            <p:cNvSpPr/>
            <p:nvPr/>
          </p:nvSpPr>
          <p:spPr>
            <a:xfrm>
              <a:off x="1440656" y="3367088"/>
              <a:ext cx="176213" cy="276225"/>
            </a:xfrm>
            <a:custGeom>
              <a:avLst/>
              <a:gdLst>
                <a:gd name="connsiteX0" fmla="*/ 78582 w 176213"/>
                <a:gd name="connsiteY0" fmla="*/ 0 h 276225"/>
                <a:gd name="connsiteX1" fmla="*/ 157163 w 176213"/>
                <a:gd name="connsiteY1" fmla="*/ 47625 h 276225"/>
                <a:gd name="connsiteX2" fmla="*/ 171450 w 176213"/>
                <a:gd name="connsiteY2" fmla="*/ 92868 h 276225"/>
                <a:gd name="connsiteX3" fmla="*/ 176213 w 176213"/>
                <a:gd name="connsiteY3" fmla="*/ 123825 h 276225"/>
                <a:gd name="connsiteX4" fmla="*/ 161925 w 176213"/>
                <a:gd name="connsiteY4" fmla="*/ 135731 h 276225"/>
                <a:gd name="connsiteX5" fmla="*/ 128588 w 176213"/>
                <a:gd name="connsiteY5" fmla="*/ 159543 h 276225"/>
                <a:gd name="connsiteX6" fmla="*/ 114300 w 176213"/>
                <a:gd name="connsiteY6" fmla="*/ 219075 h 276225"/>
                <a:gd name="connsiteX7" fmla="*/ 73819 w 176213"/>
                <a:gd name="connsiteY7" fmla="*/ 276225 h 276225"/>
                <a:gd name="connsiteX8" fmla="*/ 23813 w 176213"/>
                <a:gd name="connsiteY8" fmla="*/ 250031 h 276225"/>
                <a:gd name="connsiteX9" fmla="*/ 0 w 176213"/>
                <a:gd name="connsiteY9" fmla="*/ 226218 h 276225"/>
                <a:gd name="connsiteX10" fmla="*/ 45244 w 176213"/>
                <a:gd name="connsiteY10" fmla="*/ 142875 h 276225"/>
                <a:gd name="connsiteX11" fmla="*/ 71438 w 176213"/>
                <a:gd name="connsiteY11" fmla="*/ 85725 h 276225"/>
                <a:gd name="connsiteX12" fmla="*/ 59532 w 176213"/>
                <a:gd name="connsiteY12" fmla="*/ 54768 h 276225"/>
                <a:gd name="connsiteX13" fmla="*/ 78582 w 176213"/>
                <a:gd name="connsiteY13" fmla="*/ 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213" h="276225">
                  <a:moveTo>
                    <a:pt x="78582" y="0"/>
                  </a:moveTo>
                  <a:lnTo>
                    <a:pt x="157163" y="47625"/>
                  </a:lnTo>
                  <a:lnTo>
                    <a:pt x="171450" y="92868"/>
                  </a:lnTo>
                  <a:lnTo>
                    <a:pt x="176213" y="123825"/>
                  </a:lnTo>
                  <a:lnTo>
                    <a:pt x="161925" y="135731"/>
                  </a:lnTo>
                  <a:lnTo>
                    <a:pt x="128588" y="159543"/>
                  </a:lnTo>
                  <a:lnTo>
                    <a:pt x="114300" y="219075"/>
                  </a:lnTo>
                  <a:lnTo>
                    <a:pt x="73819" y="276225"/>
                  </a:lnTo>
                  <a:lnTo>
                    <a:pt x="23813" y="250031"/>
                  </a:lnTo>
                  <a:lnTo>
                    <a:pt x="0" y="226218"/>
                  </a:lnTo>
                  <a:lnTo>
                    <a:pt x="45244" y="142875"/>
                  </a:lnTo>
                  <a:lnTo>
                    <a:pt x="71438" y="85725"/>
                  </a:lnTo>
                  <a:lnTo>
                    <a:pt x="59532" y="54768"/>
                  </a:lnTo>
                  <a:lnTo>
                    <a:pt x="78582"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олилиния: фигура 38">
              <a:extLst>
                <a:ext uri="{FF2B5EF4-FFF2-40B4-BE49-F238E27FC236}">
                  <a16:creationId xmlns:a16="http://schemas.microsoft.com/office/drawing/2014/main" id="{299ED3A8-340C-5448-60D5-BCCA2ECDA6F2}"/>
                </a:ext>
              </a:extLst>
            </p:cNvPr>
            <p:cNvSpPr/>
            <p:nvPr/>
          </p:nvSpPr>
          <p:spPr>
            <a:xfrm>
              <a:off x="1943100" y="3357563"/>
              <a:ext cx="76200" cy="142875"/>
            </a:xfrm>
            <a:custGeom>
              <a:avLst/>
              <a:gdLst>
                <a:gd name="connsiteX0" fmla="*/ 50006 w 76200"/>
                <a:gd name="connsiteY0" fmla="*/ 0 h 142875"/>
                <a:gd name="connsiteX1" fmla="*/ 0 w 76200"/>
                <a:gd name="connsiteY1" fmla="*/ 88106 h 142875"/>
                <a:gd name="connsiteX2" fmla="*/ 16669 w 76200"/>
                <a:gd name="connsiteY2" fmla="*/ 128587 h 142875"/>
                <a:gd name="connsiteX3" fmla="*/ 26194 w 76200"/>
                <a:gd name="connsiteY3" fmla="*/ 142875 h 142875"/>
                <a:gd name="connsiteX4" fmla="*/ 59531 w 76200"/>
                <a:gd name="connsiteY4" fmla="*/ 104775 h 142875"/>
                <a:gd name="connsiteX5" fmla="*/ 76200 w 76200"/>
                <a:gd name="connsiteY5" fmla="*/ 71437 h 142875"/>
                <a:gd name="connsiteX6" fmla="*/ 50006 w 76200"/>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142875">
                  <a:moveTo>
                    <a:pt x="50006" y="0"/>
                  </a:moveTo>
                  <a:lnTo>
                    <a:pt x="0" y="88106"/>
                  </a:lnTo>
                  <a:lnTo>
                    <a:pt x="16669" y="128587"/>
                  </a:lnTo>
                  <a:lnTo>
                    <a:pt x="26194" y="142875"/>
                  </a:lnTo>
                  <a:lnTo>
                    <a:pt x="59531" y="104775"/>
                  </a:lnTo>
                  <a:lnTo>
                    <a:pt x="76200" y="71437"/>
                  </a:lnTo>
                  <a:lnTo>
                    <a:pt x="50006"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олилиния: фигура 39">
              <a:extLst>
                <a:ext uri="{FF2B5EF4-FFF2-40B4-BE49-F238E27FC236}">
                  <a16:creationId xmlns:a16="http://schemas.microsoft.com/office/drawing/2014/main" id="{A571AB73-B702-63B4-EA7C-99FBA2FEDDD1}"/>
                </a:ext>
              </a:extLst>
            </p:cNvPr>
            <p:cNvSpPr/>
            <p:nvPr/>
          </p:nvSpPr>
          <p:spPr>
            <a:xfrm>
              <a:off x="1407319" y="2840831"/>
              <a:ext cx="195262" cy="202407"/>
            </a:xfrm>
            <a:custGeom>
              <a:avLst/>
              <a:gdLst>
                <a:gd name="connsiteX0" fmla="*/ 40481 w 195262"/>
                <a:gd name="connsiteY0" fmla="*/ 0 h 202407"/>
                <a:gd name="connsiteX1" fmla="*/ 104775 w 195262"/>
                <a:gd name="connsiteY1" fmla="*/ 4763 h 202407"/>
                <a:gd name="connsiteX2" fmla="*/ 157162 w 195262"/>
                <a:gd name="connsiteY2" fmla="*/ 42863 h 202407"/>
                <a:gd name="connsiteX3" fmla="*/ 192881 w 195262"/>
                <a:gd name="connsiteY3" fmla="*/ 97632 h 202407"/>
                <a:gd name="connsiteX4" fmla="*/ 195262 w 195262"/>
                <a:gd name="connsiteY4" fmla="*/ 140494 h 202407"/>
                <a:gd name="connsiteX5" fmla="*/ 190500 w 195262"/>
                <a:gd name="connsiteY5" fmla="*/ 173832 h 202407"/>
                <a:gd name="connsiteX6" fmla="*/ 178594 w 195262"/>
                <a:gd name="connsiteY6" fmla="*/ 202407 h 202407"/>
                <a:gd name="connsiteX7" fmla="*/ 133350 w 195262"/>
                <a:gd name="connsiteY7" fmla="*/ 190500 h 202407"/>
                <a:gd name="connsiteX8" fmla="*/ 69056 w 195262"/>
                <a:gd name="connsiteY8" fmla="*/ 138113 h 202407"/>
                <a:gd name="connsiteX9" fmla="*/ 26194 w 195262"/>
                <a:gd name="connsiteY9" fmla="*/ 83344 h 202407"/>
                <a:gd name="connsiteX10" fmla="*/ 0 w 195262"/>
                <a:gd name="connsiteY10" fmla="*/ 42863 h 202407"/>
                <a:gd name="connsiteX11" fmla="*/ 40481 w 195262"/>
                <a:gd name="connsiteY11" fmla="*/ 0 h 20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2" h="202407">
                  <a:moveTo>
                    <a:pt x="40481" y="0"/>
                  </a:moveTo>
                  <a:lnTo>
                    <a:pt x="104775" y="4763"/>
                  </a:lnTo>
                  <a:lnTo>
                    <a:pt x="157162" y="42863"/>
                  </a:lnTo>
                  <a:lnTo>
                    <a:pt x="192881" y="97632"/>
                  </a:lnTo>
                  <a:lnTo>
                    <a:pt x="195262" y="140494"/>
                  </a:lnTo>
                  <a:lnTo>
                    <a:pt x="190500" y="173832"/>
                  </a:lnTo>
                  <a:lnTo>
                    <a:pt x="178594" y="202407"/>
                  </a:lnTo>
                  <a:lnTo>
                    <a:pt x="133350" y="190500"/>
                  </a:lnTo>
                  <a:lnTo>
                    <a:pt x="69056" y="138113"/>
                  </a:lnTo>
                  <a:lnTo>
                    <a:pt x="26194" y="83344"/>
                  </a:lnTo>
                  <a:lnTo>
                    <a:pt x="0" y="42863"/>
                  </a:lnTo>
                  <a:lnTo>
                    <a:pt x="40481"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олилиния: фигура 42">
              <a:extLst>
                <a:ext uri="{FF2B5EF4-FFF2-40B4-BE49-F238E27FC236}">
                  <a16:creationId xmlns:a16="http://schemas.microsoft.com/office/drawing/2014/main" id="{0384458D-6E6B-6B00-2A74-0BE4F39340C1}"/>
                </a:ext>
              </a:extLst>
            </p:cNvPr>
            <p:cNvSpPr/>
            <p:nvPr/>
          </p:nvSpPr>
          <p:spPr>
            <a:xfrm>
              <a:off x="1557338" y="2271713"/>
              <a:ext cx="188118" cy="345281"/>
            </a:xfrm>
            <a:custGeom>
              <a:avLst/>
              <a:gdLst>
                <a:gd name="connsiteX0" fmla="*/ 64293 w 188118"/>
                <a:gd name="connsiteY0" fmla="*/ 0 h 345281"/>
                <a:gd name="connsiteX1" fmla="*/ 9525 w 188118"/>
                <a:gd name="connsiteY1" fmla="*/ 90487 h 345281"/>
                <a:gd name="connsiteX2" fmla="*/ 0 w 188118"/>
                <a:gd name="connsiteY2" fmla="*/ 188118 h 345281"/>
                <a:gd name="connsiteX3" fmla="*/ 7143 w 188118"/>
                <a:gd name="connsiteY3" fmla="*/ 271462 h 345281"/>
                <a:gd name="connsiteX4" fmla="*/ 11906 w 188118"/>
                <a:gd name="connsiteY4" fmla="*/ 345281 h 345281"/>
                <a:gd name="connsiteX5" fmla="*/ 28575 w 188118"/>
                <a:gd name="connsiteY5" fmla="*/ 307181 h 345281"/>
                <a:gd name="connsiteX6" fmla="*/ 57150 w 188118"/>
                <a:gd name="connsiteY6" fmla="*/ 252412 h 345281"/>
                <a:gd name="connsiteX7" fmla="*/ 126206 w 188118"/>
                <a:gd name="connsiteY7" fmla="*/ 223837 h 345281"/>
                <a:gd name="connsiteX8" fmla="*/ 183356 w 188118"/>
                <a:gd name="connsiteY8" fmla="*/ 154781 h 345281"/>
                <a:gd name="connsiteX9" fmla="*/ 188118 w 188118"/>
                <a:gd name="connsiteY9" fmla="*/ 85725 h 345281"/>
                <a:gd name="connsiteX10" fmla="*/ 176212 w 188118"/>
                <a:gd name="connsiteY10" fmla="*/ 38100 h 345281"/>
                <a:gd name="connsiteX11" fmla="*/ 128587 w 188118"/>
                <a:gd name="connsiteY11" fmla="*/ 16668 h 345281"/>
                <a:gd name="connsiteX12" fmla="*/ 64293 w 188118"/>
                <a:gd name="connsiteY12" fmla="*/ 0 h 34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118" h="345281">
                  <a:moveTo>
                    <a:pt x="64293" y="0"/>
                  </a:moveTo>
                  <a:lnTo>
                    <a:pt x="9525" y="90487"/>
                  </a:lnTo>
                  <a:lnTo>
                    <a:pt x="0" y="188118"/>
                  </a:lnTo>
                  <a:lnTo>
                    <a:pt x="7143" y="271462"/>
                  </a:lnTo>
                  <a:lnTo>
                    <a:pt x="11906" y="345281"/>
                  </a:lnTo>
                  <a:lnTo>
                    <a:pt x="28575" y="307181"/>
                  </a:lnTo>
                  <a:lnTo>
                    <a:pt x="57150" y="252412"/>
                  </a:lnTo>
                  <a:lnTo>
                    <a:pt x="126206" y="223837"/>
                  </a:lnTo>
                  <a:lnTo>
                    <a:pt x="183356" y="154781"/>
                  </a:lnTo>
                  <a:lnTo>
                    <a:pt x="188118" y="85725"/>
                  </a:lnTo>
                  <a:lnTo>
                    <a:pt x="176212" y="38100"/>
                  </a:lnTo>
                  <a:lnTo>
                    <a:pt x="128587" y="16668"/>
                  </a:lnTo>
                  <a:lnTo>
                    <a:pt x="64293"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Полилиния: фигура 61">
              <a:extLst>
                <a:ext uri="{FF2B5EF4-FFF2-40B4-BE49-F238E27FC236}">
                  <a16:creationId xmlns:a16="http://schemas.microsoft.com/office/drawing/2014/main" id="{847AF213-DAB6-D923-466A-50A287F2F70E}"/>
                </a:ext>
              </a:extLst>
            </p:cNvPr>
            <p:cNvSpPr/>
            <p:nvPr/>
          </p:nvSpPr>
          <p:spPr>
            <a:xfrm>
              <a:off x="2983706" y="2428875"/>
              <a:ext cx="195263" cy="226219"/>
            </a:xfrm>
            <a:custGeom>
              <a:avLst/>
              <a:gdLst>
                <a:gd name="connsiteX0" fmla="*/ 69057 w 195263"/>
                <a:gd name="connsiteY0" fmla="*/ 9525 h 226219"/>
                <a:gd name="connsiteX1" fmla="*/ 28575 w 195263"/>
                <a:gd name="connsiteY1" fmla="*/ 76200 h 226219"/>
                <a:gd name="connsiteX2" fmla="*/ 4763 w 195263"/>
                <a:gd name="connsiteY2" fmla="*/ 128588 h 226219"/>
                <a:gd name="connsiteX3" fmla="*/ 0 w 195263"/>
                <a:gd name="connsiteY3" fmla="*/ 180975 h 226219"/>
                <a:gd name="connsiteX4" fmla="*/ 45244 w 195263"/>
                <a:gd name="connsiteY4" fmla="*/ 214313 h 226219"/>
                <a:gd name="connsiteX5" fmla="*/ 90488 w 195263"/>
                <a:gd name="connsiteY5" fmla="*/ 226219 h 226219"/>
                <a:gd name="connsiteX6" fmla="*/ 145257 w 195263"/>
                <a:gd name="connsiteY6" fmla="*/ 159544 h 226219"/>
                <a:gd name="connsiteX7" fmla="*/ 195263 w 195263"/>
                <a:gd name="connsiteY7" fmla="*/ 66675 h 226219"/>
                <a:gd name="connsiteX8" fmla="*/ 190500 w 195263"/>
                <a:gd name="connsiteY8" fmla="*/ 21431 h 226219"/>
                <a:gd name="connsiteX9" fmla="*/ 138113 w 195263"/>
                <a:gd name="connsiteY9" fmla="*/ 0 h 226219"/>
                <a:gd name="connsiteX10" fmla="*/ 69057 w 195263"/>
                <a:gd name="connsiteY10" fmla="*/ 9525 h 22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263" h="226219">
                  <a:moveTo>
                    <a:pt x="69057" y="9525"/>
                  </a:moveTo>
                  <a:lnTo>
                    <a:pt x="28575" y="76200"/>
                  </a:lnTo>
                  <a:lnTo>
                    <a:pt x="4763" y="128588"/>
                  </a:lnTo>
                  <a:lnTo>
                    <a:pt x="0" y="180975"/>
                  </a:lnTo>
                  <a:lnTo>
                    <a:pt x="45244" y="214313"/>
                  </a:lnTo>
                  <a:lnTo>
                    <a:pt x="90488" y="226219"/>
                  </a:lnTo>
                  <a:lnTo>
                    <a:pt x="145257" y="159544"/>
                  </a:lnTo>
                  <a:lnTo>
                    <a:pt x="195263" y="66675"/>
                  </a:lnTo>
                  <a:lnTo>
                    <a:pt x="190500" y="21431"/>
                  </a:lnTo>
                  <a:lnTo>
                    <a:pt x="138113" y="0"/>
                  </a:lnTo>
                  <a:lnTo>
                    <a:pt x="69057" y="9525"/>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6" name="Полилиния: фигура 65">
              <a:extLst>
                <a:ext uri="{FF2B5EF4-FFF2-40B4-BE49-F238E27FC236}">
                  <a16:creationId xmlns:a16="http://schemas.microsoft.com/office/drawing/2014/main" id="{6FA71B83-4864-28BA-9EF7-1810889AE9EE}"/>
                </a:ext>
              </a:extLst>
            </p:cNvPr>
            <p:cNvSpPr/>
            <p:nvPr/>
          </p:nvSpPr>
          <p:spPr>
            <a:xfrm>
              <a:off x="2471738" y="2543175"/>
              <a:ext cx="250031" cy="216694"/>
            </a:xfrm>
            <a:custGeom>
              <a:avLst/>
              <a:gdLst>
                <a:gd name="connsiteX0" fmla="*/ 142875 w 250031"/>
                <a:gd name="connsiteY0" fmla="*/ 0 h 216694"/>
                <a:gd name="connsiteX1" fmla="*/ 76200 w 250031"/>
                <a:gd name="connsiteY1" fmla="*/ 42863 h 216694"/>
                <a:gd name="connsiteX2" fmla="*/ 11906 w 250031"/>
                <a:gd name="connsiteY2" fmla="*/ 102394 h 216694"/>
                <a:gd name="connsiteX3" fmla="*/ 0 w 250031"/>
                <a:gd name="connsiteY3" fmla="*/ 173831 h 216694"/>
                <a:gd name="connsiteX4" fmla="*/ 57150 w 250031"/>
                <a:gd name="connsiteY4" fmla="*/ 216694 h 216694"/>
                <a:gd name="connsiteX5" fmla="*/ 145256 w 250031"/>
                <a:gd name="connsiteY5" fmla="*/ 214313 h 216694"/>
                <a:gd name="connsiteX6" fmla="*/ 230981 w 250031"/>
                <a:gd name="connsiteY6" fmla="*/ 159544 h 216694"/>
                <a:gd name="connsiteX7" fmla="*/ 250031 w 250031"/>
                <a:gd name="connsiteY7" fmla="*/ 69056 h 216694"/>
                <a:gd name="connsiteX8" fmla="*/ 214312 w 250031"/>
                <a:gd name="connsiteY8" fmla="*/ 19050 h 216694"/>
                <a:gd name="connsiteX9" fmla="*/ 142875 w 250031"/>
                <a:gd name="connsiteY9" fmla="*/ 0 h 2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031" h="216694">
                  <a:moveTo>
                    <a:pt x="142875" y="0"/>
                  </a:moveTo>
                  <a:lnTo>
                    <a:pt x="76200" y="42863"/>
                  </a:lnTo>
                  <a:lnTo>
                    <a:pt x="11906" y="102394"/>
                  </a:lnTo>
                  <a:lnTo>
                    <a:pt x="0" y="173831"/>
                  </a:lnTo>
                  <a:lnTo>
                    <a:pt x="57150" y="216694"/>
                  </a:lnTo>
                  <a:lnTo>
                    <a:pt x="145256" y="214313"/>
                  </a:lnTo>
                  <a:lnTo>
                    <a:pt x="230981" y="159544"/>
                  </a:lnTo>
                  <a:lnTo>
                    <a:pt x="250031" y="69056"/>
                  </a:lnTo>
                  <a:lnTo>
                    <a:pt x="214312" y="19050"/>
                  </a:lnTo>
                  <a:lnTo>
                    <a:pt x="142875"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Полилиния: фигура 76">
              <a:extLst>
                <a:ext uri="{FF2B5EF4-FFF2-40B4-BE49-F238E27FC236}">
                  <a16:creationId xmlns:a16="http://schemas.microsoft.com/office/drawing/2014/main" id="{F3373FAF-38A4-F6C1-E941-A50BB418B541}"/>
                </a:ext>
              </a:extLst>
            </p:cNvPr>
            <p:cNvSpPr/>
            <p:nvPr/>
          </p:nvSpPr>
          <p:spPr>
            <a:xfrm>
              <a:off x="1995488" y="2126456"/>
              <a:ext cx="80962" cy="100013"/>
            </a:xfrm>
            <a:custGeom>
              <a:avLst/>
              <a:gdLst>
                <a:gd name="connsiteX0" fmla="*/ 9525 w 80962"/>
                <a:gd name="connsiteY0" fmla="*/ 0 h 100013"/>
                <a:gd name="connsiteX1" fmla="*/ 61912 w 80962"/>
                <a:gd name="connsiteY1" fmla="*/ 14288 h 100013"/>
                <a:gd name="connsiteX2" fmla="*/ 80962 w 80962"/>
                <a:gd name="connsiteY2" fmla="*/ 61913 h 100013"/>
                <a:gd name="connsiteX3" fmla="*/ 80962 w 80962"/>
                <a:gd name="connsiteY3" fmla="*/ 97632 h 100013"/>
                <a:gd name="connsiteX4" fmla="*/ 42862 w 80962"/>
                <a:gd name="connsiteY4" fmla="*/ 100013 h 100013"/>
                <a:gd name="connsiteX5" fmla="*/ 14287 w 80962"/>
                <a:gd name="connsiteY5" fmla="*/ 100013 h 100013"/>
                <a:gd name="connsiteX6" fmla="*/ 0 w 80962"/>
                <a:gd name="connsiteY6" fmla="*/ 52388 h 100013"/>
                <a:gd name="connsiteX7" fmla="*/ 9525 w 80962"/>
                <a:gd name="connsiteY7" fmla="*/ 0 h 10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62" h="100013">
                  <a:moveTo>
                    <a:pt x="9525" y="0"/>
                  </a:moveTo>
                  <a:lnTo>
                    <a:pt x="61912" y="14288"/>
                  </a:lnTo>
                  <a:lnTo>
                    <a:pt x="80962" y="61913"/>
                  </a:lnTo>
                  <a:lnTo>
                    <a:pt x="80962" y="97632"/>
                  </a:lnTo>
                  <a:lnTo>
                    <a:pt x="42862" y="100013"/>
                  </a:lnTo>
                  <a:lnTo>
                    <a:pt x="14287" y="100013"/>
                  </a:lnTo>
                  <a:lnTo>
                    <a:pt x="0" y="52388"/>
                  </a:lnTo>
                  <a:lnTo>
                    <a:pt x="9525"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Полилиния: фигура 77">
              <a:extLst>
                <a:ext uri="{FF2B5EF4-FFF2-40B4-BE49-F238E27FC236}">
                  <a16:creationId xmlns:a16="http://schemas.microsoft.com/office/drawing/2014/main" id="{6164D34F-9ED7-B346-E117-9294CC681139}"/>
                </a:ext>
              </a:extLst>
            </p:cNvPr>
            <p:cNvSpPr/>
            <p:nvPr/>
          </p:nvSpPr>
          <p:spPr>
            <a:xfrm>
              <a:off x="2290763" y="1988344"/>
              <a:ext cx="126206" cy="223837"/>
            </a:xfrm>
            <a:custGeom>
              <a:avLst/>
              <a:gdLst>
                <a:gd name="connsiteX0" fmla="*/ 19050 w 126206"/>
                <a:gd name="connsiteY0" fmla="*/ 0 h 223837"/>
                <a:gd name="connsiteX1" fmla="*/ 0 w 126206"/>
                <a:gd name="connsiteY1" fmla="*/ 61912 h 223837"/>
                <a:gd name="connsiteX2" fmla="*/ 26193 w 126206"/>
                <a:gd name="connsiteY2" fmla="*/ 154781 h 223837"/>
                <a:gd name="connsiteX3" fmla="*/ 54768 w 126206"/>
                <a:gd name="connsiteY3" fmla="*/ 209550 h 223837"/>
                <a:gd name="connsiteX4" fmla="*/ 88106 w 126206"/>
                <a:gd name="connsiteY4" fmla="*/ 223837 h 223837"/>
                <a:gd name="connsiteX5" fmla="*/ 123825 w 126206"/>
                <a:gd name="connsiteY5" fmla="*/ 211931 h 223837"/>
                <a:gd name="connsiteX6" fmla="*/ 126206 w 126206"/>
                <a:gd name="connsiteY6" fmla="*/ 150019 h 223837"/>
                <a:gd name="connsiteX7" fmla="*/ 116681 w 126206"/>
                <a:gd name="connsiteY7" fmla="*/ 69056 h 223837"/>
                <a:gd name="connsiteX8" fmla="*/ 95250 w 126206"/>
                <a:gd name="connsiteY8" fmla="*/ 16669 h 223837"/>
                <a:gd name="connsiteX9" fmla="*/ 19050 w 126206"/>
                <a:gd name="connsiteY9" fmla="*/ 0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206" h="223837">
                  <a:moveTo>
                    <a:pt x="19050" y="0"/>
                  </a:moveTo>
                  <a:lnTo>
                    <a:pt x="0" y="61912"/>
                  </a:lnTo>
                  <a:lnTo>
                    <a:pt x="26193" y="154781"/>
                  </a:lnTo>
                  <a:lnTo>
                    <a:pt x="54768" y="209550"/>
                  </a:lnTo>
                  <a:lnTo>
                    <a:pt x="88106" y="223837"/>
                  </a:lnTo>
                  <a:lnTo>
                    <a:pt x="123825" y="211931"/>
                  </a:lnTo>
                  <a:cubicBezTo>
                    <a:pt x="124619" y="191294"/>
                    <a:pt x="125412" y="170656"/>
                    <a:pt x="126206" y="150019"/>
                  </a:cubicBezTo>
                  <a:lnTo>
                    <a:pt x="116681" y="69056"/>
                  </a:lnTo>
                  <a:lnTo>
                    <a:pt x="95250" y="16669"/>
                  </a:lnTo>
                  <a:lnTo>
                    <a:pt x="19050"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Полилиния: фигура 79">
              <a:extLst>
                <a:ext uri="{FF2B5EF4-FFF2-40B4-BE49-F238E27FC236}">
                  <a16:creationId xmlns:a16="http://schemas.microsoft.com/office/drawing/2014/main" id="{8123C63B-D493-45FF-18CE-887FCE913FAD}"/>
                </a:ext>
              </a:extLst>
            </p:cNvPr>
            <p:cNvSpPr/>
            <p:nvPr/>
          </p:nvSpPr>
          <p:spPr>
            <a:xfrm>
              <a:off x="2164556" y="2286000"/>
              <a:ext cx="252413" cy="288131"/>
            </a:xfrm>
            <a:custGeom>
              <a:avLst/>
              <a:gdLst>
                <a:gd name="connsiteX0" fmla="*/ 57150 w 252413"/>
                <a:gd name="connsiteY0" fmla="*/ 0 h 288131"/>
                <a:gd name="connsiteX1" fmla="*/ 121444 w 252413"/>
                <a:gd name="connsiteY1" fmla="*/ 61913 h 288131"/>
                <a:gd name="connsiteX2" fmla="*/ 190500 w 252413"/>
                <a:gd name="connsiteY2" fmla="*/ 104775 h 288131"/>
                <a:gd name="connsiteX3" fmla="*/ 238125 w 252413"/>
                <a:gd name="connsiteY3" fmla="*/ 138113 h 288131"/>
                <a:gd name="connsiteX4" fmla="*/ 252413 w 252413"/>
                <a:gd name="connsiteY4" fmla="*/ 183356 h 288131"/>
                <a:gd name="connsiteX5" fmla="*/ 240507 w 252413"/>
                <a:gd name="connsiteY5" fmla="*/ 242888 h 288131"/>
                <a:gd name="connsiteX6" fmla="*/ 204788 w 252413"/>
                <a:gd name="connsiteY6" fmla="*/ 273844 h 288131"/>
                <a:gd name="connsiteX7" fmla="*/ 178594 w 252413"/>
                <a:gd name="connsiteY7" fmla="*/ 288131 h 288131"/>
                <a:gd name="connsiteX8" fmla="*/ 147638 w 252413"/>
                <a:gd name="connsiteY8" fmla="*/ 238125 h 288131"/>
                <a:gd name="connsiteX9" fmla="*/ 121444 w 252413"/>
                <a:gd name="connsiteY9" fmla="*/ 207169 h 288131"/>
                <a:gd name="connsiteX10" fmla="*/ 114300 w 252413"/>
                <a:gd name="connsiteY10" fmla="*/ 157163 h 288131"/>
                <a:gd name="connsiteX11" fmla="*/ 50007 w 252413"/>
                <a:gd name="connsiteY11" fmla="*/ 150019 h 288131"/>
                <a:gd name="connsiteX12" fmla="*/ 2382 w 252413"/>
                <a:gd name="connsiteY12" fmla="*/ 109538 h 288131"/>
                <a:gd name="connsiteX13" fmla="*/ 0 w 252413"/>
                <a:gd name="connsiteY13" fmla="*/ 76200 h 288131"/>
                <a:gd name="connsiteX14" fmla="*/ 7144 w 252413"/>
                <a:gd name="connsiteY14" fmla="*/ 30956 h 288131"/>
                <a:gd name="connsiteX15" fmla="*/ 57150 w 252413"/>
                <a:gd name="connsiteY1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413" h="288131">
                  <a:moveTo>
                    <a:pt x="57150" y="0"/>
                  </a:moveTo>
                  <a:lnTo>
                    <a:pt x="121444" y="61913"/>
                  </a:lnTo>
                  <a:lnTo>
                    <a:pt x="190500" y="104775"/>
                  </a:lnTo>
                  <a:lnTo>
                    <a:pt x="238125" y="138113"/>
                  </a:lnTo>
                  <a:lnTo>
                    <a:pt x="252413" y="183356"/>
                  </a:lnTo>
                  <a:lnTo>
                    <a:pt x="240507" y="242888"/>
                  </a:lnTo>
                  <a:lnTo>
                    <a:pt x="204788" y="273844"/>
                  </a:lnTo>
                  <a:lnTo>
                    <a:pt x="178594" y="288131"/>
                  </a:lnTo>
                  <a:lnTo>
                    <a:pt x="147638" y="238125"/>
                  </a:lnTo>
                  <a:lnTo>
                    <a:pt x="121444" y="207169"/>
                  </a:lnTo>
                  <a:lnTo>
                    <a:pt x="114300" y="157163"/>
                  </a:lnTo>
                  <a:lnTo>
                    <a:pt x="50007" y="150019"/>
                  </a:lnTo>
                  <a:lnTo>
                    <a:pt x="2382" y="109538"/>
                  </a:lnTo>
                  <a:lnTo>
                    <a:pt x="0" y="76200"/>
                  </a:lnTo>
                  <a:lnTo>
                    <a:pt x="7144" y="30956"/>
                  </a:lnTo>
                  <a:lnTo>
                    <a:pt x="57150"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2" name="Полилиния: фигура 171">
            <a:extLst>
              <a:ext uri="{FF2B5EF4-FFF2-40B4-BE49-F238E27FC236}">
                <a16:creationId xmlns:a16="http://schemas.microsoft.com/office/drawing/2014/main" id="{49FAE53E-911A-F032-CAC2-4DA84484FCED}"/>
              </a:ext>
            </a:extLst>
          </p:cNvPr>
          <p:cNvSpPr/>
          <p:nvPr/>
        </p:nvSpPr>
        <p:spPr>
          <a:xfrm>
            <a:off x="2409825" y="4171950"/>
            <a:ext cx="61913" cy="95250"/>
          </a:xfrm>
          <a:custGeom>
            <a:avLst/>
            <a:gdLst>
              <a:gd name="connsiteX0" fmla="*/ 23813 w 35719"/>
              <a:gd name="connsiteY0" fmla="*/ 0 h 95250"/>
              <a:gd name="connsiteX1" fmla="*/ 0 w 35719"/>
              <a:gd name="connsiteY1" fmla="*/ 80963 h 95250"/>
              <a:gd name="connsiteX2" fmla="*/ 35719 w 35719"/>
              <a:gd name="connsiteY2" fmla="*/ 95250 h 95250"/>
              <a:gd name="connsiteX3" fmla="*/ 23813 w 35719"/>
              <a:gd name="connsiteY3" fmla="*/ 0 h 95250"/>
              <a:gd name="connsiteX0" fmla="*/ 23813 w 35719"/>
              <a:gd name="connsiteY0" fmla="*/ 0 h 95250"/>
              <a:gd name="connsiteX1" fmla="*/ 0 w 35719"/>
              <a:gd name="connsiteY1" fmla="*/ 80963 h 95250"/>
              <a:gd name="connsiteX2" fmla="*/ 35719 w 35719"/>
              <a:gd name="connsiteY2" fmla="*/ 95250 h 95250"/>
              <a:gd name="connsiteX3" fmla="*/ 30956 w 35719"/>
              <a:gd name="connsiteY3" fmla="*/ 50006 h 95250"/>
              <a:gd name="connsiteX4" fmla="*/ 23813 w 35719"/>
              <a:gd name="connsiteY4" fmla="*/ 0 h 95250"/>
              <a:gd name="connsiteX0" fmla="*/ 23813 w 61913"/>
              <a:gd name="connsiteY0" fmla="*/ 0 h 95250"/>
              <a:gd name="connsiteX1" fmla="*/ 0 w 61913"/>
              <a:gd name="connsiteY1" fmla="*/ 80963 h 95250"/>
              <a:gd name="connsiteX2" fmla="*/ 35719 w 61913"/>
              <a:gd name="connsiteY2" fmla="*/ 95250 h 95250"/>
              <a:gd name="connsiteX3" fmla="*/ 61913 w 61913"/>
              <a:gd name="connsiteY3" fmla="*/ 2381 h 95250"/>
              <a:gd name="connsiteX4" fmla="*/ 23813 w 61913"/>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3" h="95250">
                <a:moveTo>
                  <a:pt x="23813" y="0"/>
                </a:moveTo>
                <a:lnTo>
                  <a:pt x="0" y="80963"/>
                </a:lnTo>
                <a:lnTo>
                  <a:pt x="35719" y="95250"/>
                </a:lnTo>
                <a:lnTo>
                  <a:pt x="61913" y="2381"/>
                </a:lnTo>
                <a:lnTo>
                  <a:pt x="2381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91" name="Группа 190">
            <a:extLst>
              <a:ext uri="{FF2B5EF4-FFF2-40B4-BE49-F238E27FC236}">
                <a16:creationId xmlns:a16="http://schemas.microsoft.com/office/drawing/2014/main" id="{9E3AC94D-D3A8-E8B6-D51E-EE233FA6FB3E}"/>
              </a:ext>
            </a:extLst>
          </p:cNvPr>
          <p:cNvGrpSpPr/>
          <p:nvPr/>
        </p:nvGrpSpPr>
        <p:grpSpPr>
          <a:xfrm>
            <a:off x="1059656" y="1809750"/>
            <a:ext cx="2133601" cy="2493169"/>
            <a:chOff x="1059656" y="1809750"/>
            <a:chExt cx="2133601" cy="2493169"/>
          </a:xfrm>
          <a:solidFill>
            <a:schemeClr val="accent6">
              <a:lumMod val="40000"/>
              <a:lumOff val="60000"/>
            </a:schemeClr>
          </a:solidFill>
        </p:grpSpPr>
        <p:sp>
          <p:nvSpPr>
            <p:cNvPr id="117" name="Полилиния: фигура 116">
              <a:extLst>
                <a:ext uri="{FF2B5EF4-FFF2-40B4-BE49-F238E27FC236}">
                  <a16:creationId xmlns:a16="http://schemas.microsoft.com/office/drawing/2014/main" id="{C4E9F003-FA59-0968-6327-996413E4B69E}"/>
                </a:ext>
              </a:extLst>
            </p:cNvPr>
            <p:cNvSpPr/>
            <p:nvPr/>
          </p:nvSpPr>
          <p:spPr>
            <a:xfrm>
              <a:off x="2390775" y="2486025"/>
              <a:ext cx="336550" cy="282575"/>
            </a:xfrm>
            <a:custGeom>
              <a:avLst/>
              <a:gdLst>
                <a:gd name="connsiteX0" fmla="*/ 0 w 314325"/>
                <a:gd name="connsiteY0" fmla="*/ 0 h 282575"/>
                <a:gd name="connsiteX1" fmla="*/ 120650 w 314325"/>
                <a:gd name="connsiteY1" fmla="*/ 50800 h 282575"/>
                <a:gd name="connsiteX2" fmla="*/ 238125 w 314325"/>
                <a:gd name="connsiteY2" fmla="*/ 104775 h 282575"/>
                <a:gd name="connsiteX3" fmla="*/ 298450 w 314325"/>
                <a:gd name="connsiteY3" fmla="*/ 165100 h 282575"/>
                <a:gd name="connsiteX4" fmla="*/ 314325 w 314325"/>
                <a:gd name="connsiteY4" fmla="*/ 177800 h 282575"/>
                <a:gd name="connsiteX5" fmla="*/ 285750 w 314325"/>
                <a:gd name="connsiteY5" fmla="*/ 257175 h 282575"/>
                <a:gd name="connsiteX6" fmla="*/ 244475 w 314325"/>
                <a:gd name="connsiteY6" fmla="*/ 282575 h 282575"/>
                <a:gd name="connsiteX7" fmla="*/ 212725 w 314325"/>
                <a:gd name="connsiteY7" fmla="*/ 238125 h 282575"/>
                <a:gd name="connsiteX8" fmla="*/ 152400 w 314325"/>
                <a:gd name="connsiteY8" fmla="*/ 193675 h 282575"/>
                <a:gd name="connsiteX9" fmla="*/ 60325 w 314325"/>
                <a:gd name="connsiteY9" fmla="*/ 158750 h 282575"/>
                <a:gd name="connsiteX10" fmla="*/ 12700 w 314325"/>
                <a:gd name="connsiteY10" fmla="*/ 107950 h 282575"/>
                <a:gd name="connsiteX11" fmla="*/ 0 w 314325"/>
                <a:gd name="connsiteY11" fmla="*/ 0 h 282575"/>
                <a:gd name="connsiteX0" fmla="*/ 0 w 314325"/>
                <a:gd name="connsiteY0" fmla="*/ 0 h 282575"/>
                <a:gd name="connsiteX1" fmla="*/ 120650 w 314325"/>
                <a:gd name="connsiteY1" fmla="*/ 50800 h 282575"/>
                <a:gd name="connsiteX2" fmla="*/ 238125 w 314325"/>
                <a:gd name="connsiteY2" fmla="*/ 104775 h 282575"/>
                <a:gd name="connsiteX3" fmla="*/ 298450 w 314325"/>
                <a:gd name="connsiteY3" fmla="*/ 165100 h 282575"/>
                <a:gd name="connsiteX4" fmla="*/ 314325 w 314325"/>
                <a:gd name="connsiteY4" fmla="*/ 177800 h 282575"/>
                <a:gd name="connsiteX5" fmla="*/ 285750 w 314325"/>
                <a:gd name="connsiteY5" fmla="*/ 257175 h 282575"/>
                <a:gd name="connsiteX6" fmla="*/ 244475 w 314325"/>
                <a:gd name="connsiteY6" fmla="*/ 282575 h 282575"/>
                <a:gd name="connsiteX7" fmla="*/ 212725 w 314325"/>
                <a:gd name="connsiteY7" fmla="*/ 238125 h 282575"/>
                <a:gd name="connsiteX8" fmla="*/ 152400 w 314325"/>
                <a:gd name="connsiteY8" fmla="*/ 193675 h 282575"/>
                <a:gd name="connsiteX9" fmla="*/ 60325 w 314325"/>
                <a:gd name="connsiteY9" fmla="*/ 158750 h 282575"/>
                <a:gd name="connsiteX10" fmla="*/ 12700 w 314325"/>
                <a:gd name="connsiteY10" fmla="*/ 107950 h 282575"/>
                <a:gd name="connsiteX11" fmla="*/ 6350 w 314325"/>
                <a:gd name="connsiteY11" fmla="*/ 60325 h 282575"/>
                <a:gd name="connsiteX12" fmla="*/ 0 w 314325"/>
                <a:gd name="connsiteY12" fmla="*/ 0 h 282575"/>
                <a:gd name="connsiteX0" fmla="*/ 22225 w 336550"/>
                <a:gd name="connsiteY0" fmla="*/ 0 h 282575"/>
                <a:gd name="connsiteX1" fmla="*/ 142875 w 336550"/>
                <a:gd name="connsiteY1" fmla="*/ 50800 h 282575"/>
                <a:gd name="connsiteX2" fmla="*/ 260350 w 336550"/>
                <a:gd name="connsiteY2" fmla="*/ 104775 h 282575"/>
                <a:gd name="connsiteX3" fmla="*/ 320675 w 336550"/>
                <a:gd name="connsiteY3" fmla="*/ 165100 h 282575"/>
                <a:gd name="connsiteX4" fmla="*/ 336550 w 336550"/>
                <a:gd name="connsiteY4" fmla="*/ 177800 h 282575"/>
                <a:gd name="connsiteX5" fmla="*/ 307975 w 336550"/>
                <a:gd name="connsiteY5" fmla="*/ 257175 h 282575"/>
                <a:gd name="connsiteX6" fmla="*/ 266700 w 336550"/>
                <a:gd name="connsiteY6" fmla="*/ 282575 h 282575"/>
                <a:gd name="connsiteX7" fmla="*/ 234950 w 336550"/>
                <a:gd name="connsiteY7" fmla="*/ 238125 h 282575"/>
                <a:gd name="connsiteX8" fmla="*/ 174625 w 336550"/>
                <a:gd name="connsiteY8" fmla="*/ 193675 h 282575"/>
                <a:gd name="connsiteX9" fmla="*/ 82550 w 336550"/>
                <a:gd name="connsiteY9" fmla="*/ 158750 h 282575"/>
                <a:gd name="connsiteX10" fmla="*/ 34925 w 336550"/>
                <a:gd name="connsiteY10" fmla="*/ 107950 h 282575"/>
                <a:gd name="connsiteX11" fmla="*/ 0 w 336550"/>
                <a:gd name="connsiteY11" fmla="*/ 22225 h 282575"/>
                <a:gd name="connsiteX12" fmla="*/ 22225 w 336550"/>
                <a:gd name="connsiteY12" fmla="*/ 0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550" h="282575">
                  <a:moveTo>
                    <a:pt x="22225" y="0"/>
                  </a:moveTo>
                  <a:lnTo>
                    <a:pt x="142875" y="50800"/>
                  </a:lnTo>
                  <a:lnTo>
                    <a:pt x="260350" y="104775"/>
                  </a:lnTo>
                  <a:lnTo>
                    <a:pt x="320675" y="165100"/>
                  </a:lnTo>
                  <a:lnTo>
                    <a:pt x="336550" y="177800"/>
                  </a:lnTo>
                  <a:lnTo>
                    <a:pt x="307975" y="257175"/>
                  </a:lnTo>
                  <a:lnTo>
                    <a:pt x="266700" y="282575"/>
                  </a:lnTo>
                  <a:lnTo>
                    <a:pt x="234950" y="238125"/>
                  </a:lnTo>
                  <a:lnTo>
                    <a:pt x="174625" y="193675"/>
                  </a:lnTo>
                  <a:lnTo>
                    <a:pt x="82550" y="158750"/>
                  </a:lnTo>
                  <a:lnTo>
                    <a:pt x="34925" y="107950"/>
                  </a:lnTo>
                  <a:lnTo>
                    <a:pt x="0" y="22225"/>
                  </a:lnTo>
                  <a:lnTo>
                    <a:pt x="22225"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7" name="Полилиния: фигура 136">
              <a:extLst>
                <a:ext uri="{FF2B5EF4-FFF2-40B4-BE49-F238E27FC236}">
                  <a16:creationId xmlns:a16="http://schemas.microsoft.com/office/drawing/2014/main" id="{5540FA16-328C-B12C-3E67-47CB025E19FC}"/>
                </a:ext>
              </a:extLst>
            </p:cNvPr>
            <p:cNvSpPr/>
            <p:nvPr/>
          </p:nvSpPr>
          <p:spPr>
            <a:xfrm>
              <a:off x="2159000" y="1946275"/>
              <a:ext cx="136525" cy="219075"/>
            </a:xfrm>
            <a:custGeom>
              <a:avLst/>
              <a:gdLst>
                <a:gd name="connsiteX0" fmla="*/ 0 w 136525"/>
                <a:gd name="connsiteY0" fmla="*/ 0 h 219075"/>
                <a:gd name="connsiteX1" fmla="*/ 57150 w 136525"/>
                <a:gd name="connsiteY1" fmla="*/ 0 h 219075"/>
                <a:gd name="connsiteX2" fmla="*/ 133350 w 136525"/>
                <a:gd name="connsiteY2" fmla="*/ 19050 h 219075"/>
                <a:gd name="connsiteX3" fmla="*/ 136525 w 136525"/>
                <a:gd name="connsiteY3" fmla="*/ 79375 h 219075"/>
                <a:gd name="connsiteX4" fmla="*/ 127000 w 136525"/>
                <a:gd name="connsiteY4" fmla="*/ 177800 h 219075"/>
                <a:gd name="connsiteX5" fmla="*/ 98425 w 136525"/>
                <a:gd name="connsiteY5" fmla="*/ 219075 h 219075"/>
                <a:gd name="connsiteX6" fmla="*/ 60325 w 136525"/>
                <a:gd name="connsiteY6" fmla="*/ 219075 h 219075"/>
                <a:gd name="connsiteX7" fmla="*/ 47625 w 136525"/>
                <a:gd name="connsiteY7" fmla="*/ 168275 h 219075"/>
                <a:gd name="connsiteX8" fmla="*/ 69850 w 136525"/>
                <a:gd name="connsiteY8" fmla="*/ 117475 h 219075"/>
                <a:gd name="connsiteX9" fmla="*/ 57150 w 136525"/>
                <a:gd name="connsiteY9" fmla="*/ 63500 h 219075"/>
                <a:gd name="connsiteX10" fmla="*/ 0 w 136525"/>
                <a:gd name="connsiteY10"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525" h="219075">
                  <a:moveTo>
                    <a:pt x="0" y="0"/>
                  </a:moveTo>
                  <a:lnTo>
                    <a:pt x="57150" y="0"/>
                  </a:lnTo>
                  <a:lnTo>
                    <a:pt x="133350" y="19050"/>
                  </a:lnTo>
                  <a:lnTo>
                    <a:pt x="136525" y="79375"/>
                  </a:lnTo>
                  <a:lnTo>
                    <a:pt x="127000" y="177800"/>
                  </a:lnTo>
                  <a:lnTo>
                    <a:pt x="98425" y="219075"/>
                  </a:lnTo>
                  <a:lnTo>
                    <a:pt x="60325" y="219075"/>
                  </a:lnTo>
                  <a:lnTo>
                    <a:pt x="47625" y="168275"/>
                  </a:lnTo>
                  <a:lnTo>
                    <a:pt x="69850" y="117475"/>
                  </a:lnTo>
                  <a:lnTo>
                    <a:pt x="57150" y="63500"/>
                  </a:lnTo>
                  <a:lnTo>
                    <a:pt x="0"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2" name="Полилиния: фигура 141">
              <a:extLst>
                <a:ext uri="{FF2B5EF4-FFF2-40B4-BE49-F238E27FC236}">
                  <a16:creationId xmlns:a16="http://schemas.microsoft.com/office/drawing/2014/main" id="{BE8E4B61-C73B-CEE9-9F6B-9664A1F85F85}"/>
                </a:ext>
              </a:extLst>
            </p:cNvPr>
            <p:cNvSpPr/>
            <p:nvPr/>
          </p:nvSpPr>
          <p:spPr>
            <a:xfrm>
              <a:off x="1882775" y="2095500"/>
              <a:ext cx="184150" cy="127000"/>
            </a:xfrm>
            <a:custGeom>
              <a:avLst/>
              <a:gdLst>
                <a:gd name="connsiteX0" fmla="*/ 0 w 184150"/>
                <a:gd name="connsiteY0" fmla="*/ 0 h 127000"/>
                <a:gd name="connsiteX1" fmla="*/ 82550 w 184150"/>
                <a:gd name="connsiteY1" fmla="*/ 44450 h 127000"/>
                <a:gd name="connsiteX2" fmla="*/ 168275 w 184150"/>
                <a:gd name="connsiteY2" fmla="*/ 88900 h 127000"/>
                <a:gd name="connsiteX3" fmla="*/ 184150 w 184150"/>
                <a:gd name="connsiteY3" fmla="*/ 120650 h 127000"/>
                <a:gd name="connsiteX4" fmla="*/ 158750 w 184150"/>
                <a:gd name="connsiteY4" fmla="*/ 127000 h 127000"/>
                <a:gd name="connsiteX5" fmla="*/ 82550 w 184150"/>
                <a:gd name="connsiteY5" fmla="*/ 95250 h 127000"/>
                <a:gd name="connsiteX6" fmla="*/ 28575 w 184150"/>
                <a:gd name="connsiteY6" fmla="*/ 79375 h 127000"/>
                <a:gd name="connsiteX7" fmla="*/ 0 w 184150"/>
                <a:gd name="connsiteY7"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127000">
                  <a:moveTo>
                    <a:pt x="0" y="0"/>
                  </a:moveTo>
                  <a:lnTo>
                    <a:pt x="82550" y="44450"/>
                  </a:lnTo>
                  <a:lnTo>
                    <a:pt x="168275" y="88900"/>
                  </a:lnTo>
                  <a:lnTo>
                    <a:pt x="184150" y="120650"/>
                  </a:lnTo>
                  <a:lnTo>
                    <a:pt x="158750" y="127000"/>
                  </a:lnTo>
                  <a:lnTo>
                    <a:pt x="82550" y="95250"/>
                  </a:lnTo>
                  <a:lnTo>
                    <a:pt x="28575" y="79375"/>
                  </a:lnTo>
                  <a:lnTo>
                    <a:pt x="0"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4" name="Полилиния: фигура 143">
              <a:extLst>
                <a:ext uri="{FF2B5EF4-FFF2-40B4-BE49-F238E27FC236}">
                  <a16:creationId xmlns:a16="http://schemas.microsoft.com/office/drawing/2014/main" id="{D091219D-6F62-8AFD-4CDC-D1BFD3CBA4C7}"/>
                </a:ext>
              </a:extLst>
            </p:cNvPr>
            <p:cNvSpPr/>
            <p:nvPr/>
          </p:nvSpPr>
          <p:spPr>
            <a:xfrm>
              <a:off x="2838450" y="2397125"/>
              <a:ext cx="57150" cy="187325"/>
            </a:xfrm>
            <a:custGeom>
              <a:avLst/>
              <a:gdLst>
                <a:gd name="connsiteX0" fmla="*/ 0 w 57150"/>
                <a:gd name="connsiteY0" fmla="*/ 0 h 187325"/>
                <a:gd name="connsiteX1" fmla="*/ 0 w 57150"/>
                <a:gd name="connsiteY1" fmla="*/ 101600 h 187325"/>
                <a:gd name="connsiteX2" fmla="*/ 31750 w 57150"/>
                <a:gd name="connsiteY2" fmla="*/ 187325 h 187325"/>
                <a:gd name="connsiteX3" fmla="*/ 57150 w 57150"/>
                <a:gd name="connsiteY3" fmla="*/ 123825 h 187325"/>
                <a:gd name="connsiteX4" fmla="*/ 50800 w 57150"/>
                <a:gd name="connsiteY4" fmla="*/ 60325 h 187325"/>
                <a:gd name="connsiteX5" fmla="*/ 0 w 57150"/>
                <a:gd name="connsiteY5" fmla="*/ 0 h 1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187325">
                  <a:moveTo>
                    <a:pt x="0" y="0"/>
                  </a:moveTo>
                  <a:lnTo>
                    <a:pt x="0" y="101600"/>
                  </a:lnTo>
                  <a:lnTo>
                    <a:pt x="31750" y="187325"/>
                  </a:lnTo>
                  <a:lnTo>
                    <a:pt x="57150" y="123825"/>
                  </a:lnTo>
                  <a:lnTo>
                    <a:pt x="50800" y="60325"/>
                  </a:lnTo>
                  <a:lnTo>
                    <a:pt x="0"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5" name="Полилиния: фигура 144">
              <a:extLst>
                <a:ext uri="{FF2B5EF4-FFF2-40B4-BE49-F238E27FC236}">
                  <a16:creationId xmlns:a16="http://schemas.microsoft.com/office/drawing/2014/main" id="{B0D81A80-107E-4DE0-BE85-90FAAE2A1B90}"/>
                </a:ext>
              </a:extLst>
            </p:cNvPr>
            <p:cNvSpPr/>
            <p:nvPr/>
          </p:nvSpPr>
          <p:spPr>
            <a:xfrm>
              <a:off x="2289175" y="3235325"/>
              <a:ext cx="190500" cy="558800"/>
            </a:xfrm>
            <a:custGeom>
              <a:avLst/>
              <a:gdLst>
                <a:gd name="connsiteX0" fmla="*/ 9525 w 190500"/>
                <a:gd name="connsiteY0" fmla="*/ 0 h 558800"/>
                <a:gd name="connsiteX1" fmla="*/ 0 w 190500"/>
                <a:gd name="connsiteY1" fmla="*/ 73025 h 558800"/>
                <a:gd name="connsiteX2" fmla="*/ 19050 w 190500"/>
                <a:gd name="connsiteY2" fmla="*/ 155575 h 558800"/>
                <a:gd name="connsiteX3" fmla="*/ 60325 w 190500"/>
                <a:gd name="connsiteY3" fmla="*/ 263525 h 558800"/>
                <a:gd name="connsiteX4" fmla="*/ 107950 w 190500"/>
                <a:gd name="connsiteY4" fmla="*/ 361950 h 558800"/>
                <a:gd name="connsiteX5" fmla="*/ 142875 w 190500"/>
                <a:gd name="connsiteY5" fmla="*/ 422275 h 558800"/>
                <a:gd name="connsiteX6" fmla="*/ 149225 w 190500"/>
                <a:gd name="connsiteY6" fmla="*/ 473075 h 558800"/>
                <a:gd name="connsiteX7" fmla="*/ 146050 w 190500"/>
                <a:gd name="connsiteY7" fmla="*/ 530225 h 558800"/>
                <a:gd name="connsiteX8" fmla="*/ 165100 w 190500"/>
                <a:gd name="connsiteY8" fmla="*/ 558800 h 558800"/>
                <a:gd name="connsiteX9" fmla="*/ 190500 w 190500"/>
                <a:gd name="connsiteY9" fmla="*/ 479425 h 558800"/>
                <a:gd name="connsiteX10" fmla="*/ 180975 w 190500"/>
                <a:gd name="connsiteY10" fmla="*/ 419100 h 558800"/>
                <a:gd name="connsiteX11" fmla="*/ 146050 w 190500"/>
                <a:gd name="connsiteY11" fmla="*/ 352425 h 558800"/>
                <a:gd name="connsiteX12" fmla="*/ 111125 w 190500"/>
                <a:gd name="connsiteY12" fmla="*/ 260350 h 558800"/>
                <a:gd name="connsiteX13" fmla="*/ 79375 w 190500"/>
                <a:gd name="connsiteY13" fmla="*/ 190500 h 558800"/>
                <a:gd name="connsiteX14" fmla="*/ 79375 w 190500"/>
                <a:gd name="connsiteY14" fmla="*/ 101600 h 558800"/>
                <a:gd name="connsiteX15" fmla="*/ 60325 w 190500"/>
                <a:gd name="connsiteY15" fmla="*/ 34925 h 558800"/>
                <a:gd name="connsiteX16" fmla="*/ 9525 w 190500"/>
                <a:gd name="connsiteY16" fmla="*/ 0 h 558800"/>
                <a:gd name="connsiteX0" fmla="*/ 9525 w 190500"/>
                <a:gd name="connsiteY0" fmla="*/ 0 h 558800"/>
                <a:gd name="connsiteX1" fmla="*/ 0 w 190500"/>
                <a:gd name="connsiteY1" fmla="*/ 73025 h 558800"/>
                <a:gd name="connsiteX2" fmla="*/ 19050 w 190500"/>
                <a:gd name="connsiteY2" fmla="*/ 155575 h 558800"/>
                <a:gd name="connsiteX3" fmla="*/ 60325 w 190500"/>
                <a:gd name="connsiteY3" fmla="*/ 263525 h 558800"/>
                <a:gd name="connsiteX4" fmla="*/ 107950 w 190500"/>
                <a:gd name="connsiteY4" fmla="*/ 361950 h 558800"/>
                <a:gd name="connsiteX5" fmla="*/ 142875 w 190500"/>
                <a:gd name="connsiteY5" fmla="*/ 422275 h 558800"/>
                <a:gd name="connsiteX6" fmla="*/ 149225 w 190500"/>
                <a:gd name="connsiteY6" fmla="*/ 473075 h 558800"/>
                <a:gd name="connsiteX7" fmla="*/ 146050 w 190500"/>
                <a:gd name="connsiteY7" fmla="*/ 530225 h 558800"/>
                <a:gd name="connsiteX8" fmla="*/ 165100 w 190500"/>
                <a:gd name="connsiteY8" fmla="*/ 558800 h 558800"/>
                <a:gd name="connsiteX9" fmla="*/ 190500 w 190500"/>
                <a:gd name="connsiteY9" fmla="*/ 479425 h 558800"/>
                <a:gd name="connsiteX10" fmla="*/ 180975 w 190500"/>
                <a:gd name="connsiteY10" fmla="*/ 419100 h 558800"/>
                <a:gd name="connsiteX11" fmla="*/ 146050 w 190500"/>
                <a:gd name="connsiteY11" fmla="*/ 352425 h 558800"/>
                <a:gd name="connsiteX12" fmla="*/ 111125 w 190500"/>
                <a:gd name="connsiteY12" fmla="*/ 260350 h 558800"/>
                <a:gd name="connsiteX13" fmla="*/ 79375 w 190500"/>
                <a:gd name="connsiteY13" fmla="*/ 190500 h 558800"/>
                <a:gd name="connsiteX14" fmla="*/ 79375 w 190500"/>
                <a:gd name="connsiteY14" fmla="*/ 101600 h 558800"/>
                <a:gd name="connsiteX15" fmla="*/ 60325 w 190500"/>
                <a:gd name="connsiteY15" fmla="*/ 34925 h 558800"/>
                <a:gd name="connsiteX16" fmla="*/ 34925 w 190500"/>
                <a:gd name="connsiteY16" fmla="*/ 17463 h 558800"/>
                <a:gd name="connsiteX17" fmla="*/ 9525 w 190500"/>
                <a:gd name="connsiteY17" fmla="*/ 0 h 558800"/>
                <a:gd name="connsiteX0" fmla="*/ 9525 w 190500"/>
                <a:gd name="connsiteY0" fmla="*/ 0 h 558800"/>
                <a:gd name="connsiteX1" fmla="*/ 0 w 190500"/>
                <a:gd name="connsiteY1" fmla="*/ 73025 h 558800"/>
                <a:gd name="connsiteX2" fmla="*/ 19050 w 190500"/>
                <a:gd name="connsiteY2" fmla="*/ 155575 h 558800"/>
                <a:gd name="connsiteX3" fmla="*/ 60325 w 190500"/>
                <a:gd name="connsiteY3" fmla="*/ 263525 h 558800"/>
                <a:gd name="connsiteX4" fmla="*/ 107950 w 190500"/>
                <a:gd name="connsiteY4" fmla="*/ 361950 h 558800"/>
                <a:gd name="connsiteX5" fmla="*/ 142875 w 190500"/>
                <a:gd name="connsiteY5" fmla="*/ 422275 h 558800"/>
                <a:gd name="connsiteX6" fmla="*/ 149225 w 190500"/>
                <a:gd name="connsiteY6" fmla="*/ 473075 h 558800"/>
                <a:gd name="connsiteX7" fmla="*/ 146050 w 190500"/>
                <a:gd name="connsiteY7" fmla="*/ 530225 h 558800"/>
                <a:gd name="connsiteX8" fmla="*/ 165100 w 190500"/>
                <a:gd name="connsiteY8" fmla="*/ 558800 h 558800"/>
                <a:gd name="connsiteX9" fmla="*/ 190500 w 190500"/>
                <a:gd name="connsiteY9" fmla="*/ 479425 h 558800"/>
                <a:gd name="connsiteX10" fmla="*/ 180975 w 190500"/>
                <a:gd name="connsiteY10" fmla="*/ 419100 h 558800"/>
                <a:gd name="connsiteX11" fmla="*/ 146050 w 190500"/>
                <a:gd name="connsiteY11" fmla="*/ 352425 h 558800"/>
                <a:gd name="connsiteX12" fmla="*/ 111125 w 190500"/>
                <a:gd name="connsiteY12" fmla="*/ 260350 h 558800"/>
                <a:gd name="connsiteX13" fmla="*/ 79375 w 190500"/>
                <a:gd name="connsiteY13" fmla="*/ 190500 h 558800"/>
                <a:gd name="connsiteX14" fmla="*/ 79375 w 190500"/>
                <a:gd name="connsiteY14" fmla="*/ 101600 h 558800"/>
                <a:gd name="connsiteX15" fmla="*/ 60325 w 190500"/>
                <a:gd name="connsiteY15" fmla="*/ 34925 h 558800"/>
                <a:gd name="connsiteX16" fmla="*/ 37306 w 190500"/>
                <a:gd name="connsiteY16" fmla="*/ 5557 h 558800"/>
                <a:gd name="connsiteX17" fmla="*/ 9525 w 190500"/>
                <a:gd name="connsiteY17" fmla="*/ 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500" h="558800">
                  <a:moveTo>
                    <a:pt x="9525" y="0"/>
                  </a:moveTo>
                  <a:lnTo>
                    <a:pt x="0" y="73025"/>
                  </a:lnTo>
                  <a:lnTo>
                    <a:pt x="19050" y="155575"/>
                  </a:lnTo>
                  <a:lnTo>
                    <a:pt x="60325" y="263525"/>
                  </a:lnTo>
                  <a:lnTo>
                    <a:pt x="107950" y="361950"/>
                  </a:lnTo>
                  <a:lnTo>
                    <a:pt x="142875" y="422275"/>
                  </a:lnTo>
                  <a:lnTo>
                    <a:pt x="149225" y="473075"/>
                  </a:lnTo>
                  <a:lnTo>
                    <a:pt x="146050" y="530225"/>
                  </a:lnTo>
                  <a:lnTo>
                    <a:pt x="165100" y="558800"/>
                  </a:lnTo>
                  <a:lnTo>
                    <a:pt x="190500" y="479425"/>
                  </a:lnTo>
                  <a:lnTo>
                    <a:pt x="180975" y="419100"/>
                  </a:lnTo>
                  <a:lnTo>
                    <a:pt x="146050" y="352425"/>
                  </a:lnTo>
                  <a:lnTo>
                    <a:pt x="111125" y="260350"/>
                  </a:lnTo>
                  <a:lnTo>
                    <a:pt x="79375" y="190500"/>
                  </a:lnTo>
                  <a:lnTo>
                    <a:pt x="79375" y="101600"/>
                  </a:lnTo>
                  <a:lnTo>
                    <a:pt x="60325" y="34925"/>
                  </a:lnTo>
                  <a:lnTo>
                    <a:pt x="37306" y="5557"/>
                  </a:lnTo>
                  <a:lnTo>
                    <a:pt x="9525"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6" name="Полилиния: фигура 145">
              <a:extLst>
                <a:ext uri="{FF2B5EF4-FFF2-40B4-BE49-F238E27FC236}">
                  <a16:creationId xmlns:a16="http://schemas.microsoft.com/office/drawing/2014/main" id="{CCA1083C-30FB-A5E4-0BD2-AAF4EBEEC6DD}"/>
                </a:ext>
              </a:extLst>
            </p:cNvPr>
            <p:cNvSpPr/>
            <p:nvPr/>
          </p:nvSpPr>
          <p:spPr>
            <a:xfrm>
              <a:off x="2588419" y="2863850"/>
              <a:ext cx="253206" cy="92075"/>
            </a:xfrm>
            <a:custGeom>
              <a:avLst/>
              <a:gdLst>
                <a:gd name="connsiteX0" fmla="*/ 0 w 244475"/>
                <a:gd name="connsiteY0" fmla="*/ 31750 h 92075"/>
                <a:gd name="connsiteX1" fmla="*/ 53975 w 244475"/>
                <a:gd name="connsiteY1" fmla="*/ 12700 h 92075"/>
                <a:gd name="connsiteX2" fmla="*/ 120650 w 244475"/>
                <a:gd name="connsiteY2" fmla="*/ 31750 h 92075"/>
                <a:gd name="connsiteX3" fmla="*/ 180975 w 244475"/>
                <a:gd name="connsiteY3" fmla="*/ 22225 h 92075"/>
                <a:gd name="connsiteX4" fmla="*/ 225425 w 244475"/>
                <a:gd name="connsiteY4" fmla="*/ 0 h 92075"/>
                <a:gd name="connsiteX5" fmla="*/ 244475 w 244475"/>
                <a:gd name="connsiteY5" fmla="*/ 22225 h 92075"/>
                <a:gd name="connsiteX6" fmla="*/ 222250 w 244475"/>
                <a:gd name="connsiteY6" fmla="*/ 79375 h 92075"/>
                <a:gd name="connsiteX7" fmla="*/ 130175 w 244475"/>
                <a:gd name="connsiteY7" fmla="*/ 92075 h 92075"/>
                <a:gd name="connsiteX8" fmla="*/ 60325 w 244475"/>
                <a:gd name="connsiteY8" fmla="*/ 92075 h 92075"/>
                <a:gd name="connsiteX9" fmla="*/ 0 w 244475"/>
                <a:gd name="connsiteY9" fmla="*/ 31750 h 92075"/>
                <a:gd name="connsiteX0" fmla="*/ 0 w 244475"/>
                <a:gd name="connsiteY0" fmla="*/ 31750 h 92075"/>
                <a:gd name="connsiteX1" fmla="*/ 53975 w 244475"/>
                <a:gd name="connsiteY1" fmla="*/ 12700 h 92075"/>
                <a:gd name="connsiteX2" fmla="*/ 120650 w 244475"/>
                <a:gd name="connsiteY2" fmla="*/ 31750 h 92075"/>
                <a:gd name="connsiteX3" fmla="*/ 180975 w 244475"/>
                <a:gd name="connsiteY3" fmla="*/ 22225 h 92075"/>
                <a:gd name="connsiteX4" fmla="*/ 225425 w 244475"/>
                <a:gd name="connsiteY4" fmla="*/ 0 h 92075"/>
                <a:gd name="connsiteX5" fmla="*/ 244475 w 244475"/>
                <a:gd name="connsiteY5" fmla="*/ 22225 h 92075"/>
                <a:gd name="connsiteX6" fmla="*/ 222250 w 244475"/>
                <a:gd name="connsiteY6" fmla="*/ 79375 h 92075"/>
                <a:gd name="connsiteX7" fmla="*/ 130175 w 244475"/>
                <a:gd name="connsiteY7" fmla="*/ 92075 h 92075"/>
                <a:gd name="connsiteX8" fmla="*/ 60325 w 244475"/>
                <a:gd name="connsiteY8" fmla="*/ 92075 h 92075"/>
                <a:gd name="connsiteX9" fmla="*/ 34131 w 244475"/>
                <a:gd name="connsiteY9" fmla="*/ 60325 h 92075"/>
                <a:gd name="connsiteX10" fmla="*/ 0 w 244475"/>
                <a:gd name="connsiteY10" fmla="*/ 31750 h 92075"/>
                <a:gd name="connsiteX0" fmla="*/ 0 w 244475"/>
                <a:gd name="connsiteY0" fmla="*/ 31750 h 92075"/>
                <a:gd name="connsiteX1" fmla="*/ 53975 w 244475"/>
                <a:gd name="connsiteY1" fmla="*/ 12700 h 92075"/>
                <a:gd name="connsiteX2" fmla="*/ 120650 w 244475"/>
                <a:gd name="connsiteY2" fmla="*/ 31750 h 92075"/>
                <a:gd name="connsiteX3" fmla="*/ 180975 w 244475"/>
                <a:gd name="connsiteY3" fmla="*/ 22225 h 92075"/>
                <a:gd name="connsiteX4" fmla="*/ 225425 w 244475"/>
                <a:gd name="connsiteY4" fmla="*/ 0 h 92075"/>
                <a:gd name="connsiteX5" fmla="*/ 244475 w 244475"/>
                <a:gd name="connsiteY5" fmla="*/ 22225 h 92075"/>
                <a:gd name="connsiteX6" fmla="*/ 222250 w 244475"/>
                <a:gd name="connsiteY6" fmla="*/ 79375 h 92075"/>
                <a:gd name="connsiteX7" fmla="*/ 130175 w 244475"/>
                <a:gd name="connsiteY7" fmla="*/ 92075 h 92075"/>
                <a:gd name="connsiteX8" fmla="*/ 60325 w 244475"/>
                <a:gd name="connsiteY8" fmla="*/ 92075 h 92075"/>
                <a:gd name="connsiteX9" fmla="*/ 24606 w 244475"/>
                <a:gd name="connsiteY9" fmla="*/ 79375 h 92075"/>
                <a:gd name="connsiteX10" fmla="*/ 0 w 244475"/>
                <a:gd name="connsiteY10" fmla="*/ 31750 h 92075"/>
                <a:gd name="connsiteX0" fmla="*/ 0 w 244475"/>
                <a:gd name="connsiteY0" fmla="*/ 31750 h 92075"/>
                <a:gd name="connsiteX1" fmla="*/ 53975 w 244475"/>
                <a:gd name="connsiteY1" fmla="*/ 12700 h 92075"/>
                <a:gd name="connsiteX2" fmla="*/ 120650 w 244475"/>
                <a:gd name="connsiteY2" fmla="*/ 31750 h 92075"/>
                <a:gd name="connsiteX3" fmla="*/ 180975 w 244475"/>
                <a:gd name="connsiteY3" fmla="*/ 22225 h 92075"/>
                <a:gd name="connsiteX4" fmla="*/ 225425 w 244475"/>
                <a:gd name="connsiteY4" fmla="*/ 0 h 92075"/>
                <a:gd name="connsiteX5" fmla="*/ 244475 w 244475"/>
                <a:gd name="connsiteY5" fmla="*/ 22225 h 92075"/>
                <a:gd name="connsiteX6" fmla="*/ 222250 w 244475"/>
                <a:gd name="connsiteY6" fmla="*/ 79375 h 92075"/>
                <a:gd name="connsiteX7" fmla="*/ 130175 w 244475"/>
                <a:gd name="connsiteY7" fmla="*/ 92075 h 92075"/>
                <a:gd name="connsiteX8" fmla="*/ 60325 w 244475"/>
                <a:gd name="connsiteY8" fmla="*/ 92075 h 92075"/>
                <a:gd name="connsiteX9" fmla="*/ 24606 w 244475"/>
                <a:gd name="connsiteY9" fmla="*/ 79375 h 92075"/>
                <a:gd name="connsiteX10" fmla="*/ 7938 w 244475"/>
                <a:gd name="connsiteY10" fmla="*/ 55563 h 92075"/>
                <a:gd name="connsiteX11" fmla="*/ 0 w 244475"/>
                <a:gd name="connsiteY11" fmla="*/ 31750 h 92075"/>
                <a:gd name="connsiteX0" fmla="*/ 8731 w 253206"/>
                <a:gd name="connsiteY0" fmla="*/ 31750 h 92075"/>
                <a:gd name="connsiteX1" fmla="*/ 62706 w 253206"/>
                <a:gd name="connsiteY1" fmla="*/ 12700 h 92075"/>
                <a:gd name="connsiteX2" fmla="*/ 129381 w 253206"/>
                <a:gd name="connsiteY2" fmla="*/ 31750 h 92075"/>
                <a:gd name="connsiteX3" fmla="*/ 189706 w 253206"/>
                <a:gd name="connsiteY3" fmla="*/ 22225 h 92075"/>
                <a:gd name="connsiteX4" fmla="*/ 234156 w 253206"/>
                <a:gd name="connsiteY4" fmla="*/ 0 h 92075"/>
                <a:gd name="connsiteX5" fmla="*/ 253206 w 253206"/>
                <a:gd name="connsiteY5" fmla="*/ 22225 h 92075"/>
                <a:gd name="connsiteX6" fmla="*/ 230981 w 253206"/>
                <a:gd name="connsiteY6" fmla="*/ 79375 h 92075"/>
                <a:gd name="connsiteX7" fmla="*/ 138906 w 253206"/>
                <a:gd name="connsiteY7" fmla="*/ 92075 h 92075"/>
                <a:gd name="connsiteX8" fmla="*/ 69056 w 253206"/>
                <a:gd name="connsiteY8" fmla="*/ 92075 h 92075"/>
                <a:gd name="connsiteX9" fmla="*/ 33337 w 253206"/>
                <a:gd name="connsiteY9" fmla="*/ 79375 h 92075"/>
                <a:gd name="connsiteX10" fmla="*/ 0 w 253206"/>
                <a:gd name="connsiteY10" fmla="*/ 60325 h 92075"/>
                <a:gd name="connsiteX11" fmla="*/ 8731 w 253206"/>
                <a:gd name="connsiteY11" fmla="*/ 31750 h 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206" h="92075">
                  <a:moveTo>
                    <a:pt x="8731" y="31750"/>
                  </a:moveTo>
                  <a:lnTo>
                    <a:pt x="62706" y="12700"/>
                  </a:lnTo>
                  <a:lnTo>
                    <a:pt x="129381" y="31750"/>
                  </a:lnTo>
                  <a:lnTo>
                    <a:pt x="189706" y="22225"/>
                  </a:lnTo>
                  <a:lnTo>
                    <a:pt x="234156" y="0"/>
                  </a:lnTo>
                  <a:lnTo>
                    <a:pt x="253206" y="22225"/>
                  </a:lnTo>
                  <a:lnTo>
                    <a:pt x="230981" y="79375"/>
                  </a:lnTo>
                  <a:lnTo>
                    <a:pt x="138906" y="92075"/>
                  </a:lnTo>
                  <a:lnTo>
                    <a:pt x="69056" y="92075"/>
                  </a:lnTo>
                  <a:lnTo>
                    <a:pt x="33337" y="79375"/>
                  </a:lnTo>
                  <a:lnTo>
                    <a:pt x="0" y="60325"/>
                  </a:lnTo>
                  <a:lnTo>
                    <a:pt x="8731" y="3175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8" name="Полилиния: фигура 147">
              <a:extLst>
                <a:ext uri="{FF2B5EF4-FFF2-40B4-BE49-F238E27FC236}">
                  <a16:creationId xmlns:a16="http://schemas.microsoft.com/office/drawing/2014/main" id="{0A92B58E-7DE5-9F56-61F9-D65E648E8281}"/>
                </a:ext>
              </a:extLst>
            </p:cNvPr>
            <p:cNvSpPr/>
            <p:nvPr/>
          </p:nvSpPr>
          <p:spPr>
            <a:xfrm>
              <a:off x="2946400" y="2768600"/>
              <a:ext cx="76200" cy="117475"/>
            </a:xfrm>
            <a:custGeom>
              <a:avLst/>
              <a:gdLst>
                <a:gd name="connsiteX0" fmla="*/ 41275 w 76200"/>
                <a:gd name="connsiteY0" fmla="*/ 0 h 117475"/>
                <a:gd name="connsiteX1" fmla="*/ 0 w 76200"/>
                <a:gd name="connsiteY1" fmla="*/ 66675 h 117475"/>
                <a:gd name="connsiteX2" fmla="*/ 22225 w 76200"/>
                <a:gd name="connsiteY2" fmla="*/ 117475 h 117475"/>
                <a:gd name="connsiteX3" fmla="*/ 63500 w 76200"/>
                <a:gd name="connsiteY3" fmla="*/ 95250 h 117475"/>
                <a:gd name="connsiteX4" fmla="*/ 76200 w 76200"/>
                <a:gd name="connsiteY4" fmla="*/ 41275 h 117475"/>
                <a:gd name="connsiteX5" fmla="*/ 41275 w 76200"/>
                <a:gd name="connsiteY5" fmla="*/ 0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117475">
                  <a:moveTo>
                    <a:pt x="41275" y="0"/>
                  </a:moveTo>
                  <a:lnTo>
                    <a:pt x="0" y="66675"/>
                  </a:lnTo>
                  <a:lnTo>
                    <a:pt x="22225" y="117475"/>
                  </a:lnTo>
                  <a:lnTo>
                    <a:pt x="63500" y="95250"/>
                  </a:lnTo>
                  <a:lnTo>
                    <a:pt x="76200" y="41275"/>
                  </a:lnTo>
                  <a:lnTo>
                    <a:pt x="41275"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9" name="Полилиния: фигура 148">
              <a:extLst>
                <a:ext uri="{FF2B5EF4-FFF2-40B4-BE49-F238E27FC236}">
                  <a16:creationId xmlns:a16="http://schemas.microsoft.com/office/drawing/2014/main" id="{B5F1C7DF-1459-E726-3412-1B9761493CBC}"/>
                </a:ext>
              </a:extLst>
            </p:cNvPr>
            <p:cNvSpPr/>
            <p:nvPr/>
          </p:nvSpPr>
          <p:spPr>
            <a:xfrm>
              <a:off x="2757487" y="2682875"/>
              <a:ext cx="65088" cy="66675"/>
            </a:xfrm>
            <a:custGeom>
              <a:avLst/>
              <a:gdLst>
                <a:gd name="connsiteX0" fmla="*/ 25400 w 63500"/>
                <a:gd name="connsiteY0" fmla="*/ 0 h 66675"/>
                <a:gd name="connsiteX1" fmla="*/ 63500 w 63500"/>
                <a:gd name="connsiteY1" fmla="*/ 34925 h 66675"/>
                <a:gd name="connsiteX2" fmla="*/ 53975 w 63500"/>
                <a:gd name="connsiteY2" fmla="*/ 66675 h 66675"/>
                <a:gd name="connsiteX3" fmla="*/ 0 w 63500"/>
                <a:gd name="connsiteY3" fmla="*/ 50800 h 66675"/>
                <a:gd name="connsiteX4" fmla="*/ 25400 w 63500"/>
                <a:gd name="connsiteY4" fmla="*/ 0 h 66675"/>
                <a:gd name="connsiteX0" fmla="*/ 25400 w 63500"/>
                <a:gd name="connsiteY0" fmla="*/ 0 h 66675"/>
                <a:gd name="connsiteX1" fmla="*/ 63500 w 63500"/>
                <a:gd name="connsiteY1" fmla="*/ 34925 h 66675"/>
                <a:gd name="connsiteX2" fmla="*/ 53975 w 63500"/>
                <a:gd name="connsiteY2" fmla="*/ 66675 h 66675"/>
                <a:gd name="connsiteX3" fmla="*/ 0 w 63500"/>
                <a:gd name="connsiteY3" fmla="*/ 50800 h 66675"/>
                <a:gd name="connsiteX4" fmla="*/ 12700 w 63500"/>
                <a:gd name="connsiteY4" fmla="*/ 29369 h 66675"/>
                <a:gd name="connsiteX5" fmla="*/ 25400 w 63500"/>
                <a:gd name="connsiteY5" fmla="*/ 0 h 66675"/>
                <a:gd name="connsiteX0" fmla="*/ 26988 w 65088"/>
                <a:gd name="connsiteY0" fmla="*/ 0 h 66675"/>
                <a:gd name="connsiteX1" fmla="*/ 65088 w 65088"/>
                <a:gd name="connsiteY1" fmla="*/ 34925 h 66675"/>
                <a:gd name="connsiteX2" fmla="*/ 55563 w 65088"/>
                <a:gd name="connsiteY2" fmla="*/ 66675 h 66675"/>
                <a:gd name="connsiteX3" fmla="*/ 1588 w 65088"/>
                <a:gd name="connsiteY3" fmla="*/ 50800 h 66675"/>
                <a:gd name="connsiteX4" fmla="*/ 0 w 65088"/>
                <a:gd name="connsiteY4" fmla="*/ 12700 h 66675"/>
                <a:gd name="connsiteX5" fmla="*/ 26988 w 65088"/>
                <a:gd name="connsiteY5"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88" h="66675">
                  <a:moveTo>
                    <a:pt x="26988" y="0"/>
                  </a:moveTo>
                  <a:lnTo>
                    <a:pt x="65088" y="34925"/>
                  </a:lnTo>
                  <a:lnTo>
                    <a:pt x="55563" y="66675"/>
                  </a:lnTo>
                  <a:lnTo>
                    <a:pt x="1588" y="50800"/>
                  </a:lnTo>
                  <a:cubicBezTo>
                    <a:pt x="1059" y="38100"/>
                    <a:pt x="529" y="25400"/>
                    <a:pt x="0" y="12700"/>
                  </a:cubicBezTo>
                  <a:lnTo>
                    <a:pt x="26988"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0" name="Полилиния: фигура 149">
              <a:extLst>
                <a:ext uri="{FF2B5EF4-FFF2-40B4-BE49-F238E27FC236}">
                  <a16:creationId xmlns:a16="http://schemas.microsoft.com/office/drawing/2014/main" id="{6021E76E-7AC7-C1E2-933C-D5683B49C5F2}"/>
                </a:ext>
              </a:extLst>
            </p:cNvPr>
            <p:cNvSpPr/>
            <p:nvPr/>
          </p:nvSpPr>
          <p:spPr>
            <a:xfrm>
              <a:off x="2181225" y="2832100"/>
              <a:ext cx="269875" cy="123825"/>
            </a:xfrm>
            <a:custGeom>
              <a:avLst/>
              <a:gdLst>
                <a:gd name="connsiteX0" fmla="*/ 0 w 269875"/>
                <a:gd name="connsiteY0" fmla="*/ 57150 h 123825"/>
                <a:gd name="connsiteX1" fmla="*/ 95250 w 269875"/>
                <a:gd name="connsiteY1" fmla="*/ 0 h 123825"/>
                <a:gd name="connsiteX2" fmla="*/ 269875 w 269875"/>
                <a:gd name="connsiteY2" fmla="*/ 101600 h 123825"/>
                <a:gd name="connsiteX3" fmla="*/ 225425 w 269875"/>
                <a:gd name="connsiteY3" fmla="*/ 123825 h 123825"/>
                <a:gd name="connsiteX4" fmla="*/ 85725 w 269875"/>
                <a:gd name="connsiteY4" fmla="*/ 60325 h 123825"/>
                <a:gd name="connsiteX5" fmla="*/ 28575 w 269875"/>
                <a:gd name="connsiteY5" fmla="*/ 98425 h 123825"/>
                <a:gd name="connsiteX6" fmla="*/ 0 w 269875"/>
                <a:gd name="connsiteY6" fmla="*/ 5715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875" h="123825">
                  <a:moveTo>
                    <a:pt x="0" y="57150"/>
                  </a:moveTo>
                  <a:lnTo>
                    <a:pt x="95250" y="0"/>
                  </a:lnTo>
                  <a:lnTo>
                    <a:pt x="269875" y="101600"/>
                  </a:lnTo>
                  <a:lnTo>
                    <a:pt x="225425" y="123825"/>
                  </a:lnTo>
                  <a:lnTo>
                    <a:pt x="85725" y="60325"/>
                  </a:lnTo>
                  <a:lnTo>
                    <a:pt x="28575" y="98425"/>
                  </a:lnTo>
                  <a:lnTo>
                    <a:pt x="0" y="5715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1" name="Полилиния: фигура 150">
              <a:extLst>
                <a:ext uri="{FF2B5EF4-FFF2-40B4-BE49-F238E27FC236}">
                  <a16:creationId xmlns:a16="http://schemas.microsoft.com/office/drawing/2014/main" id="{42871574-82CA-6D75-6A23-15F06DD6DD98}"/>
                </a:ext>
              </a:extLst>
            </p:cNvPr>
            <p:cNvSpPr/>
            <p:nvPr/>
          </p:nvSpPr>
          <p:spPr>
            <a:xfrm>
              <a:off x="2530476" y="3003550"/>
              <a:ext cx="107950" cy="282575"/>
            </a:xfrm>
            <a:custGeom>
              <a:avLst/>
              <a:gdLst>
                <a:gd name="connsiteX0" fmla="*/ 57150 w 98425"/>
                <a:gd name="connsiteY0" fmla="*/ 0 h 282575"/>
                <a:gd name="connsiteX1" fmla="*/ 98425 w 98425"/>
                <a:gd name="connsiteY1" fmla="*/ 28575 h 282575"/>
                <a:gd name="connsiteX2" fmla="*/ 31750 w 98425"/>
                <a:gd name="connsiteY2" fmla="*/ 282575 h 282575"/>
                <a:gd name="connsiteX3" fmla="*/ 0 w 98425"/>
                <a:gd name="connsiteY3" fmla="*/ 196850 h 282575"/>
                <a:gd name="connsiteX4" fmla="*/ 3175 w 98425"/>
                <a:gd name="connsiteY4" fmla="*/ 123825 h 282575"/>
                <a:gd name="connsiteX5" fmla="*/ 41275 w 98425"/>
                <a:gd name="connsiteY5" fmla="*/ 76200 h 282575"/>
                <a:gd name="connsiteX6" fmla="*/ 57150 w 98425"/>
                <a:gd name="connsiteY6" fmla="*/ 0 h 282575"/>
                <a:gd name="connsiteX0" fmla="*/ 57150 w 98425"/>
                <a:gd name="connsiteY0" fmla="*/ 0 h 282575"/>
                <a:gd name="connsiteX1" fmla="*/ 98425 w 98425"/>
                <a:gd name="connsiteY1" fmla="*/ 28575 h 282575"/>
                <a:gd name="connsiteX2" fmla="*/ 31750 w 98425"/>
                <a:gd name="connsiteY2" fmla="*/ 282575 h 282575"/>
                <a:gd name="connsiteX3" fmla="*/ 0 w 98425"/>
                <a:gd name="connsiteY3" fmla="*/ 196850 h 282575"/>
                <a:gd name="connsiteX4" fmla="*/ 3175 w 98425"/>
                <a:gd name="connsiteY4" fmla="*/ 123825 h 282575"/>
                <a:gd name="connsiteX5" fmla="*/ 41275 w 98425"/>
                <a:gd name="connsiteY5" fmla="*/ 76200 h 282575"/>
                <a:gd name="connsiteX6" fmla="*/ 57150 w 98425"/>
                <a:gd name="connsiteY6" fmla="*/ 0 h 282575"/>
                <a:gd name="connsiteX0" fmla="*/ 57150 w 107950"/>
                <a:gd name="connsiteY0" fmla="*/ 0 h 282575"/>
                <a:gd name="connsiteX1" fmla="*/ 107950 w 107950"/>
                <a:gd name="connsiteY1" fmla="*/ 0 h 282575"/>
                <a:gd name="connsiteX2" fmla="*/ 31750 w 107950"/>
                <a:gd name="connsiteY2" fmla="*/ 282575 h 282575"/>
                <a:gd name="connsiteX3" fmla="*/ 0 w 107950"/>
                <a:gd name="connsiteY3" fmla="*/ 196850 h 282575"/>
                <a:gd name="connsiteX4" fmla="*/ 3175 w 107950"/>
                <a:gd name="connsiteY4" fmla="*/ 123825 h 282575"/>
                <a:gd name="connsiteX5" fmla="*/ 41275 w 107950"/>
                <a:gd name="connsiteY5" fmla="*/ 76200 h 282575"/>
                <a:gd name="connsiteX6" fmla="*/ 57150 w 107950"/>
                <a:gd name="connsiteY6" fmla="*/ 0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50" h="282575">
                  <a:moveTo>
                    <a:pt x="57150" y="0"/>
                  </a:moveTo>
                  <a:lnTo>
                    <a:pt x="107950" y="0"/>
                  </a:lnTo>
                  <a:lnTo>
                    <a:pt x="31750" y="282575"/>
                  </a:lnTo>
                  <a:lnTo>
                    <a:pt x="0" y="196850"/>
                  </a:lnTo>
                  <a:lnTo>
                    <a:pt x="3175" y="123825"/>
                  </a:lnTo>
                  <a:lnTo>
                    <a:pt x="41275" y="76200"/>
                  </a:lnTo>
                  <a:lnTo>
                    <a:pt x="57150"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2" name="Полилиния: фигура 151">
              <a:extLst>
                <a:ext uri="{FF2B5EF4-FFF2-40B4-BE49-F238E27FC236}">
                  <a16:creationId xmlns:a16="http://schemas.microsoft.com/office/drawing/2014/main" id="{FD316CCA-8D7E-1F00-73A9-78DBD493F0F0}"/>
                </a:ext>
              </a:extLst>
            </p:cNvPr>
            <p:cNvSpPr/>
            <p:nvPr/>
          </p:nvSpPr>
          <p:spPr>
            <a:xfrm>
              <a:off x="1768475" y="2390775"/>
              <a:ext cx="79376" cy="127000"/>
            </a:xfrm>
            <a:custGeom>
              <a:avLst/>
              <a:gdLst>
                <a:gd name="connsiteX0" fmla="*/ 38100 w 76200"/>
                <a:gd name="connsiteY0" fmla="*/ 0 h 127000"/>
                <a:gd name="connsiteX1" fmla="*/ 0 w 76200"/>
                <a:gd name="connsiteY1" fmla="*/ 63500 h 127000"/>
                <a:gd name="connsiteX2" fmla="*/ 15875 w 76200"/>
                <a:gd name="connsiteY2" fmla="*/ 127000 h 127000"/>
                <a:gd name="connsiteX3" fmla="*/ 44450 w 76200"/>
                <a:gd name="connsiteY3" fmla="*/ 123825 h 127000"/>
                <a:gd name="connsiteX4" fmla="*/ 76200 w 76200"/>
                <a:gd name="connsiteY4" fmla="*/ 50800 h 127000"/>
                <a:gd name="connsiteX5" fmla="*/ 38100 w 76200"/>
                <a:gd name="connsiteY5" fmla="*/ 0 h 127000"/>
                <a:gd name="connsiteX0" fmla="*/ 38100 w 76200"/>
                <a:gd name="connsiteY0" fmla="*/ 0 h 127000"/>
                <a:gd name="connsiteX1" fmla="*/ 0 w 76200"/>
                <a:gd name="connsiteY1" fmla="*/ 63500 h 127000"/>
                <a:gd name="connsiteX2" fmla="*/ 15875 w 76200"/>
                <a:gd name="connsiteY2" fmla="*/ 127000 h 127000"/>
                <a:gd name="connsiteX3" fmla="*/ 44450 w 76200"/>
                <a:gd name="connsiteY3" fmla="*/ 123825 h 127000"/>
                <a:gd name="connsiteX4" fmla="*/ 76200 w 76200"/>
                <a:gd name="connsiteY4" fmla="*/ 50800 h 127000"/>
                <a:gd name="connsiteX5" fmla="*/ 55563 w 76200"/>
                <a:gd name="connsiteY5" fmla="*/ 26194 h 127000"/>
                <a:gd name="connsiteX6" fmla="*/ 38100 w 76200"/>
                <a:gd name="connsiteY6" fmla="*/ 0 h 127000"/>
                <a:gd name="connsiteX0" fmla="*/ 38100 w 79376"/>
                <a:gd name="connsiteY0" fmla="*/ 0 h 127000"/>
                <a:gd name="connsiteX1" fmla="*/ 0 w 79376"/>
                <a:gd name="connsiteY1" fmla="*/ 63500 h 127000"/>
                <a:gd name="connsiteX2" fmla="*/ 15875 w 79376"/>
                <a:gd name="connsiteY2" fmla="*/ 127000 h 127000"/>
                <a:gd name="connsiteX3" fmla="*/ 44450 w 79376"/>
                <a:gd name="connsiteY3" fmla="*/ 123825 h 127000"/>
                <a:gd name="connsiteX4" fmla="*/ 76200 w 79376"/>
                <a:gd name="connsiteY4" fmla="*/ 50800 h 127000"/>
                <a:gd name="connsiteX5" fmla="*/ 79376 w 79376"/>
                <a:gd name="connsiteY5" fmla="*/ 2382 h 127000"/>
                <a:gd name="connsiteX6" fmla="*/ 38100 w 79376"/>
                <a:gd name="connsiteY6"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76" h="127000">
                  <a:moveTo>
                    <a:pt x="38100" y="0"/>
                  </a:moveTo>
                  <a:lnTo>
                    <a:pt x="0" y="63500"/>
                  </a:lnTo>
                  <a:lnTo>
                    <a:pt x="15875" y="127000"/>
                  </a:lnTo>
                  <a:lnTo>
                    <a:pt x="44450" y="123825"/>
                  </a:lnTo>
                  <a:lnTo>
                    <a:pt x="76200" y="50800"/>
                  </a:lnTo>
                  <a:lnTo>
                    <a:pt x="79376" y="2382"/>
                  </a:lnTo>
                  <a:lnTo>
                    <a:pt x="38100"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3" name="Полилиния: фигура 152">
              <a:extLst>
                <a:ext uri="{FF2B5EF4-FFF2-40B4-BE49-F238E27FC236}">
                  <a16:creationId xmlns:a16="http://schemas.microsoft.com/office/drawing/2014/main" id="{C4ECA5FB-DBB9-3878-6916-D1A29AB47653}"/>
                </a:ext>
              </a:extLst>
            </p:cNvPr>
            <p:cNvSpPr/>
            <p:nvPr/>
          </p:nvSpPr>
          <p:spPr>
            <a:xfrm>
              <a:off x="3140075" y="2950369"/>
              <a:ext cx="53182" cy="215106"/>
            </a:xfrm>
            <a:custGeom>
              <a:avLst/>
              <a:gdLst>
                <a:gd name="connsiteX0" fmla="*/ 0 w 50800"/>
                <a:gd name="connsiteY0" fmla="*/ 0 h 187325"/>
                <a:gd name="connsiteX1" fmla="*/ 9525 w 50800"/>
                <a:gd name="connsiteY1" fmla="*/ 127000 h 187325"/>
                <a:gd name="connsiteX2" fmla="*/ 12700 w 50800"/>
                <a:gd name="connsiteY2" fmla="*/ 187325 h 187325"/>
                <a:gd name="connsiteX3" fmla="*/ 41275 w 50800"/>
                <a:gd name="connsiteY3" fmla="*/ 184150 h 187325"/>
                <a:gd name="connsiteX4" fmla="*/ 50800 w 50800"/>
                <a:gd name="connsiteY4" fmla="*/ 127000 h 187325"/>
                <a:gd name="connsiteX5" fmla="*/ 38100 w 50800"/>
                <a:gd name="connsiteY5" fmla="*/ 53975 h 187325"/>
                <a:gd name="connsiteX6" fmla="*/ 0 w 50800"/>
                <a:gd name="connsiteY6" fmla="*/ 0 h 187325"/>
                <a:gd name="connsiteX0" fmla="*/ 0 w 50800"/>
                <a:gd name="connsiteY0" fmla="*/ 0 h 187325"/>
                <a:gd name="connsiteX1" fmla="*/ 9525 w 50800"/>
                <a:gd name="connsiteY1" fmla="*/ 127000 h 187325"/>
                <a:gd name="connsiteX2" fmla="*/ 12700 w 50800"/>
                <a:gd name="connsiteY2" fmla="*/ 187325 h 187325"/>
                <a:gd name="connsiteX3" fmla="*/ 41275 w 50800"/>
                <a:gd name="connsiteY3" fmla="*/ 184150 h 187325"/>
                <a:gd name="connsiteX4" fmla="*/ 50800 w 50800"/>
                <a:gd name="connsiteY4" fmla="*/ 127000 h 187325"/>
                <a:gd name="connsiteX5" fmla="*/ 38100 w 50800"/>
                <a:gd name="connsiteY5" fmla="*/ 53975 h 187325"/>
                <a:gd name="connsiteX6" fmla="*/ 17463 w 50800"/>
                <a:gd name="connsiteY6" fmla="*/ 22225 h 187325"/>
                <a:gd name="connsiteX7" fmla="*/ 0 w 50800"/>
                <a:gd name="connsiteY7" fmla="*/ 0 h 187325"/>
                <a:gd name="connsiteX0" fmla="*/ 0 w 53182"/>
                <a:gd name="connsiteY0" fmla="*/ 27781 h 215106"/>
                <a:gd name="connsiteX1" fmla="*/ 9525 w 53182"/>
                <a:gd name="connsiteY1" fmla="*/ 154781 h 215106"/>
                <a:gd name="connsiteX2" fmla="*/ 12700 w 53182"/>
                <a:gd name="connsiteY2" fmla="*/ 215106 h 215106"/>
                <a:gd name="connsiteX3" fmla="*/ 41275 w 53182"/>
                <a:gd name="connsiteY3" fmla="*/ 211931 h 215106"/>
                <a:gd name="connsiteX4" fmla="*/ 50800 w 53182"/>
                <a:gd name="connsiteY4" fmla="*/ 154781 h 215106"/>
                <a:gd name="connsiteX5" fmla="*/ 38100 w 53182"/>
                <a:gd name="connsiteY5" fmla="*/ 81756 h 215106"/>
                <a:gd name="connsiteX6" fmla="*/ 53182 w 53182"/>
                <a:gd name="connsiteY6" fmla="*/ 0 h 215106"/>
                <a:gd name="connsiteX7" fmla="*/ 0 w 53182"/>
                <a:gd name="connsiteY7" fmla="*/ 27781 h 21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82" h="215106">
                  <a:moveTo>
                    <a:pt x="0" y="27781"/>
                  </a:moveTo>
                  <a:lnTo>
                    <a:pt x="9525" y="154781"/>
                  </a:lnTo>
                  <a:lnTo>
                    <a:pt x="12700" y="215106"/>
                  </a:lnTo>
                  <a:lnTo>
                    <a:pt x="41275" y="211931"/>
                  </a:lnTo>
                  <a:lnTo>
                    <a:pt x="50800" y="154781"/>
                  </a:lnTo>
                  <a:lnTo>
                    <a:pt x="38100" y="81756"/>
                  </a:lnTo>
                  <a:lnTo>
                    <a:pt x="53182" y="0"/>
                  </a:lnTo>
                  <a:lnTo>
                    <a:pt x="0" y="27781"/>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4" name="Полилиния: фигура 153">
              <a:extLst>
                <a:ext uri="{FF2B5EF4-FFF2-40B4-BE49-F238E27FC236}">
                  <a16:creationId xmlns:a16="http://schemas.microsoft.com/office/drawing/2014/main" id="{CC33DD76-1730-C273-CCCB-317C27823DA4}"/>
                </a:ext>
              </a:extLst>
            </p:cNvPr>
            <p:cNvSpPr/>
            <p:nvPr/>
          </p:nvSpPr>
          <p:spPr>
            <a:xfrm>
              <a:off x="2771775" y="3536950"/>
              <a:ext cx="174625" cy="92075"/>
            </a:xfrm>
            <a:custGeom>
              <a:avLst/>
              <a:gdLst>
                <a:gd name="connsiteX0" fmla="*/ 34925 w 174625"/>
                <a:gd name="connsiteY0" fmla="*/ 0 h 92075"/>
                <a:gd name="connsiteX1" fmla="*/ 111125 w 174625"/>
                <a:gd name="connsiteY1" fmla="*/ 34925 h 92075"/>
                <a:gd name="connsiteX2" fmla="*/ 174625 w 174625"/>
                <a:gd name="connsiteY2" fmla="*/ 79375 h 92075"/>
                <a:gd name="connsiteX3" fmla="*/ 95250 w 174625"/>
                <a:gd name="connsiteY3" fmla="*/ 92075 h 92075"/>
                <a:gd name="connsiteX4" fmla="*/ 38100 w 174625"/>
                <a:gd name="connsiteY4" fmla="*/ 82550 h 92075"/>
                <a:gd name="connsiteX5" fmla="*/ 0 w 174625"/>
                <a:gd name="connsiteY5" fmla="*/ 60325 h 92075"/>
                <a:gd name="connsiteX6" fmla="*/ 34925 w 174625"/>
                <a:gd name="connsiteY6" fmla="*/ 0 h 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625" h="92075">
                  <a:moveTo>
                    <a:pt x="34925" y="0"/>
                  </a:moveTo>
                  <a:lnTo>
                    <a:pt x="111125" y="34925"/>
                  </a:lnTo>
                  <a:lnTo>
                    <a:pt x="174625" y="79375"/>
                  </a:lnTo>
                  <a:lnTo>
                    <a:pt x="95250" y="92075"/>
                  </a:lnTo>
                  <a:lnTo>
                    <a:pt x="38100" y="82550"/>
                  </a:lnTo>
                  <a:lnTo>
                    <a:pt x="0" y="60325"/>
                  </a:lnTo>
                  <a:lnTo>
                    <a:pt x="34925"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5" name="Полилиния: фигура 154">
              <a:extLst>
                <a:ext uri="{FF2B5EF4-FFF2-40B4-BE49-F238E27FC236}">
                  <a16:creationId xmlns:a16="http://schemas.microsoft.com/office/drawing/2014/main" id="{7A710B52-B2AD-CB1D-1AF7-5A592C9EFF1F}"/>
                </a:ext>
              </a:extLst>
            </p:cNvPr>
            <p:cNvSpPr/>
            <p:nvPr/>
          </p:nvSpPr>
          <p:spPr>
            <a:xfrm>
              <a:off x="2089150" y="3059907"/>
              <a:ext cx="94457" cy="226218"/>
            </a:xfrm>
            <a:custGeom>
              <a:avLst/>
              <a:gdLst>
                <a:gd name="connsiteX0" fmla="*/ 41275 w 92075"/>
                <a:gd name="connsiteY0" fmla="*/ 0 h 206375"/>
                <a:gd name="connsiteX1" fmla="*/ 38100 w 92075"/>
                <a:gd name="connsiteY1" fmla="*/ 88900 h 206375"/>
                <a:gd name="connsiteX2" fmla="*/ 0 w 92075"/>
                <a:gd name="connsiteY2" fmla="*/ 184150 h 206375"/>
                <a:gd name="connsiteX3" fmla="*/ 50800 w 92075"/>
                <a:gd name="connsiteY3" fmla="*/ 206375 h 206375"/>
                <a:gd name="connsiteX4" fmla="*/ 92075 w 92075"/>
                <a:gd name="connsiteY4" fmla="*/ 66675 h 206375"/>
                <a:gd name="connsiteX5" fmla="*/ 41275 w 92075"/>
                <a:gd name="connsiteY5" fmla="*/ 0 h 206375"/>
                <a:gd name="connsiteX0" fmla="*/ 41275 w 92075"/>
                <a:gd name="connsiteY0" fmla="*/ 0 h 206375"/>
                <a:gd name="connsiteX1" fmla="*/ 38100 w 92075"/>
                <a:gd name="connsiteY1" fmla="*/ 88900 h 206375"/>
                <a:gd name="connsiteX2" fmla="*/ 0 w 92075"/>
                <a:gd name="connsiteY2" fmla="*/ 184150 h 206375"/>
                <a:gd name="connsiteX3" fmla="*/ 50800 w 92075"/>
                <a:gd name="connsiteY3" fmla="*/ 206375 h 206375"/>
                <a:gd name="connsiteX4" fmla="*/ 92075 w 92075"/>
                <a:gd name="connsiteY4" fmla="*/ 66675 h 206375"/>
                <a:gd name="connsiteX5" fmla="*/ 70644 w 92075"/>
                <a:gd name="connsiteY5" fmla="*/ 32544 h 206375"/>
                <a:gd name="connsiteX6" fmla="*/ 41275 w 92075"/>
                <a:gd name="connsiteY6" fmla="*/ 0 h 206375"/>
                <a:gd name="connsiteX0" fmla="*/ 41275 w 94457"/>
                <a:gd name="connsiteY0" fmla="*/ 0 h 206375"/>
                <a:gd name="connsiteX1" fmla="*/ 38100 w 94457"/>
                <a:gd name="connsiteY1" fmla="*/ 88900 h 206375"/>
                <a:gd name="connsiteX2" fmla="*/ 0 w 94457"/>
                <a:gd name="connsiteY2" fmla="*/ 184150 h 206375"/>
                <a:gd name="connsiteX3" fmla="*/ 50800 w 94457"/>
                <a:gd name="connsiteY3" fmla="*/ 206375 h 206375"/>
                <a:gd name="connsiteX4" fmla="*/ 92075 w 94457"/>
                <a:gd name="connsiteY4" fmla="*/ 66675 h 206375"/>
                <a:gd name="connsiteX5" fmla="*/ 94457 w 94457"/>
                <a:gd name="connsiteY5" fmla="*/ 15875 h 206375"/>
                <a:gd name="connsiteX6" fmla="*/ 41275 w 94457"/>
                <a:gd name="connsiteY6" fmla="*/ 0 h 206375"/>
                <a:gd name="connsiteX0" fmla="*/ 41275 w 94457"/>
                <a:gd name="connsiteY0" fmla="*/ 0 h 206375"/>
                <a:gd name="connsiteX1" fmla="*/ 38100 w 94457"/>
                <a:gd name="connsiteY1" fmla="*/ 88900 h 206375"/>
                <a:gd name="connsiteX2" fmla="*/ 0 w 94457"/>
                <a:gd name="connsiteY2" fmla="*/ 184150 h 206375"/>
                <a:gd name="connsiteX3" fmla="*/ 50800 w 94457"/>
                <a:gd name="connsiteY3" fmla="*/ 206375 h 206375"/>
                <a:gd name="connsiteX4" fmla="*/ 92075 w 94457"/>
                <a:gd name="connsiteY4" fmla="*/ 66675 h 206375"/>
                <a:gd name="connsiteX5" fmla="*/ 94457 w 94457"/>
                <a:gd name="connsiteY5" fmla="*/ 15875 h 206375"/>
                <a:gd name="connsiteX6" fmla="*/ 63500 w 94457"/>
                <a:gd name="connsiteY6" fmla="*/ 11113 h 206375"/>
                <a:gd name="connsiteX7" fmla="*/ 41275 w 94457"/>
                <a:gd name="connsiteY7" fmla="*/ 0 h 206375"/>
                <a:gd name="connsiteX0" fmla="*/ 41275 w 94457"/>
                <a:gd name="connsiteY0" fmla="*/ 19843 h 226218"/>
                <a:gd name="connsiteX1" fmla="*/ 38100 w 94457"/>
                <a:gd name="connsiteY1" fmla="*/ 108743 h 226218"/>
                <a:gd name="connsiteX2" fmla="*/ 0 w 94457"/>
                <a:gd name="connsiteY2" fmla="*/ 203993 h 226218"/>
                <a:gd name="connsiteX3" fmla="*/ 50800 w 94457"/>
                <a:gd name="connsiteY3" fmla="*/ 226218 h 226218"/>
                <a:gd name="connsiteX4" fmla="*/ 92075 w 94457"/>
                <a:gd name="connsiteY4" fmla="*/ 86518 h 226218"/>
                <a:gd name="connsiteX5" fmla="*/ 94457 w 94457"/>
                <a:gd name="connsiteY5" fmla="*/ 35718 h 226218"/>
                <a:gd name="connsiteX6" fmla="*/ 82550 w 94457"/>
                <a:gd name="connsiteY6" fmla="*/ 0 h 226218"/>
                <a:gd name="connsiteX7" fmla="*/ 41275 w 94457"/>
                <a:gd name="connsiteY7" fmla="*/ 19843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57" h="226218">
                  <a:moveTo>
                    <a:pt x="41275" y="19843"/>
                  </a:moveTo>
                  <a:lnTo>
                    <a:pt x="38100" y="108743"/>
                  </a:lnTo>
                  <a:lnTo>
                    <a:pt x="0" y="203993"/>
                  </a:lnTo>
                  <a:lnTo>
                    <a:pt x="50800" y="226218"/>
                  </a:lnTo>
                  <a:lnTo>
                    <a:pt x="92075" y="86518"/>
                  </a:lnTo>
                  <a:lnTo>
                    <a:pt x="94457" y="35718"/>
                  </a:lnTo>
                  <a:lnTo>
                    <a:pt x="82550" y="0"/>
                  </a:lnTo>
                  <a:lnTo>
                    <a:pt x="41275" y="19843"/>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6" name="Полилиния: фигура 155">
              <a:extLst>
                <a:ext uri="{FF2B5EF4-FFF2-40B4-BE49-F238E27FC236}">
                  <a16:creationId xmlns:a16="http://schemas.microsoft.com/office/drawing/2014/main" id="{0AF40A85-0A03-4D53-9061-7B11330B269E}"/>
                </a:ext>
              </a:extLst>
            </p:cNvPr>
            <p:cNvSpPr/>
            <p:nvPr/>
          </p:nvSpPr>
          <p:spPr>
            <a:xfrm>
              <a:off x="1539875" y="3079750"/>
              <a:ext cx="171450" cy="409575"/>
            </a:xfrm>
            <a:custGeom>
              <a:avLst/>
              <a:gdLst>
                <a:gd name="connsiteX0" fmla="*/ 0 w 171450"/>
                <a:gd name="connsiteY0" fmla="*/ 73025 h 409575"/>
                <a:gd name="connsiteX1" fmla="*/ 44450 w 171450"/>
                <a:gd name="connsiteY1" fmla="*/ 130175 h 409575"/>
                <a:gd name="connsiteX2" fmla="*/ 98425 w 171450"/>
                <a:gd name="connsiteY2" fmla="*/ 193675 h 409575"/>
                <a:gd name="connsiteX3" fmla="*/ 98425 w 171450"/>
                <a:gd name="connsiteY3" fmla="*/ 282575 h 409575"/>
                <a:gd name="connsiteX4" fmla="*/ 95250 w 171450"/>
                <a:gd name="connsiteY4" fmla="*/ 371475 h 409575"/>
                <a:gd name="connsiteX5" fmla="*/ 127000 w 171450"/>
                <a:gd name="connsiteY5" fmla="*/ 409575 h 409575"/>
                <a:gd name="connsiteX6" fmla="*/ 171450 w 171450"/>
                <a:gd name="connsiteY6" fmla="*/ 342900 h 409575"/>
                <a:gd name="connsiteX7" fmla="*/ 158750 w 171450"/>
                <a:gd name="connsiteY7" fmla="*/ 206375 h 409575"/>
                <a:gd name="connsiteX8" fmla="*/ 139700 w 171450"/>
                <a:gd name="connsiteY8" fmla="*/ 155575 h 409575"/>
                <a:gd name="connsiteX9" fmla="*/ 88900 w 171450"/>
                <a:gd name="connsiteY9" fmla="*/ 82550 h 409575"/>
                <a:gd name="connsiteX10" fmla="*/ 82550 w 171450"/>
                <a:gd name="connsiteY10" fmla="*/ 28575 h 409575"/>
                <a:gd name="connsiteX11" fmla="*/ 69850 w 171450"/>
                <a:gd name="connsiteY11" fmla="*/ 0 h 409575"/>
                <a:gd name="connsiteX12" fmla="*/ 44450 w 171450"/>
                <a:gd name="connsiteY12" fmla="*/ 0 h 409575"/>
                <a:gd name="connsiteX13" fmla="*/ 0 w 171450"/>
                <a:gd name="connsiteY13" fmla="*/ 7302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450" h="409575">
                  <a:moveTo>
                    <a:pt x="0" y="73025"/>
                  </a:moveTo>
                  <a:lnTo>
                    <a:pt x="44450" y="130175"/>
                  </a:lnTo>
                  <a:lnTo>
                    <a:pt x="98425" y="193675"/>
                  </a:lnTo>
                  <a:lnTo>
                    <a:pt x="98425" y="282575"/>
                  </a:lnTo>
                  <a:lnTo>
                    <a:pt x="95250" y="371475"/>
                  </a:lnTo>
                  <a:lnTo>
                    <a:pt x="127000" y="409575"/>
                  </a:lnTo>
                  <a:lnTo>
                    <a:pt x="171450" y="342900"/>
                  </a:lnTo>
                  <a:lnTo>
                    <a:pt x="158750" y="206375"/>
                  </a:lnTo>
                  <a:lnTo>
                    <a:pt x="139700" y="155575"/>
                  </a:lnTo>
                  <a:lnTo>
                    <a:pt x="88900" y="82550"/>
                  </a:lnTo>
                  <a:lnTo>
                    <a:pt x="82550" y="28575"/>
                  </a:lnTo>
                  <a:lnTo>
                    <a:pt x="69850" y="0"/>
                  </a:lnTo>
                  <a:lnTo>
                    <a:pt x="44450" y="0"/>
                  </a:lnTo>
                  <a:lnTo>
                    <a:pt x="0" y="73025"/>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7" name="Полилиния: фигура 156">
              <a:extLst>
                <a:ext uri="{FF2B5EF4-FFF2-40B4-BE49-F238E27FC236}">
                  <a16:creationId xmlns:a16="http://schemas.microsoft.com/office/drawing/2014/main" id="{F4FB63B9-8D83-9D07-B2BE-E5910DBF2CA1}"/>
                </a:ext>
              </a:extLst>
            </p:cNvPr>
            <p:cNvSpPr/>
            <p:nvPr/>
          </p:nvSpPr>
          <p:spPr>
            <a:xfrm>
              <a:off x="1911350" y="3584575"/>
              <a:ext cx="114300" cy="381000"/>
            </a:xfrm>
            <a:custGeom>
              <a:avLst/>
              <a:gdLst>
                <a:gd name="connsiteX0" fmla="*/ 31750 w 114300"/>
                <a:gd name="connsiteY0" fmla="*/ 0 h 381000"/>
                <a:gd name="connsiteX1" fmla="*/ 85725 w 114300"/>
                <a:gd name="connsiteY1" fmla="*/ 41275 h 381000"/>
                <a:gd name="connsiteX2" fmla="*/ 114300 w 114300"/>
                <a:gd name="connsiteY2" fmla="*/ 104775 h 381000"/>
                <a:gd name="connsiteX3" fmla="*/ 73025 w 114300"/>
                <a:gd name="connsiteY3" fmla="*/ 187325 h 381000"/>
                <a:gd name="connsiteX4" fmla="*/ 44450 w 114300"/>
                <a:gd name="connsiteY4" fmla="*/ 260350 h 381000"/>
                <a:gd name="connsiteX5" fmla="*/ 31750 w 114300"/>
                <a:gd name="connsiteY5" fmla="*/ 381000 h 381000"/>
                <a:gd name="connsiteX6" fmla="*/ 9525 w 114300"/>
                <a:gd name="connsiteY6" fmla="*/ 288925 h 381000"/>
                <a:gd name="connsiteX7" fmla="*/ 9525 w 114300"/>
                <a:gd name="connsiteY7" fmla="*/ 238125 h 381000"/>
                <a:gd name="connsiteX8" fmla="*/ 41275 w 114300"/>
                <a:gd name="connsiteY8" fmla="*/ 184150 h 381000"/>
                <a:gd name="connsiteX9" fmla="*/ 31750 w 114300"/>
                <a:gd name="connsiteY9" fmla="*/ 130175 h 381000"/>
                <a:gd name="connsiteX10" fmla="*/ 19050 w 114300"/>
                <a:gd name="connsiteY10" fmla="*/ 88900 h 381000"/>
                <a:gd name="connsiteX11" fmla="*/ 0 w 114300"/>
                <a:gd name="connsiteY11" fmla="*/ 53975 h 381000"/>
                <a:gd name="connsiteX12" fmla="*/ 31750 w 114300"/>
                <a:gd name="connsiteY12"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381000">
                  <a:moveTo>
                    <a:pt x="31750" y="0"/>
                  </a:moveTo>
                  <a:lnTo>
                    <a:pt x="85725" y="41275"/>
                  </a:lnTo>
                  <a:lnTo>
                    <a:pt x="114300" y="104775"/>
                  </a:lnTo>
                  <a:lnTo>
                    <a:pt x="73025" y="187325"/>
                  </a:lnTo>
                  <a:lnTo>
                    <a:pt x="44450" y="260350"/>
                  </a:lnTo>
                  <a:lnTo>
                    <a:pt x="31750" y="381000"/>
                  </a:lnTo>
                  <a:lnTo>
                    <a:pt x="9525" y="288925"/>
                  </a:lnTo>
                  <a:lnTo>
                    <a:pt x="9525" y="238125"/>
                  </a:lnTo>
                  <a:lnTo>
                    <a:pt x="41275" y="184150"/>
                  </a:lnTo>
                  <a:lnTo>
                    <a:pt x="31750" y="130175"/>
                  </a:lnTo>
                  <a:lnTo>
                    <a:pt x="19050" y="88900"/>
                  </a:lnTo>
                  <a:lnTo>
                    <a:pt x="0" y="53975"/>
                  </a:lnTo>
                  <a:lnTo>
                    <a:pt x="31750"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8" name="Полилиния: фигура 157">
              <a:extLst>
                <a:ext uri="{FF2B5EF4-FFF2-40B4-BE49-F238E27FC236}">
                  <a16:creationId xmlns:a16="http://schemas.microsoft.com/office/drawing/2014/main" id="{F338119E-7476-9AEC-F4DC-8BBE80E3CB29}"/>
                </a:ext>
              </a:extLst>
            </p:cNvPr>
            <p:cNvSpPr/>
            <p:nvPr/>
          </p:nvSpPr>
          <p:spPr>
            <a:xfrm>
              <a:off x="2288381" y="3817144"/>
              <a:ext cx="159544" cy="228600"/>
            </a:xfrm>
            <a:custGeom>
              <a:avLst/>
              <a:gdLst>
                <a:gd name="connsiteX0" fmla="*/ 71438 w 159544"/>
                <a:gd name="connsiteY0" fmla="*/ 85725 h 228600"/>
                <a:gd name="connsiteX1" fmla="*/ 104775 w 159544"/>
                <a:gd name="connsiteY1" fmla="*/ 128587 h 228600"/>
                <a:gd name="connsiteX2" fmla="*/ 142875 w 159544"/>
                <a:gd name="connsiteY2" fmla="*/ 161925 h 228600"/>
                <a:gd name="connsiteX3" fmla="*/ 159544 w 159544"/>
                <a:gd name="connsiteY3" fmla="*/ 228600 h 228600"/>
                <a:gd name="connsiteX4" fmla="*/ 92869 w 159544"/>
                <a:gd name="connsiteY4" fmla="*/ 207169 h 228600"/>
                <a:gd name="connsiteX5" fmla="*/ 21432 w 159544"/>
                <a:gd name="connsiteY5" fmla="*/ 142875 h 228600"/>
                <a:gd name="connsiteX6" fmla="*/ 0 w 159544"/>
                <a:gd name="connsiteY6" fmla="*/ 78581 h 228600"/>
                <a:gd name="connsiteX7" fmla="*/ 4763 w 159544"/>
                <a:gd name="connsiteY7" fmla="*/ 28575 h 228600"/>
                <a:gd name="connsiteX8" fmla="*/ 19050 w 159544"/>
                <a:gd name="connsiteY8" fmla="*/ 0 h 228600"/>
                <a:gd name="connsiteX9" fmla="*/ 71438 w 159544"/>
                <a:gd name="connsiteY9" fmla="*/ 85725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544" h="228600">
                  <a:moveTo>
                    <a:pt x="71438" y="85725"/>
                  </a:moveTo>
                  <a:lnTo>
                    <a:pt x="104775" y="128587"/>
                  </a:lnTo>
                  <a:lnTo>
                    <a:pt x="142875" y="161925"/>
                  </a:lnTo>
                  <a:lnTo>
                    <a:pt x="159544" y="228600"/>
                  </a:lnTo>
                  <a:lnTo>
                    <a:pt x="92869" y="207169"/>
                  </a:lnTo>
                  <a:lnTo>
                    <a:pt x="21432" y="142875"/>
                  </a:lnTo>
                  <a:lnTo>
                    <a:pt x="0" y="78581"/>
                  </a:lnTo>
                  <a:lnTo>
                    <a:pt x="4763" y="28575"/>
                  </a:lnTo>
                  <a:lnTo>
                    <a:pt x="19050" y="0"/>
                  </a:lnTo>
                  <a:lnTo>
                    <a:pt x="71438" y="85725"/>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9" name="Полилиния: фигура 158">
              <a:extLst>
                <a:ext uri="{FF2B5EF4-FFF2-40B4-BE49-F238E27FC236}">
                  <a16:creationId xmlns:a16="http://schemas.microsoft.com/office/drawing/2014/main" id="{A3CC2CF7-8375-04E4-3F80-02E7ABD7BE57}"/>
                </a:ext>
              </a:extLst>
            </p:cNvPr>
            <p:cNvSpPr/>
            <p:nvPr/>
          </p:nvSpPr>
          <p:spPr>
            <a:xfrm>
              <a:off x="1843088" y="2852738"/>
              <a:ext cx="123825" cy="107156"/>
            </a:xfrm>
            <a:custGeom>
              <a:avLst/>
              <a:gdLst>
                <a:gd name="connsiteX0" fmla="*/ 45243 w 123825"/>
                <a:gd name="connsiteY0" fmla="*/ 0 h 107156"/>
                <a:gd name="connsiteX1" fmla="*/ 121443 w 123825"/>
                <a:gd name="connsiteY1" fmla="*/ 33337 h 107156"/>
                <a:gd name="connsiteX2" fmla="*/ 123825 w 123825"/>
                <a:gd name="connsiteY2" fmla="*/ 71437 h 107156"/>
                <a:gd name="connsiteX3" fmla="*/ 97631 w 123825"/>
                <a:gd name="connsiteY3" fmla="*/ 95250 h 107156"/>
                <a:gd name="connsiteX4" fmla="*/ 64293 w 123825"/>
                <a:gd name="connsiteY4" fmla="*/ 107156 h 107156"/>
                <a:gd name="connsiteX5" fmla="*/ 0 w 123825"/>
                <a:gd name="connsiteY5" fmla="*/ 107156 h 107156"/>
                <a:gd name="connsiteX6" fmla="*/ 45243 w 123825"/>
                <a:gd name="connsiteY6"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107156">
                  <a:moveTo>
                    <a:pt x="45243" y="0"/>
                  </a:moveTo>
                  <a:lnTo>
                    <a:pt x="121443" y="33337"/>
                  </a:lnTo>
                  <a:lnTo>
                    <a:pt x="123825" y="71437"/>
                  </a:lnTo>
                  <a:lnTo>
                    <a:pt x="97631" y="95250"/>
                  </a:lnTo>
                  <a:lnTo>
                    <a:pt x="64293" y="107156"/>
                  </a:lnTo>
                  <a:lnTo>
                    <a:pt x="0" y="107156"/>
                  </a:lnTo>
                  <a:lnTo>
                    <a:pt x="45243"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0" name="Полилиния: фигура 159">
              <a:extLst>
                <a:ext uri="{FF2B5EF4-FFF2-40B4-BE49-F238E27FC236}">
                  <a16:creationId xmlns:a16="http://schemas.microsoft.com/office/drawing/2014/main" id="{E4D37993-4FBB-E37F-EDE0-4397D2CCCD3E}"/>
                </a:ext>
              </a:extLst>
            </p:cNvPr>
            <p:cNvSpPr/>
            <p:nvPr/>
          </p:nvSpPr>
          <p:spPr>
            <a:xfrm>
              <a:off x="1309688" y="3081338"/>
              <a:ext cx="195262" cy="347662"/>
            </a:xfrm>
            <a:custGeom>
              <a:avLst/>
              <a:gdLst>
                <a:gd name="connsiteX0" fmla="*/ 173831 w 195262"/>
                <a:gd name="connsiteY0" fmla="*/ 0 h 347662"/>
                <a:gd name="connsiteX1" fmla="*/ 107156 w 195262"/>
                <a:gd name="connsiteY1" fmla="*/ 14287 h 347662"/>
                <a:gd name="connsiteX2" fmla="*/ 45243 w 195262"/>
                <a:gd name="connsiteY2" fmla="*/ 109537 h 347662"/>
                <a:gd name="connsiteX3" fmla="*/ 19050 w 195262"/>
                <a:gd name="connsiteY3" fmla="*/ 183356 h 347662"/>
                <a:gd name="connsiteX4" fmla="*/ 9525 w 195262"/>
                <a:gd name="connsiteY4" fmla="*/ 264318 h 347662"/>
                <a:gd name="connsiteX5" fmla="*/ 0 w 195262"/>
                <a:gd name="connsiteY5" fmla="*/ 319087 h 347662"/>
                <a:gd name="connsiteX6" fmla="*/ 40481 w 195262"/>
                <a:gd name="connsiteY6" fmla="*/ 347662 h 347662"/>
                <a:gd name="connsiteX7" fmla="*/ 38100 w 195262"/>
                <a:gd name="connsiteY7" fmla="*/ 254793 h 347662"/>
                <a:gd name="connsiteX8" fmla="*/ 88106 w 195262"/>
                <a:gd name="connsiteY8" fmla="*/ 176212 h 347662"/>
                <a:gd name="connsiteX9" fmla="*/ 138112 w 195262"/>
                <a:gd name="connsiteY9" fmla="*/ 104775 h 347662"/>
                <a:gd name="connsiteX10" fmla="*/ 178593 w 195262"/>
                <a:gd name="connsiteY10" fmla="*/ 95250 h 347662"/>
                <a:gd name="connsiteX11" fmla="*/ 195262 w 195262"/>
                <a:gd name="connsiteY11" fmla="*/ 50006 h 347662"/>
                <a:gd name="connsiteX12" fmla="*/ 173831 w 195262"/>
                <a:gd name="connsiteY12" fmla="*/ 0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262" h="347662">
                  <a:moveTo>
                    <a:pt x="173831" y="0"/>
                  </a:moveTo>
                  <a:lnTo>
                    <a:pt x="107156" y="14287"/>
                  </a:lnTo>
                  <a:lnTo>
                    <a:pt x="45243" y="109537"/>
                  </a:lnTo>
                  <a:lnTo>
                    <a:pt x="19050" y="183356"/>
                  </a:lnTo>
                  <a:lnTo>
                    <a:pt x="9525" y="264318"/>
                  </a:lnTo>
                  <a:lnTo>
                    <a:pt x="0" y="319087"/>
                  </a:lnTo>
                  <a:lnTo>
                    <a:pt x="40481" y="347662"/>
                  </a:lnTo>
                  <a:cubicBezTo>
                    <a:pt x="39687" y="316706"/>
                    <a:pt x="38894" y="285749"/>
                    <a:pt x="38100" y="254793"/>
                  </a:cubicBezTo>
                  <a:lnTo>
                    <a:pt x="88106" y="176212"/>
                  </a:lnTo>
                  <a:lnTo>
                    <a:pt x="138112" y="104775"/>
                  </a:lnTo>
                  <a:lnTo>
                    <a:pt x="178593" y="95250"/>
                  </a:lnTo>
                  <a:lnTo>
                    <a:pt x="195262" y="50006"/>
                  </a:lnTo>
                  <a:lnTo>
                    <a:pt x="173831"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1" name="Полилиния: фигура 160">
              <a:extLst>
                <a:ext uri="{FF2B5EF4-FFF2-40B4-BE49-F238E27FC236}">
                  <a16:creationId xmlns:a16="http://schemas.microsoft.com/office/drawing/2014/main" id="{4A913C3C-1E7E-8165-C71A-7DE686472FA1}"/>
                </a:ext>
              </a:extLst>
            </p:cNvPr>
            <p:cNvSpPr/>
            <p:nvPr/>
          </p:nvSpPr>
          <p:spPr>
            <a:xfrm>
              <a:off x="1743608" y="3217070"/>
              <a:ext cx="249498" cy="342900"/>
            </a:xfrm>
            <a:custGeom>
              <a:avLst/>
              <a:gdLst>
                <a:gd name="connsiteX0" fmla="*/ 0 w 223837"/>
                <a:gd name="connsiteY0" fmla="*/ 269081 h 269081"/>
                <a:gd name="connsiteX1" fmla="*/ 66675 w 223837"/>
                <a:gd name="connsiteY1" fmla="*/ 147637 h 269081"/>
                <a:gd name="connsiteX2" fmla="*/ 107156 w 223837"/>
                <a:gd name="connsiteY2" fmla="*/ 100012 h 269081"/>
                <a:gd name="connsiteX3" fmla="*/ 152400 w 223837"/>
                <a:gd name="connsiteY3" fmla="*/ 76200 h 269081"/>
                <a:gd name="connsiteX4" fmla="*/ 183356 w 223837"/>
                <a:gd name="connsiteY4" fmla="*/ 0 h 269081"/>
                <a:gd name="connsiteX5" fmla="*/ 223837 w 223837"/>
                <a:gd name="connsiteY5" fmla="*/ 4762 h 269081"/>
                <a:gd name="connsiteX6" fmla="*/ 178594 w 223837"/>
                <a:gd name="connsiteY6" fmla="*/ 78581 h 269081"/>
                <a:gd name="connsiteX7" fmla="*/ 135731 w 223837"/>
                <a:gd name="connsiteY7" fmla="*/ 100012 h 269081"/>
                <a:gd name="connsiteX8" fmla="*/ 100012 w 223837"/>
                <a:gd name="connsiteY8" fmla="*/ 197644 h 269081"/>
                <a:gd name="connsiteX9" fmla="*/ 66675 w 223837"/>
                <a:gd name="connsiteY9" fmla="*/ 269081 h 269081"/>
                <a:gd name="connsiteX10" fmla="*/ 0 w 223837"/>
                <a:gd name="connsiteY10" fmla="*/ 269081 h 269081"/>
                <a:gd name="connsiteX0" fmla="*/ 0 w 223837"/>
                <a:gd name="connsiteY0" fmla="*/ 269081 h 269081"/>
                <a:gd name="connsiteX1" fmla="*/ 66675 w 223837"/>
                <a:gd name="connsiteY1" fmla="*/ 147637 h 269081"/>
                <a:gd name="connsiteX2" fmla="*/ 107156 w 223837"/>
                <a:gd name="connsiteY2" fmla="*/ 100012 h 269081"/>
                <a:gd name="connsiteX3" fmla="*/ 152400 w 223837"/>
                <a:gd name="connsiteY3" fmla="*/ 76200 h 269081"/>
                <a:gd name="connsiteX4" fmla="*/ 183356 w 223837"/>
                <a:gd name="connsiteY4" fmla="*/ 0 h 269081"/>
                <a:gd name="connsiteX5" fmla="*/ 223837 w 223837"/>
                <a:gd name="connsiteY5" fmla="*/ 4762 h 269081"/>
                <a:gd name="connsiteX6" fmla="*/ 178594 w 223837"/>
                <a:gd name="connsiteY6" fmla="*/ 78581 h 269081"/>
                <a:gd name="connsiteX7" fmla="*/ 135731 w 223837"/>
                <a:gd name="connsiteY7" fmla="*/ 100012 h 269081"/>
                <a:gd name="connsiteX8" fmla="*/ 100012 w 223837"/>
                <a:gd name="connsiteY8" fmla="*/ 197644 h 269081"/>
                <a:gd name="connsiteX9" fmla="*/ 66675 w 223837"/>
                <a:gd name="connsiteY9" fmla="*/ 269081 h 269081"/>
                <a:gd name="connsiteX10" fmla="*/ 30956 w 223837"/>
                <a:gd name="connsiteY10" fmla="*/ 266700 h 269081"/>
                <a:gd name="connsiteX11" fmla="*/ 0 w 223837"/>
                <a:gd name="connsiteY11" fmla="*/ 269081 h 269081"/>
                <a:gd name="connsiteX0" fmla="*/ 23813 w 247650"/>
                <a:gd name="connsiteY0" fmla="*/ 269081 h 342900"/>
                <a:gd name="connsiteX1" fmla="*/ 90488 w 247650"/>
                <a:gd name="connsiteY1" fmla="*/ 147637 h 342900"/>
                <a:gd name="connsiteX2" fmla="*/ 130969 w 247650"/>
                <a:gd name="connsiteY2" fmla="*/ 100012 h 342900"/>
                <a:gd name="connsiteX3" fmla="*/ 176213 w 247650"/>
                <a:gd name="connsiteY3" fmla="*/ 76200 h 342900"/>
                <a:gd name="connsiteX4" fmla="*/ 207169 w 247650"/>
                <a:gd name="connsiteY4" fmla="*/ 0 h 342900"/>
                <a:gd name="connsiteX5" fmla="*/ 247650 w 247650"/>
                <a:gd name="connsiteY5" fmla="*/ 4762 h 342900"/>
                <a:gd name="connsiteX6" fmla="*/ 202407 w 247650"/>
                <a:gd name="connsiteY6" fmla="*/ 78581 h 342900"/>
                <a:gd name="connsiteX7" fmla="*/ 159544 w 247650"/>
                <a:gd name="connsiteY7" fmla="*/ 100012 h 342900"/>
                <a:gd name="connsiteX8" fmla="*/ 123825 w 247650"/>
                <a:gd name="connsiteY8" fmla="*/ 197644 h 342900"/>
                <a:gd name="connsiteX9" fmla="*/ 90488 w 247650"/>
                <a:gd name="connsiteY9" fmla="*/ 269081 h 342900"/>
                <a:gd name="connsiteX10" fmla="*/ 0 w 247650"/>
                <a:gd name="connsiteY10" fmla="*/ 342900 h 342900"/>
                <a:gd name="connsiteX11" fmla="*/ 23813 w 247650"/>
                <a:gd name="connsiteY11" fmla="*/ 269081 h 342900"/>
                <a:gd name="connsiteX0" fmla="*/ 25661 w 249498"/>
                <a:gd name="connsiteY0" fmla="*/ 269081 h 342900"/>
                <a:gd name="connsiteX1" fmla="*/ 92336 w 249498"/>
                <a:gd name="connsiteY1" fmla="*/ 147637 h 342900"/>
                <a:gd name="connsiteX2" fmla="*/ 132817 w 249498"/>
                <a:gd name="connsiteY2" fmla="*/ 100012 h 342900"/>
                <a:gd name="connsiteX3" fmla="*/ 178061 w 249498"/>
                <a:gd name="connsiteY3" fmla="*/ 76200 h 342900"/>
                <a:gd name="connsiteX4" fmla="*/ 209017 w 249498"/>
                <a:gd name="connsiteY4" fmla="*/ 0 h 342900"/>
                <a:gd name="connsiteX5" fmla="*/ 249498 w 249498"/>
                <a:gd name="connsiteY5" fmla="*/ 4762 h 342900"/>
                <a:gd name="connsiteX6" fmla="*/ 204255 w 249498"/>
                <a:gd name="connsiteY6" fmla="*/ 78581 h 342900"/>
                <a:gd name="connsiteX7" fmla="*/ 161392 w 249498"/>
                <a:gd name="connsiteY7" fmla="*/ 100012 h 342900"/>
                <a:gd name="connsiteX8" fmla="*/ 125673 w 249498"/>
                <a:gd name="connsiteY8" fmla="*/ 197644 h 342900"/>
                <a:gd name="connsiteX9" fmla="*/ 92336 w 249498"/>
                <a:gd name="connsiteY9" fmla="*/ 269081 h 342900"/>
                <a:gd name="connsiteX10" fmla="*/ 1848 w 249498"/>
                <a:gd name="connsiteY10" fmla="*/ 342900 h 342900"/>
                <a:gd name="connsiteX11" fmla="*/ 25661 w 249498"/>
                <a:gd name="connsiteY11" fmla="*/ 2690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498" h="342900">
                  <a:moveTo>
                    <a:pt x="25661" y="269081"/>
                  </a:moveTo>
                  <a:lnTo>
                    <a:pt x="92336" y="147637"/>
                  </a:lnTo>
                  <a:lnTo>
                    <a:pt x="132817" y="100012"/>
                  </a:lnTo>
                  <a:lnTo>
                    <a:pt x="178061" y="76200"/>
                  </a:lnTo>
                  <a:lnTo>
                    <a:pt x="209017" y="0"/>
                  </a:lnTo>
                  <a:lnTo>
                    <a:pt x="249498" y="4762"/>
                  </a:lnTo>
                  <a:lnTo>
                    <a:pt x="204255" y="78581"/>
                  </a:lnTo>
                  <a:lnTo>
                    <a:pt x="161392" y="100012"/>
                  </a:lnTo>
                  <a:lnTo>
                    <a:pt x="125673" y="197644"/>
                  </a:lnTo>
                  <a:lnTo>
                    <a:pt x="92336" y="269081"/>
                  </a:lnTo>
                  <a:lnTo>
                    <a:pt x="1848" y="342900"/>
                  </a:lnTo>
                  <a:cubicBezTo>
                    <a:pt x="-6883" y="306388"/>
                    <a:pt x="17723" y="293687"/>
                    <a:pt x="25661" y="269081"/>
                  </a:cubicBez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2" name="Полилиния: фигура 161">
              <a:extLst>
                <a:ext uri="{FF2B5EF4-FFF2-40B4-BE49-F238E27FC236}">
                  <a16:creationId xmlns:a16="http://schemas.microsoft.com/office/drawing/2014/main" id="{52635D13-895D-D065-6BD9-BED19A74EBCC}"/>
                </a:ext>
              </a:extLst>
            </p:cNvPr>
            <p:cNvSpPr/>
            <p:nvPr/>
          </p:nvSpPr>
          <p:spPr>
            <a:xfrm>
              <a:off x="1854994" y="3990975"/>
              <a:ext cx="164306" cy="311944"/>
            </a:xfrm>
            <a:custGeom>
              <a:avLst/>
              <a:gdLst>
                <a:gd name="connsiteX0" fmla="*/ 159544 w 164306"/>
                <a:gd name="connsiteY0" fmla="*/ 0 h 240506"/>
                <a:gd name="connsiteX1" fmla="*/ 164306 w 164306"/>
                <a:gd name="connsiteY1" fmla="*/ 85725 h 240506"/>
                <a:gd name="connsiteX2" fmla="*/ 130969 w 164306"/>
                <a:gd name="connsiteY2" fmla="*/ 171450 h 240506"/>
                <a:gd name="connsiteX3" fmla="*/ 121444 w 164306"/>
                <a:gd name="connsiteY3" fmla="*/ 190500 h 240506"/>
                <a:gd name="connsiteX4" fmla="*/ 28575 w 164306"/>
                <a:gd name="connsiteY4" fmla="*/ 240506 h 240506"/>
                <a:gd name="connsiteX5" fmla="*/ 0 w 164306"/>
                <a:gd name="connsiteY5" fmla="*/ 216693 h 240506"/>
                <a:gd name="connsiteX6" fmla="*/ 21431 w 164306"/>
                <a:gd name="connsiteY6" fmla="*/ 169068 h 240506"/>
                <a:gd name="connsiteX7" fmla="*/ 42862 w 164306"/>
                <a:gd name="connsiteY7" fmla="*/ 145256 h 240506"/>
                <a:gd name="connsiteX8" fmla="*/ 116681 w 164306"/>
                <a:gd name="connsiteY8" fmla="*/ 90487 h 240506"/>
                <a:gd name="connsiteX9" fmla="*/ 128587 w 164306"/>
                <a:gd name="connsiteY9" fmla="*/ 57150 h 240506"/>
                <a:gd name="connsiteX10" fmla="*/ 159544 w 164306"/>
                <a:gd name="connsiteY10" fmla="*/ 0 h 240506"/>
                <a:gd name="connsiteX0" fmla="*/ 159544 w 164306"/>
                <a:gd name="connsiteY0" fmla="*/ 0 h 240506"/>
                <a:gd name="connsiteX1" fmla="*/ 164306 w 164306"/>
                <a:gd name="connsiteY1" fmla="*/ 85725 h 240506"/>
                <a:gd name="connsiteX2" fmla="*/ 130969 w 164306"/>
                <a:gd name="connsiteY2" fmla="*/ 171450 h 240506"/>
                <a:gd name="connsiteX3" fmla="*/ 121444 w 164306"/>
                <a:gd name="connsiteY3" fmla="*/ 190500 h 240506"/>
                <a:gd name="connsiteX4" fmla="*/ 28575 w 164306"/>
                <a:gd name="connsiteY4" fmla="*/ 240506 h 240506"/>
                <a:gd name="connsiteX5" fmla="*/ 0 w 164306"/>
                <a:gd name="connsiteY5" fmla="*/ 216693 h 240506"/>
                <a:gd name="connsiteX6" fmla="*/ 21431 w 164306"/>
                <a:gd name="connsiteY6" fmla="*/ 169068 h 240506"/>
                <a:gd name="connsiteX7" fmla="*/ 42862 w 164306"/>
                <a:gd name="connsiteY7" fmla="*/ 145256 h 240506"/>
                <a:gd name="connsiteX8" fmla="*/ 116681 w 164306"/>
                <a:gd name="connsiteY8" fmla="*/ 90487 h 240506"/>
                <a:gd name="connsiteX9" fmla="*/ 128587 w 164306"/>
                <a:gd name="connsiteY9" fmla="*/ 57150 h 240506"/>
                <a:gd name="connsiteX10" fmla="*/ 142875 w 164306"/>
                <a:gd name="connsiteY10" fmla="*/ 28575 h 240506"/>
                <a:gd name="connsiteX11" fmla="*/ 159544 w 164306"/>
                <a:gd name="connsiteY11" fmla="*/ 0 h 240506"/>
                <a:gd name="connsiteX0" fmla="*/ 159544 w 164306"/>
                <a:gd name="connsiteY0" fmla="*/ 71438 h 311944"/>
                <a:gd name="connsiteX1" fmla="*/ 164306 w 164306"/>
                <a:gd name="connsiteY1" fmla="*/ 157163 h 311944"/>
                <a:gd name="connsiteX2" fmla="*/ 130969 w 164306"/>
                <a:gd name="connsiteY2" fmla="*/ 242888 h 311944"/>
                <a:gd name="connsiteX3" fmla="*/ 121444 w 164306"/>
                <a:gd name="connsiteY3" fmla="*/ 261938 h 311944"/>
                <a:gd name="connsiteX4" fmla="*/ 28575 w 164306"/>
                <a:gd name="connsiteY4" fmla="*/ 311944 h 311944"/>
                <a:gd name="connsiteX5" fmla="*/ 0 w 164306"/>
                <a:gd name="connsiteY5" fmla="*/ 288131 h 311944"/>
                <a:gd name="connsiteX6" fmla="*/ 21431 w 164306"/>
                <a:gd name="connsiteY6" fmla="*/ 240506 h 311944"/>
                <a:gd name="connsiteX7" fmla="*/ 42862 w 164306"/>
                <a:gd name="connsiteY7" fmla="*/ 216694 h 311944"/>
                <a:gd name="connsiteX8" fmla="*/ 116681 w 164306"/>
                <a:gd name="connsiteY8" fmla="*/ 161925 h 311944"/>
                <a:gd name="connsiteX9" fmla="*/ 128587 w 164306"/>
                <a:gd name="connsiteY9" fmla="*/ 128588 h 311944"/>
                <a:gd name="connsiteX10" fmla="*/ 104775 w 164306"/>
                <a:gd name="connsiteY10" fmla="*/ 0 h 311944"/>
                <a:gd name="connsiteX11" fmla="*/ 159544 w 164306"/>
                <a:gd name="connsiteY11" fmla="*/ 71438 h 311944"/>
                <a:gd name="connsiteX0" fmla="*/ 159544 w 164306"/>
                <a:gd name="connsiteY0" fmla="*/ 71438 h 311944"/>
                <a:gd name="connsiteX1" fmla="*/ 164306 w 164306"/>
                <a:gd name="connsiteY1" fmla="*/ 157163 h 311944"/>
                <a:gd name="connsiteX2" fmla="*/ 130969 w 164306"/>
                <a:gd name="connsiteY2" fmla="*/ 242888 h 311944"/>
                <a:gd name="connsiteX3" fmla="*/ 121444 w 164306"/>
                <a:gd name="connsiteY3" fmla="*/ 261938 h 311944"/>
                <a:gd name="connsiteX4" fmla="*/ 28575 w 164306"/>
                <a:gd name="connsiteY4" fmla="*/ 311944 h 311944"/>
                <a:gd name="connsiteX5" fmla="*/ 0 w 164306"/>
                <a:gd name="connsiteY5" fmla="*/ 288131 h 311944"/>
                <a:gd name="connsiteX6" fmla="*/ 21431 w 164306"/>
                <a:gd name="connsiteY6" fmla="*/ 240506 h 311944"/>
                <a:gd name="connsiteX7" fmla="*/ 42862 w 164306"/>
                <a:gd name="connsiteY7" fmla="*/ 216694 h 311944"/>
                <a:gd name="connsiteX8" fmla="*/ 116681 w 164306"/>
                <a:gd name="connsiteY8" fmla="*/ 161925 h 311944"/>
                <a:gd name="connsiteX9" fmla="*/ 128587 w 164306"/>
                <a:gd name="connsiteY9" fmla="*/ 128588 h 311944"/>
                <a:gd name="connsiteX10" fmla="*/ 104775 w 164306"/>
                <a:gd name="connsiteY10" fmla="*/ 0 h 311944"/>
                <a:gd name="connsiteX11" fmla="*/ 138112 w 164306"/>
                <a:gd name="connsiteY11" fmla="*/ 38100 h 311944"/>
                <a:gd name="connsiteX12" fmla="*/ 159544 w 164306"/>
                <a:gd name="connsiteY12" fmla="*/ 71438 h 311944"/>
                <a:gd name="connsiteX0" fmla="*/ 159544 w 164306"/>
                <a:gd name="connsiteY0" fmla="*/ 71438 h 311944"/>
                <a:gd name="connsiteX1" fmla="*/ 164306 w 164306"/>
                <a:gd name="connsiteY1" fmla="*/ 157163 h 311944"/>
                <a:gd name="connsiteX2" fmla="*/ 130969 w 164306"/>
                <a:gd name="connsiteY2" fmla="*/ 242888 h 311944"/>
                <a:gd name="connsiteX3" fmla="*/ 121444 w 164306"/>
                <a:gd name="connsiteY3" fmla="*/ 261938 h 311944"/>
                <a:gd name="connsiteX4" fmla="*/ 28575 w 164306"/>
                <a:gd name="connsiteY4" fmla="*/ 311944 h 311944"/>
                <a:gd name="connsiteX5" fmla="*/ 0 w 164306"/>
                <a:gd name="connsiteY5" fmla="*/ 288131 h 311944"/>
                <a:gd name="connsiteX6" fmla="*/ 21431 w 164306"/>
                <a:gd name="connsiteY6" fmla="*/ 240506 h 311944"/>
                <a:gd name="connsiteX7" fmla="*/ 42862 w 164306"/>
                <a:gd name="connsiteY7" fmla="*/ 216694 h 311944"/>
                <a:gd name="connsiteX8" fmla="*/ 116681 w 164306"/>
                <a:gd name="connsiteY8" fmla="*/ 161925 h 311944"/>
                <a:gd name="connsiteX9" fmla="*/ 128587 w 164306"/>
                <a:gd name="connsiteY9" fmla="*/ 128588 h 311944"/>
                <a:gd name="connsiteX10" fmla="*/ 104775 w 164306"/>
                <a:gd name="connsiteY10" fmla="*/ 0 h 311944"/>
                <a:gd name="connsiteX11" fmla="*/ 140493 w 164306"/>
                <a:gd name="connsiteY11" fmla="*/ 19050 h 311944"/>
                <a:gd name="connsiteX12" fmla="*/ 159544 w 164306"/>
                <a:gd name="connsiteY12" fmla="*/ 71438 h 3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306" h="311944">
                  <a:moveTo>
                    <a:pt x="159544" y="71438"/>
                  </a:moveTo>
                  <a:lnTo>
                    <a:pt x="164306" y="157163"/>
                  </a:lnTo>
                  <a:lnTo>
                    <a:pt x="130969" y="242888"/>
                  </a:lnTo>
                  <a:lnTo>
                    <a:pt x="121444" y="261938"/>
                  </a:lnTo>
                  <a:lnTo>
                    <a:pt x="28575" y="311944"/>
                  </a:lnTo>
                  <a:lnTo>
                    <a:pt x="0" y="288131"/>
                  </a:lnTo>
                  <a:lnTo>
                    <a:pt x="21431" y="240506"/>
                  </a:lnTo>
                  <a:lnTo>
                    <a:pt x="42862" y="216694"/>
                  </a:lnTo>
                  <a:lnTo>
                    <a:pt x="116681" y="161925"/>
                  </a:lnTo>
                  <a:lnTo>
                    <a:pt x="128587" y="128588"/>
                  </a:lnTo>
                  <a:lnTo>
                    <a:pt x="104775" y="0"/>
                  </a:lnTo>
                  <a:lnTo>
                    <a:pt x="140493" y="19050"/>
                  </a:lnTo>
                  <a:lnTo>
                    <a:pt x="159544" y="71438"/>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4" name="Полилиния: фигура 163">
              <a:extLst>
                <a:ext uri="{FF2B5EF4-FFF2-40B4-BE49-F238E27FC236}">
                  <a16:creationId xmlns:a16="http://schemas.microsoft.com/office/drawing/2014/main" id="{728AB797-A6E7-4FA3-4F77-EB6C20D88012}"/>
                </a:ext>
              </a:extLst>
            </p:cNvPr>
            <p:cNvSpPr/>
            <p:nvPr/>
          </p:nvSpPr>
          <p:spPr>
            <a:xfrm>
              <a:off x="2045494" y="3848100"/>
              <a:ext cx="69056" cy="159544"/>
            </a:xfrm>
            <a:custGeom>
              <a:avLst/>
              <a:gdLst>
                <a:gd name="connsiteX0" fmla="*/ 69056 w 69056"/>
                <a:gd name="connsiteY0" fmla="*/ 73819 h 159544"/>
                <a:gd name="connsiteX1" fmla="*/ 28575 w 69056"/>
                <a:gd name="connsiteY1" fmla="*/ 159544 h 159544"/>
                <a:gd name="connsiteX2" fmla="*/ 0 w 69056"/>
                <a:gd name="connsiteY2" fmla="*/ 133350 h 159544"/>
                <a:gd name="connsiteX3" fmla="*/ 23812 w 69056"/>
                <a:gd name="connsiteY3" fmla="*/ 7144 h 159544"/>
                <a:gd name="connsiteX4" fmla="*/ 61912 w 69056"/>
                <a:gd name="connsiteY4" fmla="*/ 0 h 159544"/>
                <a:gd name="connsiteX5" fmla="*/ 69056 w 69056"/>
                <a:gd name="connsiteY5" fmla="*/ 73819 h 15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56" h="159544">
                  <a:moveTo>
                    <a:pt x="69056" y="73819"/>
                  </a:moveTo>
                  <a:lnTo>
                    <a:pt x="28575" y="159544"/>
                  </a:lnTo>
                  <a:lnTo>
                    <a:pt x="0" y="133350"/>
                  </a:lnTo>
                  <a:lnTo>
                    <a:pt x="23812" y="7144"/>
                  </a:lnTo>
                  <a:lnTo>
                    <a:pt x="61912" y="0"/>
                  </a:lnTo>
                  <a:lnTo>
                    <a:pt x="69056" y="73819"/>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5" name="Полилиния: фигура 164">
              <a:extLst>
                <a:ext uri="{FF2B5EF4-FFF2-40B4-BE49-F238E27FC236}">
                  <a16:creationId xmlns:a16="http://schemas.microsoft.com/office/drawing/2014/main" id="{1A07DD53-8E5C-FB4B-20DC-2F9A5C18B93A}"/>
                </a:ext>
              </a:extLst>
            </p:cNvPr>
            <p:cNvSpPr/>
            <p:nvPr/>
          </p:nvSpPr>
          <p:spPr>
            <a:xfrm>
              <a:off x="2897981" y="3057525"/>
              <a:ext cx="64294" cy="207169"/>
            </a:xfrm>
            <a:custGeom>
              <a:avLst/>
              <a:gdLst>
                <a:gd name="connsiteX0" fmla="*/ 11907 w 64294"/>
                <a:gd name="connsiteY0" fmla="*/ 42863 h 188119"/>
                <a:gd name="connsiteX1" fmla="*/ 0 w 64294"/>
                <a:gd name="connsiteY1" fmla="*/ 121444 h 188119"/>
                <a:gd name="connsiteX2" fmla="*/ 26194 w 64294"/>
                <a:gd name="connsiteY2" fmla="*/ 188119 h 188119"/>
                <a:gd name="connsiteX3" fmla="*/ 26194 w 64294"/>
                <a:gd name="connsiteY3" fmla="*/ 188119 h 188119"/>
                <a:gd name="connsiteX4" fmla="*/ 64294 w 64294"/>
                <a:gd name="connsiteY4" fmla="*/ 126206 h 188119"/>
                <a:gd name="connsiteX5" fmla="*/ 64294 w 64294"/>
                <a:gd name="connsiteY5" fmla="*/ 54769 h 188119"/>
                <a:gd name="connsiteX6" fmla="*/ 47625 w 64294"/>
                <a:gd name="connsiteY6" fmla="*/ 0 h 188119"/>
                <a:gd name="connsiteX7" fmla="*/ 11907 w 64294"/>
                <a:gd name="connsiteY7" fmla="*/ 42863 h 188119"/>
                <a:gd name="connsiteX0" fmla="*/ 11907 w 64294"/>
                <a:gd name="connsiteY0" fmla="*/ 42863 h 207169"/>
                <a:gd name="connsiteX1" fmla="*/ 0 w 64294"/>
                <a:gd name="connsiteY1" fmla="*/ 121444 h 207169"/>
                <a:gd name="connsiteX2" fmla="*/ 26194 w 64294"/>
                <a:gd name="connsiteY2" fmla="*/ 188119 h 207169"/>
                <a:gd name="connsiteX3" fmla="*/ 28576 w 64294"/>
                <a:gd name="connsiteY3" fmla="*/ 207169 h 207169"/>
                <a:gd name="connsiteX4" fmla="*/ 64294 w 64294"/>
                <a:gd name="connsiteY4" fmla="*/ 126206 h 207169"/>
                <a:gd name="connsiteX5" fmla="*/ 64294 w 64294"/>
                <a:gd name="connsiteY5" fmla="*/ 54769 h 207169"/>
                <a:gd name="connsiteX6" fmla="*/ 47625 w 64294"/>
                <a:gd name="connsiteY6" fmla="*/ 0 h 207169"/>
                <a:gd name="connsiteX7" fmla="*/ 11907 w 64294"/>
                <a:gd name="connsiteY7" fmla="*/ 42863 h 2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94" h="207169">
                  <a:moveTo>
                    <a:pt x="11907" y="42863"/>
                  </a:moveTo>
                  <a:lnTo>
                    <a:pt x="0" y="121444"/>
                  </a:lnTo>
                  <a:lnTo>
                    <a:pt x="26194" y="188119"/>
                  </a:lnTo>
                  <a:lnTo>
                    <a:pt x="28576" y="207169"/>
                  </a:lnTo>
                  <a:lnTo>
                    <a:pt x="64294" y="126206"/>
                  </a:lnTo>
                  <a:lnTo>
                    <a:pt x="64294" y="54769"/>
                  </a:lnTo>
                  <a:lnTo>
                    <a:pt x="47625" y="0"/>
                  </a:lnTo>
                  <a:lnTo>
                    <a:pt x="11907" y="42863"/>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6" name="Полилиния: фигура 165">
              <a:extLst>
                <a:ext uri="{FF2B5EF4-FFF2-40B4-BE49-F238E27FC236}">
                  <a16:creationId xmlns:a16="http://schemas.microsoft.com/office/drawing/2014/main" id="{991F49C2-7247-762D-3597-2A63AF38F389}"/>
                </a:ext>
              </a:extLst>
            </p:cNvPr>
            <p:cNvSpPr/>
            <p:nvPr/>
          </p:nvSpPr>
          <p:spPr>
            <a:xfrm>
              <a:off x="1164431" y="2962275"/>
              <a:ext cx="197644" cy="345281"/>
            </a:xfrm>
            <a:custGeom>
              <a:avLst/>
              <a:gdLst>
                <a:gd name="connsiteX0" fmla="*/ 111919 w 197644"/>
                <a:gd name="connsiteY0" fmla="*/ 123825 h 345281"/>
                <a:gd name="connsiteX1" fmla="*/ 73819 w 197644"/>
                <a:gd name="connsiteY1" fmla="*/ 202406 h 345281"/>
                <a:gd name="connsiteX2" fmla="*/ 40482 w 197644"/>
                <a:gd name="connsiteY2" fmla="*/ 345281 h 345281"/>
                <a:gd name="connsiteX3" fmla="*/ 0 w 197644"/>
                <a:gd name="connsiteY3" fmla="*/ 335756 h 345281"/>
                <a:gd name="connsiteX4" fmla="*/ 26194 w 197644"/>
                <a:gd name="connsiteY4" fmla="*/ 230981 h 345281"/>
                <a:gd name="connsiteX5" fmla="*/ 57150 w 197644"/>
                <a:gd name="connsiteY5" fmla="*/ 169069 h 345281"/>
                <a:gd name="connsiteX6" fmla="*/ 52388 w 197644"/>
                <a:gd name="connsiteY6" fmla="*/ 52388 h 345281"/>
                <a:gd name="connsiteX7" fmla="*/ 47625 w 197644"/>
                <a:gd name="connsiteY7" fmla="*/ 4763 h 345281"/>
                <a:gd name="connsiteX8" fmla="*/ 104775 w 197644"/>
                <a:gd name="connsiteY8" fmla="*/ 19050 h 345281"/>
                <a:gd name="connsiteX9" fmla="*/ 126207 w 197644"/>
                <a:gd name="connsiteY9" fmla="*/ 33338 h 345281"/>
                <a:gd name="connsiteX10" fmla="*/ 197644 w 197644"/>
                <a:gd name="connsiteY10" fmla="*/ 0 h 345281"/>
                <a:gd name="connsiteX11" fmla="*/ 111919 w 197644"/>
                <a:gd name="connsiteY11" fmla="*/ 123825 h 34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44" h="345281">
                  <a:moveTo>
                    <a:pt x="111919" y="123825"/>
                  </a:moveTo>
                  <a:lnTo>
                    <a:pt x="73819" y="202406"/>
                  </a:lnTo>
                  <a:lnTo>
                    <a:pt x="40482" y="345281"/>
                  </a:lnTo>
                  <a:lnTo>
                    <a:pt x="0" y="335756"/>
                  </a:lnTo>
                  <a:lnTo>
                    <a:pt x="26194" y="230981"/>
                  </a:lnTo>
                  <a:lnTo>
                    <a:pt x="57150" y="169069"/>
                  </a:lnTo>
                  <a:lnTo>
                    <a:pt x="52388" y="52388"/>
                  </a:lnTo>
                  <a:lnTo>
                    <a:pt x="47625" y="4763"/>
                  </a:lnTo>
                  <a:lnTo>
                    <a:pt x="104775" y="19050"/>
                  </a:lnTo>
                  <a:lnTo>
                    <a:pt x="126207" y="33338"/>
                  </a:lnTo>
                  <a:lnTo>
                    <a:pt x="197644" y="0"/>
                  </a:lnTo>
                  <a:lnTo>
                    <a:pt x="111919" y="123825"/>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7" name="Полилиния: фигура 166">
              <a:extLst>
                <a:ext uri="{FF2B5EF4-FFF2-40B4-BE49-F238E27FC236}">
                  <a16:creationId xmlns:a16="http://schemas.microsoft.com/office/drawing/2014/main" id="{A2536319-1B27-C8DA-A406-CC88E2B80E1E}"/>
                </a:ext>
              </a:extLst>
            </p:cNvPr>
            <p:cNvSpPr/>
            <p:nvPr/>
          </p:nvSpPr>
          <p:spPr>
            <a:xfrm>
              <a:off x="1421606" y="3469481"/>
              <a:ext cx="102394" cy="145257"/>
            </a:xfrm>
            <a:custGeom>
              <a:avLst/>
              <a:gdLst>
                <a:gd name="connsiteX0" fmla="*/ 40482 w 102394"/>
                <a:gd name="connsiteY0" fmla="*/ 0 h 145257"/>
                <a:gd name="connsiteX1" fmla="*/ 0 w 102394"/>
                <a:gd name="connsiteY1" fmla="*/ 69057 h 145257"/>
                <a:gd name="connsiteX2" fmla="*/ 7144 w 102394"/>
                <a:gd name="connsiteY2" fmla="*/ 107157 h 145257"/>
                <a:gd name="connsiteX3" fmla="*/ 38100 w 102394"/>
                <a:gd name="connsiteY3" fmla="*/ 140494 h 145257"/>
                <a:gd name="connsiteX4" fmla="*/ 59532 w 102394"/>
                <a:gd name="connsiteY4" fmla="*/ 145257 h 145257"/>
                <a:gd name="connsiteX5" fmla="*/ 85725 w 102394"/>
                <a:gd name="connsiteY5" fmla="*/ 102394 h 145257"/>
                <a:gd name="connsiteX6" fmla="*/ 102394 w 102394"/>
                <a:gd name="connsiteY6" fmla="*/ 69057 h 145257"/>
                <a:gd name="connsiteX7" fmla="*/ 97632 w 102394"/>
                <a:gd name="connsiteY7" fmla="*/ 21432 h 145257"/>
                <a:gd name="connsiteX8" fmla="*/ 40482 w 102394"/>
                <a:gd name="connsiteY8" fmla="*/ 0 h 145257"/>
                <a:gd name="connsiteX0" fmla="*/ 40482 w 102394"/>
                <a:gd name="connsiteY0" fmla="*/ 0 h 145257"/>
                <a:gd name="connsiteX1" fmla="*/ 0 w 102394"/>
                <a:gd name="connsiteY1" fmla="*/ 69057 h 145257"/>
                <a:gd name="connsiteX2" fmla="*/ 7144 w 102394"/>
                <a:gd name="connsiteY2" fmla="*/ 107157 h 145257"/>
                <a:gd name="connsiteX3" fmla="*/ 38100 w 102394"/>
                <a:gd name="connsiteY3" fmla="*/ 140494 h 145257"/>
                <a:gd name="connsiteX4" fmla="*/ 59532 w 102394"/>
                <a:gd name="connsiteY4" fmla="*/ 145257 h 145257"/>
                <a:gd name="connsiteX5" fmla="*/ 85725 w 102394"/>
                <a:gd name="connsiteY5" fmla="*/ 102394 h 145257"/>
                <a:gd name="connsiteX6" fmla="*/ 102394 w 102394"/>
                <a:gd name="connsiteY6" fmla="*/ 69057 h 145257"/>
                <a:gd name="connsiteX7" fmla="*/ 97632 w 102394"/>
                <a:gd name="connsiteY7" fmla="*/ 21432 h 145257"/>
                <a:gd name="connsiteX8" fmla="*/ 69057 w 102394"/>
                <a:gd name="connsiteY8" fmla="*/ 11907 h 145257"/>
                <a:gd name="connsiteX9" fmla="*/ 40482 w 102394"/>
                <a:gd name="connsiteY9" fmla="*/ 0 h 145257"/>
                <a:gd name="connsiteX0" fmla="*/ 40482 w 102394"/>
                <a:gd name="connsiteY0" fmla="*/ 0 h 145257"/>
                <a:gd name="connsiteX1" fmla="*/ 0 w 102394"/>
                <a:gd name="connsiteY1" fmla="*/ 69057 h 145257"/>
                <a:gd name="connsiteX2" fmla="*/ 7144 w 102394"/>
                <a:gd name="connsiteY2" fmla="*/ 107157 h 145257"/>
                <a:gd name="connsiteX3" fmla="*/ 38100 w 102394"/>
                <a:gd name="connsiteY3" fmla="*/ 140494 h 145257"/>
                <a:gd name="connsiteX4" fmla="*/ 59532 w 102394"/>
                <a:gd name="connsiteY4" fmla="*/ 145257 h 145257"/>
                <a:gd name="connsiteX5" fmla="*/ 85725 w 102394"/>
                <a:gd name="connsiteY5" fmla="*/ 102394 h 145257"/>
                <a:gd name="connsiteX6" fmla="*/ 102394 w 102394"/>
                <a:gd name="connsiteY6" fmla="*/ 69057 h 145257"/>
                <a:gd name="connsiteX7" fmla="*/ 97632 w 102394"/>
                <a:gd name="connsiteY7" fmla="*/ 21432 h 145257"/>
                <a:gd name="connsiteX8" fmla="*/ 76200 w 102394"/>
                <a:gd name="connsiteY8" fmla="*/ 2382 h 145257"/>
                <a:gd name="connsiteX9" fmla="*/ 40482 w 102394"/>
                <a:gd name="connsiteY9" fmla="*/ 0 h 14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94" h="145257">
                  <a:moveTo>
                    <a:pt x="40482" y="0"/>
                  </a:moveTo>
                  <a:lnTo>
                    <a:pt x="0" y="69057"/>
                  </a:lnTo>
                  <a:lnTo>
                    <a:pt x="7144" y="107157"/>
                  </a:lnTo>
                  <a:lnTo>
                    <a:pt x="38100" y="140494"/>
                  </a:lnTo>
                  <a:lnTo>
                    <a:pt x="59532" y="145257"/>
                  </a:lnTo>
                  <a:lnTo>
                    <a:pt x="85725" y="102394"/>
                  </a:lnTo>
                  <a:lnTo>
                    <a:pt x="102394" y="69057"/>
                  </a:lnTo>
                  <a:lnTo>
                    <a:pt x="97632" y="21432"/>
                  </a:lnTo>
                  <a:lnTo>
                    <a:pt x="76200" y="2382"/>
                  </a:lnTo>
                  <a:lnTo>
                    <a:pt x="40482"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8" name="Полилиния: фигура 167">
              <a:extLst>
                <a:ext uri="{FF2B5EF4-FFF2-40B4-BE49-F238E27FC236}">
                  <a16:creationId xmlns:a16="http://schemas.microsoft.com/office/drawing/2014/main" id="{276977BC-0433-190F-E3E3-8C7B1E535433}"/>
                </a:ext>
              </a:extLst>
            </p:cNvPr>
            <p:cNvSpPr/>
            <p:nvPr/>
          </p:nvSpPr>
          <p:spPr>
            <a:xfrm>
              <a:off x="2774156" y="3152775"/>
              <a:ext cx="52388" cy="185738"/>
            </a:xfrm>
            <a:custGeom>
              <a:avLst/>
              <a:gdLst>
                <a:gd name="connsiteX0" fmla="*/ 52388 w 52388"/>
                <a:gd name="connsiteY0" fmla="*/ 9525 h 152400"/>
                <a:gd name="connsiteX1" fmla="*/ 52388 w 52388"/>
                <a:gd name="connsiteY1" fmla="*/ 90487 h 152400"/>
                <a:gd name="connsiteX2" fmla="*/ 50007 w 52388"/>
                <a:gd name="connsiteY2" fmla="*/ 152400 h 152400"/>
                <a:gd name="connsiteX3" fmla="*/ 11907 w 52388"/>
                <a:gd name="connsiteY3" fmla="*/ 76200 h 152400"/>
                <a:gd name="connsiteX4" fmla="*/ 0 w 52388"/>
                <a:gd name="connsiteY4" fmla="*/ 50006 h 152400"/>
                <a:gd name="connsiteX5" fmla="*/ 0 w 52388"/>
                <a:gd name="connsiteY5" fmla="*/ 0 h 152400"/>
                <a:gd name="connsiteX6" fmla="*/ 52388 w 52388"/>
                <a:gd name="connsiteY6" fmla="*/ 9525 h 152400"/>
                <a:gd name="connsiteX0" fmla="*/ 52388 w 52388"/>
                <a:gd name="connsiteY0" fmla="*/ 9525 h 152400"/>
                <a:gd name="connsiteX1" fmla="*/ 52388 w 52388"/>
                <a:gd name="connsiteY1" fmla="*/ 90487 h 152400"/>
                <a:gd name="connsiteX2" fmla="*/ 50007 w 52388"/>
                <a:gd name="connsiteY2" fmla="*/ 152400 h 152400"/>
                <a:gd name="connsiteX3" fmla="*/ 11907 w 52388"/>
                <a:gd name="connsiteY3" fmla="*/ 76200 h 152400"/>
                <a:gd name="connsiteX4" fmla="*/ 0 w 52388"/>
                <a:gd name="connsiteY4" fmla="*/ 50006 h 152400"/>
                <a:gd name="connsiteX5" fmla="*/ 0 w 52388"/>
                <a:gd name="connsiteY5" fmla="*/ 0 h 152400"/>
                <a:gd name="connsiteX6" fmla="*/ 28575 w 52388"/>
                <a:gd name="connsiteY6" fmla="*/ 2381 h 152400"/>
                <a:gd name="connsiteX7" fmla="*/ 52388 w 52388"/>
                <a:gd name="connsiteY7" fmla="*/ 9525 h 152400"/>
                <a:gd name="connsiteX0" fmla="*/ 52388 w 52388"/>
                <a:gd name="connsiteY0" fmla="*/ 42863 h 185738"/>
                <a:gd name="connsiteX1" fmla="*/ 52388 w 52388"/>
                <a:gd name="connsiteY1" fmla="*/ 123825 h 185738"/>
                <a:gd name="connsiteX2" fmla="*/ 50007 w 52388"/>
                <a:gd name="connsiteY2" fmla="*/ 185738 h 185738"/>
                <a:gd name="connsiteX3" fmla="*/ 11907 w 52388"/>
                <a:gd name="connsiteY3" fmla="*/ 109538 h 185738"/>
                <a:gd name="connsiteX4" fmla="*/ 0 w 52388"/>
                <a:gd name="connsiteY4" fmla="*/ 83344 h 185738"/>
                <a:gd name="connsiteX5" fmla="*/ 0 w 52388"/>
                <a:gd name="connsiteY5" fmla="*/ 33338 h 185738"/>
                <a:gd name="connsiteX6" fmla="*/ 35719 w 52388"/>
                <a:gd name="connsiteY6" fmla="*/ 0 h 185738"/>
                <a:gd name="connsiteX7" fmla="*/ 52388 w 52388"/>
                <a:gd name="connsiteY7" fmla="*/ 42863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8" h="185738">
                  <a:moveTo>
                    <a:pt x="52388" y="42863"/>
                  </a:moveTo>
                  <a:lnTo>
                    <a:pt x="52388" y="123825"/>
                  </a:lnTo>
                  <a:cubicBezTo>
                    <a:pt x="51594" y="144463"/>
                    <a:pt x="50801" y="165100"/>
                    <a:pt x="50007" y="185738"/>
                  </a:cubicBezTo>
                  <a:lnTo>
                    <a:pt x="11907" y="109538"/>
                  </a:lnTo>
                  <a:lnTo>
                    <a:pt x="0" y="83344"/>
                  </a:lnTo>
                  <a:lnTo>
                    <a:pt x="0" y="33338"/>
                  </a:lnTo>
                  <a:lnTo>
                    <a:pt x="35719" y="0"/>
                  </a:lnTo>
                  <a:lnTo>
                    <a:pt x="52388" y="42863"/>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9" name="Полилиния: фигура 168">
              <a:extLst>
                <a:ext uri="{FF2B5EF4-FFF2-40B4-BE49-F238E27FC236}">
                  <a16:creationId xmlns:a16="http://schemas.microsoft.com/office/drawing/2014/main" id="{07F8412A-9C49-30D4-0926-D92D234156F7}"/>
                </a:ext>
              </a:extLst>
            </p:cNvPr>
            <p:cNvSpPr/>
            <p:nvPr/>
          </p:nvSpPr>
          <p:spPr>
            <a:xfrm>
              <a:off x="2483644" y="3426619"/>
              <a:ext cx="52387" cy="190500"/>
            </a:xfrm>
            <a:custGeom>
              <a:avLst/>
              <a:gdLst>
                <a:gd name="connsiteX0" fmla="*/ 40481 w 52387"/>
                <a:gd name="connsiteY0" fmla="*/ 0 h 161925"/>
                <a:gd name="connsiteX1" fmla="*/ 52387 w 52387"/>
                <a:gd name="connsiteY1" fmla="*/ 64294 h 161925"/>
                <a:gd name="connsiteX2" fmla="*/ 50006 w 52387"/>
                <a:gd name="connsiteY2" fmla="*/ 123825 h 161925"/>
                <a:gd name="connsiteX3" fmla="*/ 35719 w 52387"/>
                <a:gd name="connsiteY3" fmla="*/ 161925 h 161925"/>
                <a:gd name="connsiteX4" fmla="*/ 11906 w 52387"/>
                <a:gd name="connsiteY4" fmla="*/ 88106 h 161925"/>
                <a:gd name="connsiteX5" fmla="*/ 0 w 52387"/>
                <a:gd name="connsiteY5" fmla="*/ 47625 h 161925"/>
                <a:gd name="connsiteX6" fmla="*/ 40481 w 52387"/>
                <a:gd name="connsiteY6" fmla="*/ 0 h 161925"/>
                <a:gd name="connsiteX0" fmla="*/ 40481 w 52387"/>
                <a:gd name="connsiteY0" fmla="*/ 0 h 161925"/>
                <a:gd name="connsiteX1" fmla="*/ 52387 w 52387"/>
                <a:gd name="connsiteY1" fmla="*/ 64294 h 161925"/>
                <a:gd name="connsiteX2" fmla="*/ 50006 w 52387"/>
                <a:gd name="connsiteY2" fmla="*/ 123825 h 161925"/>
                <a:gd name="connsiteX3" fmla="*/ 35719 w 52387"/>
                <a:gd name="connsiteY3" fmla="*/ 161925 h 161925"/>
                <a:gd name="connsiteX4" fmla="*/ 11906 w 52387"/>
                <a:gd name="connsiteY4" fmla="*/ 88106 h 161925"/>
                <a:gd name="connsiteX5" fmla="*/ 0 w 52387"/>
                <a:gd name="connsiteY5" fmla="*/ 47625 h 161925"/>
                <a:gd name="connsiteX6" fmla="*/ 16669 w 52387"/>
                <a:gd name="connsiteY6" fmla="*/ 16669 h 161925"/>
                <a:gd name="connsiteX7" fmla="*/ 40481 w 52387"/>
                <a:gd name="connsiteY7" fmla="*/ 0 h 161925"/>
                <a:gd name="connsiteX0" fmla="*/ 40481 w 52387"/>
                <a:gd name="connsiteY0" fmla="*/ 28575 h 190500"/>
                <a:gd name="connsiteX1" fmla="*/ 52387 w 52387"/>
                <a:gd name="connsiteY1" fmla="*/ 92869 h 190500"/>
                <a:gd name="connsiteX2" fmla="*/ 50006 w 52387"/>
                <a:gd name="connsiteY2" fmla="*/ 152400 h 190500"/>
                <a:gd name="connsiteX3" fmla="*/ 35719 w 52387"/>
                <a:gd name="connsiteY3" fmla="*/ 190500 h 190500"/>
                <a:gd name="connsiteX4" fmla="*/ 11906 w 52387"/>
                <a:gd name="connsiteY4" fmla="*/ 116681 h 190500"/>
                <a:gd name="connsiteX5" fmla="*/ 0 w 52387"/>
                <a:gd name="connsiteY5" fmla="*/ 76200 h 190500"/>
                <a:gd name="connsiteX6" fmla="*/ 11907 w 52387"/>
                <a:gd name="connsiteY6" fmla="*/ 0 h 190500"/>
                <a:gd name="connsiteX7" fmla="*/ 40481 w 52387"/>
                <a:gd name="connsiteY7" fmla="*/ 285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 h="190500">
                  <a:moveTo>
                    <a:pt x="40481" y="28575"/>
                  </a:moveTo>
                  <a:lnTo>
                    <a:pt x="52387" y="92869"/>
                  </a:lnTo>
                  <a:cubicBezTo>
                    <a:pt x="51593" y="112713"/>
                    <a:pt x="50800" y="132556"/>
                    <a:pt x="50006" y="152400"/>
                  </a:cubicBezTo>
                  <a:lnTo>
                    <a:pt x="35719" y="190500"/>
                  </a:lnTo>
                  <a:lnTo>
                    <a:pt x="11906" y="116681"/>
                  </a:lnTo>
                  <a:lnTo>
                    <a:pt x="0" y="76200"/>
                  </a:lnTo>
                  <a:lnTo>
                    <a:pt x="11907" y="0"/>
                  </a:lnTo>
                  <a:lnTo>
                    <a:pt x="40481" y="28575"/>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0" name="Полилиния: фигура 169">
              <a:extLst>
                <a:ext uri="{FF2B5EF4-FFF2-40B4-BE49-F238E27FC236}">
                  <a16:creationId xmlns:a16="http://schemas.microsoft.com/office/drawing/2014/main" id="{4772CF03-39DA-19BF-BD67-27061B8D38EB}"/>
                </a:ext>
              </a:extLst>
            </p:cNvPr>
            <p:cNvSpPr/>
            <p:nvPr/>
          </p:nvSpPr>
          <p:spPr>
            <a:xfrm>
              <a:off x="1497805" y="4031457"/>
              <a:ext cx="278607" cy="233362"/>
            </a:xfrm>
            <a:custGeom>
              <a:avLst/>
              <a:gdLst>
                <a:gd name="connsiteX0" fmla="*/ 80962 w 273844"/>
                <a:gd name="connsiteY0" fmla="*/ 35719 h 228600"/>
                <a:gd name="connsiteX1" fmla="*/ 88106 w 273844"/>
                <a:gd name="connsiteY1" fmla="*/ 92869 h 228600"/>
                <a:gd name="connsiteX2" fmla="*/ 211931 w 273844"/>
                <a:gd name="connsiteY2" fmla="*/ 150019 h 228600"/>
                <a:gd name="connsiteX3" fmla="*/ 273844 w 273844"/>
                <a:gd name="connsiteY3" fmla="*/ 183356 h 228600"/>
                <a:gd name="connsiteX4" fmla="*/ 261937 w 273844"/>
                <a:gd name="connsiteY4" fmla="*/ 223837 h 228600"/>
                <a:gd name="connsiteX5" fmla="*/ 202406 w 273844"/>
                <a:gd name="connsiteY5" fmla="*/ 228600 h 228600"/>
                <a:gd name="connsiteX6" fmla="*/ 109537 w 273844"/>
                <a:gd name="connsiteY6" fmla="*/ 211931 h 228600"/>
                <a:gd name="connsiteX7" fmla="*/ 35719 w 273844"/>
                <a:gd name="connsiteY7" fmla="*/ 183356 h 228600"/>
                <a:gd name="connsiteX8" fmla="*/ 0 w 273844"/>
                <a:gd name="connsiteY8" fmla="*/ 92869 h 228600"/>
                <a:gd name="connsiteX9" fmla="*/ 21431 w 273844"/>
                <a:gd name="connsiteY9" fmla="*/ 23812 h 228600"/>
                <a:gd name="connsiteX10" fmla="*/ 35719 w 273844"/>
                <a:gd name="connsiteY10" fmla="*/ 0 h 228600"/>
                <a:gd name="connsiteX11" fmla="*/ 80962 w 273844"/>
                <a:gd name="connsiteY11" fmla="*/ 35719 h 228600"/>
                <a:gd name="connsiteX0" fmla="*/ 80962 w 273844"/>
                <a:gd name="connsiteY0" fmla="*/ 35719 h 228600"/>
                <a:gd name="connsiteX1" fmla="*/ 88106 w 273844"/>
                <a:gd name="connsiteY1" fmla="*/ 92869 h 228600"/>
                <a:gd name="connsiteX2" fmla="*/ 211931 w 273844"/>
                <a:gd name="connsiteY2" fmla="*/ 150019 h 228600"/>
                <a:gd name="connsiteX3" fmla="*/ 273844 w 273844"/>
                <a:gd name="connsiteY3" fmla="*/ 183356 h 228600"/>
                <a:gd name="connsiteX4" fmla="*/ 261937 w 273844"/>
                <a:gd name="connsiteY4" fmla="*/ 223837 h 228600"/>
                <a:gd name="connsiteX5" fmla="*/ 202406 w 273844"/>
                <a:gd name="connsiteY5" fmla="*/ 228600 h 228600"/>
                <a:gd name="connsiteX6" fmla="*/ 109537 w 273844"/>
                <a:gd name="connsiteY6" fmla="*/ 211931 h 228600"/>
                <a:gd name="connsiteX7" fmla="*/ 35719 w 273844"/>
                <a:gd name="connsiteY7" fmla="*/ 183356 h 228600"/>
                <a:gd name="connsiteX8" fmla="*/ 0 w 273844"/>
                <a:gd name="connsiteY8" fmla="*/ 92869 h 228600"/>
                <a:gd name="connsiteX9" fmla="*/ 21431 w 273844"/>
                <a:gd name="connsiteY9" fmla="*/ 23812 h 228600"/>
                <a:gd name="connsiteX10" fmla="*/ 35719 w 273844"/>
                <a:gd name="connsiteY10" fmla="*/ 0 h 228600"/>
                <a:gd name="connsiteX11" fmla="*/ 61912 w 273844"/>
                <a:gd name="connsiteY11" fmla="*/ 19050 h 228600"/>
                <a:gd name="connsiteX12" fmla="*/ 80962 w 273844"/>
                <a:gd name="connsiteY12" fmla="*/ 35719 h 228600"/>
                <a:gd name="connsiteX0" fmla="*/ 80962 w 273844"/>
                <a:gd name="connsiteY0" fmla="*/ 40481 h 233362"/>
                <a:gd name="connsiteX1" fmla="*/ 88106 w 273844"/>
                <a:gd name="connsiteY1" fmla="*/ 97631 h 233362"/>
                <a:gd name="connsiteX2" fmla="*/ 211931 w 273844"/>
                <a:gd name="connsiteY2" fmla="*/ 154781 h 233362"/>
                <a:gd name="connsiteX3" fmla="*/ 273844 w 273844"/>
                <a:gd name="connsiteY3" fmla="*/ 188118 h 233362"/>
                <a:gd name="connsiteX4" fmla="*/ 261937 w 273844"/>
                <a:gd name="connsiteY4" fmla="*/ 228599 h 233362"/>
                <a:gd name="connsiteX5" fmla="*/ 202406 w 273844"/>
                <a:gd name="connsiteY5" fmla="*/ 233362 h 233362"/>
                <a:gd name="connsiteX6" fmla="*/ 109537 w 273844"/>
                <a:gd name="connsiteY6" fmla="*/ 216693 h 233362"/>
                <a:gd name="connsiteX7" fmla="*/ 35719 w 273844"/>
                <a:gd name="connsiteY7" fmla="*/ 188118 h 233362"/>
                <a:gd name="connsiteX8" fmla="*/ 0 w 273844"/>
                <a:gd name="connsiteY8" fmla="*/ 97631 h 233362"/>
                <a:gd name="connsiteX9" fmla="*/ 21431 w 273844"/>
                <a:gd name="connsiteY9" fmla="*/ 28574 h 233362"/>
                <a:gd name="connsiteX10" fmla="*/ 35719 w 273844"/>
                <a:gd name="connsiteY10" fmla="*/ 4762 h 233362"/>
                <a:gd name="connsiteX11" fmla="*/ 73818 w 273844"/>
                <a:gd name="connsiteY11" fmla="*/ 0 h 233362"/>
                <a:gd name="connsiteX12" fmla="*/ 80962 w 273844"/>
                <a:gd name="connsiteY12" fmla="*/ 40481 h 233362"/>
                <a:gd name="connsiteX0" fmla="*/ 80962 w 273844"/>
                <a:gd name="connsiteY0" fmla="*/ 40481 h 233362"/>
                <a:gd name="connsiteX1" fmla="*/ 88106 w 273844"/>
                <a:gd name="connsiteY1" fmla="*/ 97631 h 233362"/>
                <a:gd name="connsiteX2" fmla="*/ 211931 w 273844"/>
                <a:gd name="connsiteY2" fmla="*/ 154781 h 233362"/>
                <a:gd name="connsiteX3" fmla="*/ 273844 w 273844"/>
                <a:gd name="connsiteY3" fmla="*/ 188118 h 233362"/>
                <a:gd name="connsiteX4" fmla="*/ 261937 w 273844"/>
                <a:gd name="connsiteY4" fmla="*/ 228599 h 233362"/>
                <a:gd name="connsiteX5" fmla="*/ 202406 w 273844"/>
                <a:gd name="connsiteY5" fmla="*/ 233362 h 233362"/>
                <a:gd name="connsiteX6" fmla="*/ 109537 w 273844"/>
                <a:gd name="connsiteY6" fmla="*/ 216693 h 233362"/>
                <a:gd name="connsiteX7" fmla="*/ 35719 w 273844"/>
                <a:gd name="connsiteY7" fmla="*/ 188118 h 233362"/>
                <a:gd name="connsiteX8" fmla="*/ 19050 w 273844"/>
                <a:gd name="connsiteY8" fmla="*/ 142874 h 233362"/>
                <a:gd name="connsiteX9" fmla="*/ 0 w 273844"/>
                <a:gd name="connsiteY9" fmla="*/ 97631 h 233362"/>
                <a:gd name="connsiteX10" fmla="*/ 21431 w 273844"/>
                <a:gd name="connsiteY10" fmla="*/ 28574 h 233362"/>
                <a:gd name="connsiteX11" fmla="*/ 35719 w 273844"/>
                <a:gd name="connsiteY11" fmla="*/ 4762 h 233362"/>
                <a:gd name="connsiteX12" fmla="*/ 73818 w 273844"/>
                <a:gd name="connsiteY12" fmla="*/ 0 h 233362"/>
                <a:gd name="connsiteX13" fmla="*/ 80962 w 273844"/>
                <a:gd name="connsiteY13" fmla="*/ 40481 h 233362"/>
                <a:gd name="connsiteX0" fmla="*/ 85725 w 278607"/>
                <a:gd name="connsiteY0" fmla="*/ 40481 h 233362"/>
                <a:gd name="connsiteX1" fmla="*/ 92869 w 278607"/>
                <a:gd name="connsiteY1" fmla="*/ 97631 h 233362"/>
                <a:gd name="connsiteX2" fmla="*/ 216694 w 278607"/>
                <a:gd name="connsiteY2" fmla="*/ 154781 h 233362"/>
                <a:gd name="connsiteX3" fmla="*/ 278607 w 278607"/>
                <a:gd name="connsiteY3" fmla="*/ 188118 h 233362"/>
                <a:gd name="connsiteX4" fmla="*/ 266700 w 278607"/>
                <a:gd name="connsiteY4" fmla="*/ 228599 h 233362"/>
                <a:gd name="connsiteX5" fmla="*/ 207169 w 278607"/>
                <a:gd name="connsiteY5" fmla="*/ 233362 h 233362"/>
                <a:gd name="connsiteX6" fmla="*/ 114300 w 278607"/>
                <a:gd name="connsiteY6" fmla="*/ 216693 h 233362"/>
                <a:gd name="connsiteX7" fmla="*/ 40482 w 278607"/>
                <a:gd name="connsiteY7" fmla="*/ 188118 h 233362"/>
                <a:gd name="connsiteX8" fmla="*/ 0 w 278607"/>
                <a:gd name="connsiteY8" fmla="*/ 152399 h 233362"/>
                <a:gd name="connsiteX9" fmla="*/ 4763 w 278607"/>
                <a:gd name="connsiteY9" fmla="*/ 97631 h 233362"/>
                <a:gd name="connsiteX10" fmla="*/ 26194 w 278607"/>
                <a:gd name="connsiteY10" fmla="*/ 28574 h 233362"/>
                <a:gd name="connsiteX11" fmla="*/ 40482 w 278607"/>
                <a:gd name="connsiteY11" fmla="*/ 4762 h 233362"/>
                <a:gd name="connsiteX12" fmla="*/ 78581 w 278607"/>
                <a:gd name="connsiteY12" fmla="*/ 0 h 233362"/>
                <a:gd name="connsiteX13" fmla="*/ 85725 w 278607"/>
                <a:gd name="connsiteY13" fmla="*/ 40481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607" h="233362">
                  <a:moveTo>
                    <a:pt x="85725" y="40481"/>
                  </a:moveTo>
                  <a:lnTo>
                    <a:pt x="92869" y="97631"/>
                  </a:lnTo>
                  <a:lnTo>
                    <a:pt x="216694" y="154781"/>
                  </a:lnTo>
                  <a:lnTo>
                    <a:pt x="278607" y="188118"/>
                  </a:lnTo>
                  <a:lnTo>
                    <a:pt x="266700" y="228599"/>
                  </a:lnTo>
                  <a:lnTo>
                    <a:pt x="207169" y="233362"/>
                  </a:lnTo>
                  <a:lnTo>
                    <a:pt x="114300" y="216693"/>
                  </a:lnTo>
                  <a:lnTo>
                    <a:pt x="40482" y="188118"/>
                  </a:lnTo>
                  <a:lnTo>
                    <a:pt x="0" y="152399"/>
                  </a:lnTo>
                  <a:lnTo>
                    <a:pt x="4763" y="97631"/>
                  </a:lnTo>
                  <a:lnTo>
                    <a:pt x="26194" y="28574"/>
                  </a:lnTo>
                  <a:lnTo>
                    <a:pt x="40482" y="4762"/>
                  </a:lnTo>
                  <a:lnTo>
                    <a:pt x="78581" y="0"/>
                  </a:lnTo>
                  <a:lnTo>
                    <a:pt x="85725" y="40481"/>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1" name="Полилиния: фигура 170">
              <a:extLst>
                <a:ext uri="{FF2B5EF4-FFF2-40B4-BE49-F238E27FC236}">
                  <a16:creationId xmlns:a16="http://schemas.microsoft.com/office/drawing/2014/main" id="{F144CED6-6D0F-1989-8DCE-4E2CF9751544}"/>
                </a:ext>
              </a:extLst>
            </p:cNvPr>
            <p:cNvSpPr/>
            <p:nvPr/>
          </p:nvSpPr>
          <p:spPr>
            <a:xfrm>
              <a:off x="1738313" y="3962401"/>
              <a:ext cx="78581" cy="150018"/>
            </a:xfrm>
            <a:custGeom>
              <a:avLst/>
              <a:gdLst>
                <a:gd name="connsiteX0" fmla="*/ 45243 w 78581"/>
                <a:gd name="connsiteY0" fmla="*/ 0 h 114300"/>
                <a:gd name="connsiteX1" fmla="*/ 78581 w 78581"/>
                <a:gd name="connsiteY1" fmla="*/ 69056 h 114300"/>
                <a:gd name="connsiteX2" fmla="*/ 71437 w 78581"/>
                <a:gd name="connsiteY2" fmla="*/ 92869 h 114300"/>
                <a:gd name="connsiteX3" fmla="*/ 19050 w 78581"/>
                <a:gd name="connsiteY3" fmla="*/ 114300 h 114300"/>
                <a:gd name="connsiteX4" fmla="*/ 0 w 78581"/>
                <a:gd name="connsiteY4" fmla="*/ 83344 h 114300"/>
                <a:gd name="connsiteX5" fmla="*/ 11906 w 78581"/>
                <a:gd name="connsiteY5" fmla="*/ 52387 h 114300"/>
                <a:gd name="connsiteX6" fmla="*/ 45243 w 78581"/>
                <a:gd name="connsiteY6" fmla="*/ 0 h 114300"/>
                <a:gd name="connsiteX0" fmla="*/ 45243 w 78581"/>
                <a:gd name="connsiteY0" fmla="*/ 0 h 114300"/>
                <a:gd name="connsiteX1" fmla="*/ 78581 w 78581"/>
                <a:gd name="connsiteY1" fmla="*/ 69056 h 114300"/>
                <a:gd name="connsiteX2" fmla="*/ 71437 w 78581"/>
                <a:gd name="connsiteY2" fmla="*/ 92869 h 114300"/>
                <a:gd name="connsiteX3" fmla="*/ 19050 w 78581"/>
                <a:gd name="connsiteY3" fmla="*/ 114300 h 114300"/>
                <a:gd name="connsiteX4" fmla="*/ 0 w 78581"/>
                <a:gd name="connsiteY4" fmla="*/ 83344 h 114300"/>
                <a:gd name="connsiteX5" fmla="*/ 11906 w 78581"/>
                <a:gd name="connsiteY5" fmla="*/ 52387 h 114300"/>
                <a:gd name="connsiteX6" fmla="*/ 26193 w 78581"/>
                <a:gd name="connsiteY6" fmla="*/ 26194 h 114300"/>
                <a:gd name="connsiteX7" fmla="*/ 45243 w 78581"/>
                <a:gd name="connsiteY7" fmla="*/ 0 h 114300"/>
                <a:gd name="connsiteX0" fmla="*/ 45243 w 78581"/>
                <a:gd name="connsiteY0" fmla="*/ 35718 h 150018"/>
                <a:gd name="connsiteX1" fmla="*/ 78581 w 78581"/>
                <a:gd name="connsiteY1" fmla="*/ 104774 h 150018"/>
                <a:gd name="connsiteX2" fmla="*/ 71437 w 78581"/>
                <a:gd name="connsiteY2" fmla="*/ 128587 h 150018"/>
                <a:gd name="connsiteX3" fmla="*/ 19050 w 78581"/>
                <a:gd name="connsiteY3" fmla="*/ 150018 h 150018"/>
                <a:gd name="connsiteX4" fmla="*/ 0 w 78581"/>
                <a:gd name="connsiteY4" fmla="*/ 119062 h 150018"/>
                <a:gd name="connsiteX5" fmla="*/ 11906 w 78581"/>
                <a:gd name="connsiteY5" fmla="*/ 88105 h 150018"/>
                <a:gd name="connsiteX6" fmla="*/ 4761 w 78581"/>
                <a:gd name="connsiteY6" fmla="*/ 0 h 150018"/>
                <a:gd name="connsiteX7" fmla="*/ 45243 w 78581"/>
                <a:gd name="connsiteY7" fmla="*/ 35718 h 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81" h="150018">
                  <a:moveTo>
                    <a:pt x="45243" y="35718"/>
                  </a:moveTo>
                  <a:lnTo>
                    <a:pt x="78581" y="104774"/>
                  </a:lnTo>
                  <a:lnTo>
                    <a:pt x="71437" y="128587"/>
                  </a:lnTo>
                  <a:lnTo>
                    <a:pt x="19050" y="150018"/>
                  </a:lnTo>
                  <a:lnTo>
                    <a:pt x="0" y="119062"/>
                  </a:lnTo>
                  <a:lnTo>
                    <a:pt x="11906" y="88105"/>
                  </a:lnTo>
                  <a:lnTo>
                    <a:pt x="4761" y="0"/>
                  </a:lnTo>
                  <a:lnTo>
                    <a:pt x="45243" y="35718"/>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3" name="Полилиния: фигура 172">
              <a:extLst>
                <a:ext uri="{FF2B5EF4-FFF2-40B4-BE49-F238E27FC236}">
                  <a16:creationId xmlns:a16="http://schemas.microsoft.com/office/drawing/2014/main" id="{82762AE5-54B3-0040-4C6B-CC41493E3E07}"/>
                </a:ext>
              </a:extLst>
            </p:cNvPr>
            <p:cNvSpPr/>
            <p:nvPr/>
          </p:nvSpPr>
          <p:spPr>
            <a:xfrm>
              <a:off x="2612231" y="1809750"/>
              <a:ext cx="83344" cy="459581"/>
            </a:xfrm>
            <a:custGeom>
              <a:avLst/>
              <a:gdLst>
                <a:gd name="connsiteX0" fmla="*/ 16669 w 83344"/>
                <a:gd name="connsiteY0" fmla="*/ 328613 h 459581"/>
                <a:gd name="connsiteX1" fmla="*/ 9525 w 83344"/>
                <a:gd name="connsiteY1" fmla="*/ 383381 h 459581"/>
                <a:gd name="connsiteX2" fmla="*/ 11907 w 83344"/>
                <a:gd name="connsiteY2" fmla="*/ 433388 h 459581"/>
                <a:gd name="connsiteX3" fmla="*/ 23813 w 83344"/>
                <a:gd name="connsiteY3" fmla="*/ 459581 h 459581"/>
                <a:gd name="connsiteX4" fmla="*/ 54769 w 83344"/>
                <a:gd name="connsiteY4" fmla="*/ 414338 h 459581"/>
                <a:gd name="connsiteX5" fmla="*/ 83344 w 83344"/>
                <a:gd name="connsiteY5" fmla="*/ 357188 h 459581"/>
                <a:gd name="connsiteX6" fmla="*/ 83344 w 83344"/>
                <a:gd name="connsiteY6" fmla="*/ 273844 h 459581"/>
                <a:gd name="connsiteX7" fmla="*/ 76200 w 83344"/>
                <a:gd name="connsiteY7" fmla="*/ 197644 h 459581"/>
                <a:gd name="connsiteX8" fmla="*/ 59532 w 83344"/>
                <a:gd name="connsiteY8" fmla="*/ 152400 h 459581"/>
                <a:gd name="connsiteX9" fmla="*/ 38100 w 83344"/>
                <a:gd name="connsiteY9" fmla="*/ 104775 h 459581"/>
                <a:gd name="connsiteX10" fmla="*/ 42863 w 83344"/>
                <a:gd name="connsiteY10" fmla="*/ 47625 h 459581"/>
                <a:gd name="connsiteX11" fmla="*/ 26194 w 83344"/>
                <a:gd name="connsiteY11" fmla="*/ 19050 h 459581"/>
                <a:gd name="connsiteX12" fmla="*/ 0 w 83344"/>
                <a:gd name="connsiteY12" fmla="*/ 0 h 459581"/>
                <a:gd name="connsiteX13" fmla="*/ 11907 w 83344"/>
                <a:gd name="connsiteY13" fmla="*/ 73819 h 459581"/>
                <a:gd name="connsiteX14" fmla="*/ 26194 w 83344"/>
                <a:gd name="connsiteY14" fmla="*/ 204788 h 459581"/>
                <a:gd name="connsiteX15" fmla="*/ 16669 w 83344"/>
                <a:gd name="connsiteY15" fmla="*/ 328613 h 4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344" h="459581">
                  <a:moveTo>
                    <a:pt x="16669" y="328613"/>
                  </a:moveTo>
                  <a:lnTo>
                    <a:pt x="9525" y="383381"/>
                  </a:lnTo>
                  <a:lnTo>
                    <a:pt x="11907" y="433388"/>
                  </a:lnTo>
                  <a:lnTo>
                    <a:pt x="23813" y="459581"/>
                  </a:lnTo>
                  <a:lnTo>
                    <a:pt x="54769" y="414338"/>
                  </a:lnTo>
                  <a:lnTo>
                    <a:pt x="83344" y="357188"/>
                  </a:lnTo>
                  <a:lnTo>
                    <a:pt x="83344" y="273844"/>
                  </a:lnTo>
                  <a:lnTo>
                    <a:pt x="76200" y="197644"/>
                  </a:lnTo>
                  <a:lnTo>
                    <a:pt x="59532" y="152400"/>
                  </a:lnTo>
                  <a:lnTo>
                    <a:pt x="38100" y="104775"/>
                  </a:lnTo>
                  <a:lnTo>
                    <a:pt x="42863" y="47625"/>
                  </a:lnTo>
                  <a:lnTo>
                    <a:pt x="26194" y="19050"/>
                  </a:lnTo>
                  <a:lnTo>
                    <a:pt x="0" y="0"/>
                  </a:lnTo>
                  <a:lnTo>
                    <a:pt x="11907" y="73819"/>
                  </a:lnTo>
                  <a:lnTo>
                    <a:pt x="26194" y="204788"/>
                  </a:lnTo>
                  <a:lnTo>
                    <a:pt x="16669" y="328613"/>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4" name="Полилиния: фигура 173">
              <a:extLst>
                <a:ext uri="{FF2B5EF4-FFF2-40B4-BE49-F238E27FC236}">
                  <a16:creationId xmlns:a16="http://schemas.microsoft.com/office/drawing/2014/main" id="{3E3AEBB2-2273-D2B7-C16A-577731839940}"/>
                </a:ext>
              </a:extLst>
            </p:cNvPr>
            <p:cNvSpPr/>
            <p:nvPr/>
          </p:nvSpPr>
          <p:spPr>
            <a:xfrm>
              <a:off x="1483519" y="2395538"/>
              <a:ext cx="85725" cy="247650"/>
            </a:xfrm>
            <a:custGeom>
              <a:avLst/>
              <a:gdLst>
                <a:gd name="connsiteX0" fmla="*/ 35719 w 85725"/>
                <a:gd name="connsiteY0" fmla="*/ 0 h 188119"/>
                <a:gd name="connsiteX1" fmla="*/ 0 w 85725"/>
                <a:gd name="connsiteY1" fmla="*/ 140494 h 188119"/>
                <a:gd name="connsiteX2" fmla="*/ 40481 w 85725"/>
                <a:gd name="connsiteY2" fmla="*/ 176212 h 188119"/>
                <a:gd name="connsiteX3" fmla="*/ 52387 w 85725"/>
                <a:gd name="connsiteY3" fmla="*/ 188119 h 188119"/>
                <a:gd name="connsiteX4" fmla="*/ 85725 w 85725"/>
                <a:gd name="connsiteY4" fmla="*/ 183356 h 188119"/>
                <a:gd name="connsiteX5" fmla="*/ 76200 w 85725"/>
                <a:gd name="connsiteY5" fmla="*/ 40481 h 188119"/>
                <a:gd name="connsiteX6" fmla="*/ 35719 w 85725"/>
                <a:gd name="connsiteY6" fmla="*/ 0 h 188119"/>
                <a:gd name="connsiteX0" fmla="*/ 35719 w 85725"/>
                <a:gd name="connsiteY0" fmla="*/ 0 h 188119"/>
                <a:gd name="connsiteX1" fmla="*/ 0 w 85725"/>
                <a:gd name="connsiteY1" fmla="*/ 140494 h 188119"/>
                <a:gd name="connsiteX2" fmla="*/ 40481 w 85725"/>
                <a:gd name="connsiteY2" fmla="*/ 176212 h 188119"/>
                <a:gd name="connsiteX3" fmla="*/ 52387 w 85725"/>
                <a:gd name="connsiteY3" fmla="*/ 188119 h 188119"/>
                <a:gd name="connsiteX4" fmla="*/ 85725 w 85725"/>
                <a:gd name="connsiteY4" fmla="*/ 183356 h 188119"/>
                <a:gd name="connsiteX5" fmla="*/ 76200 w 85725"/>
                <a:gd name="connsiteY5" fmla="*/ 40481 h 188119"/>
                <a:gd name="connsiteX6" fmla="*/ 54769 w 85725"/>
                <a:gd name="connsiteY6" fmla="*/ 16669 h 188119"/>
                <a:gd name="connsiteX7" fmla="*/ 35719 w 85725"/>
                <a:gd name="connsiteY7" fmla="*/ 0 h 188119"/>
                <a:gd name="connsiteX0" fmla="*/ 35719 w 85725"/>
                <a:gd name="connsiteY0" fmla="*/ 59531 h 247650"/>
                <a:gd name="connsiteX1" fmla="*/ 0 w 85725"/>
                <a:gd name="connsiteY1" fmla="*/ 200025 h 247650"/>
                <a:gd name="connsiteX2" fmla="*/ 40481 w 85725"/>
                <a:gd name="connsiteY2" fmla="*/ 235743 h 247650"/>
                <a:gd name="connsiteX3" fmla="*/ 52387 w 85725"/>
                <a:gd name="connsiteY3" fmla="*/ 247650 h 247650"/>
                <a:gd name="connsiteX4" fmla="*/ 85725 w 85725"/>
                <a:gd name="connsiteY4" fmla="*/ 242887 h 247650"/>
                <a:gd name="connsiteX5" fmla="*/ 76200 w 85725"/>
                <a:gd name="connsiteY5" fmla="*/ 100012 h 247650"/>
                <a:gd name="connsiteX6" fmla="*/ 59531 w 85725"/>
                <a:gd name="connsiteY6" fmla="*/ 0 h 247650"/>
                <a:gd name="connsiteX7" fmla="*/ 35719 w 85725"/>
                <a:gd name="connsiteY7" fmla="*/ 59531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247650">
                  <a:moveTo>
                    <a:pt x="35719" y="59531"/>
                  </a:moveTo>
                  <a:lnTo>
                    <a:pt x="0" y="200025"/>
                  </a:lnTo>
                  <a:lnTo>
                    <a:pt x="40481" y="235743"/>
                  </a:lnTo>
                  <a:lnTo>
                    <a:pt x="52387" y="247650"/>
                  </a:lnTo>
                  <a:lnTo>
                    <a:pt x="85725" y="242887"/>
                  </a:lnTo>
                  <a:lnTo>
                    <a:pt x="76200" y="100012"/>
                  </a:lnTo>
                  <a:lnTo>
                    <a:pt x="59531" y="0"/>
                  </a:lnTo>
                  <a:lnTo>
                    <a:pt x="35719" y="59531"/>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5" name="Полилиния: фигура 174">
              <a:extLst>
                <a:ext uri="{FF2B5EF4-FFF2-40B4-BE49-F238E27FC236}">
                  <a16:creationId xmlns:a16="http://schemas.microsoft.com/office/drawing/2014/main" id="{38272AAD-3507-0325-D86E-0DFB37C077C7}"/>
                </a:ext>
              </a:extLst>
            </p:cNvPr>
            <p:cNvSpPr/>
            <p:nvPr/>
          </p:nvSpPr>
          <p:spPr>
            <a:xfrm>
              <a:off x="1395413" y="2571750"/>
              <a:ext cx="69056" cy="209550"/>
            </a:xfrm>
            <a:custGeom>
              <a:avLst/>
              <a:gdLst>
                <a:gd name="connsiteX0" fmla="*/ 0 w 69056"/>
                <a:gd name="connsiteY0" fmla="*/ 69056 h 209550"/>
                <a:gd name="connsiteX1" fmla="*/ 11906 w 69056"/>
                <a:gd name="connsiteY1" fmla="*/ 133350 h 209550"/>
                <a:gd name="connsiteX2" fmla="*/ 26193 w 69056"/>
                <a:gd name="connsiteY2" fmla="*/ 207169 h 209550"/>
                <a:gd name="connsiteX3" fmla="*/ 45243 w 69056"/>
                <a:gd name="connsiteY3" fmla="*/ 209550 h 209550"/>
                <a:gd name="connsiteX4" fmla="*/ 64293 w 69056"/>
                <a:gd name="connsiteY4" fmla="*/ 128588 h 209550"/>
                <a:gd name="connsiteX5" fmla="*/ 50006 w 69056"/>
                <a:gd name="connsiteY5" fmla="*/ 90488 h 209550"/>
                <a:gd name="connsiteX6" fmla="*/ 69056 w 69056"/>
                <a:gd name="connsiteY6" fmla="*/ 35719 h 209550"/>
                <a:gd name="connsiteX7" fmla="*/ 54768 w 69056"/>
                <a:gd name="connsiteY7" fmla="*/ 0 h 209550"/>
                <a:gd name="connsiteX8" fmla="*/ 23812 w 69056"/>
                <a:gd name="connsiteY8" fmla="*/ 0 h 209550"/>
                <a:gd name="connsiteX9" fmla="*/ 30956 w 69056"/>
                <a:gd name="connsiteY9" fmla="*/ 23813 h 209550"/>
                <a:gd name="connsiteX10" fmla="*/ 0 w 69056"/>
                <a:gd name="connsiteY10" fmla="*/ 69056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056" h="209550">
                  <a:moveTo>
                    <a:pt x="0" y="69056"/>
                  </a:moveTo>
                  <a:lnTo>
                    <a:pt x="11906" y="133350"/>
                  </a:lnTo>
                  <a:lnTo>
                    <a:pt x="26193" y="207169"/>
                  </a:lnTo>
                  <a:lnTo>
                    <a:pt x="45243" y="209550"/>
                  </a:lnTo>
                  <a:lnTo>
                    <a:pt x="64293" y="128588"/>
                  </a:lnTo>
                  <a:lnTo>
                    <a:pt x="50006" y="90488"/>
                  </a:lnTo>
                  <a:lnTo>
                    <a:pt x="69056" y="35719"/>
                  </a:lnTo>
                  <a:lnTo>
                    <a:pt x="54768" y="0"/>
                  </a:lnTo>
                  <a:lnTo>
                    <a:pt x="23812" y="0"/>
                  </a:lnTo>
                  <a:lnTo>
                    <a:pt x="30956" y="23813"/>
                  </a:lnTo>
                  <a:lnTo>
                    <a:pt x="0" y="69056"/>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6" name="Полилиния: фигура 175">
              <a:extLst>
                <a:ext uri="{FF2B5EF4-FFF2-40B4-BE49-F238E27FC236}">
                  <a16:creationId xmlns:a16="http://schemas.microsoft.com/office/drawing/2014/main" id="{8DF0CB12-2B5C-E667-2E48-FFF897EC572F}"/>
                </a:ext>
              </a:extLst>
            </p:cNvPr>
            <p:cNvSpPr/>
            <p:nvPr/>
          </p:nvSpPr>
          <p:spPr>
            <a:xfrm>
              <a:off x="1578769" y="2286000"/>
              <a:ext cx="80962" cy="188119"/>
            </a:xfrm>
            <a:custGeom>
              <a:avLst/>
              <a:gdLst>
                <a:gd name="connsiteX0" fmla="*/ 35719 w 80962"/>
                <a:gd name="connsiteY0" fmla="*/ 0 h 188119"/>
                <a:gd name="connsiteX1" fmla="*/ 0 w 80962"/>
                <a:gd name="connsiteY1" fmla="*/ 57150 h 188119"/>
                <a:gd name="connsiteX2" fmla="*/ 9525 w 80962"/>
                <a:gd name="connsiteY2" fmla="*/ 123825 h 188119"/>
                <a:gd name="connsiteX3" fmla="*/ 40481 w 80962"/>
                <a:gd name="connsiteY3" fmla="*/ 166688 h 188119"/>
                <a:gd name="connsiteX4" fmla="*/ 76200 w 80962"/>
                <a:gd name="connsiteY4" fmla="*/ 188119 h 188119"/>
                <a:gd name="connsiteX5" fmla="*/ 80962 w 80962"/>
                <a:gd name="connsiteY5" fmla="*/ 85725 h 188119"/>
                <a:gd name="connsiteX6" fmla="*/ 35719 w 80962"/>
                <a:gd name="connsiteY6" fmla="*/ 0 h 188119"/>
                <a:gd name="connsiteX0" fmla="*/ 35719 w 80962"/>
                <a:gd name="connsiteY0" fmla="*/ 0 h 188119"/>
                <a:gd name="connsiteX1" fmla="*/ 0 w 80962"/>
                <a:gd name="connsiteY1" fmla="*/ 57150 h 188119"/>
                <a:gd name="connsiteX2" fmla="*/ 9525 w 80962"/>
                <a:gd name="connsiteY2" fmla="*/ 123825 h 188119"/>
                <a:gd name="connsiteX3" fmla="*/ 40481 w 80962"/>
                <a:gd name="connsiteY3" fmla="*/ 166688 h 188119"/>
                <a:gd name="connsiteX4" fmla="*/ 76200 w 80962"/>
                <a:gd name="connsiteY4" fmla="*/ 188119 h 188119"/>
                <a:gd name="connsiteX5" fmla="*/ 80962 w 80962"/>
                <a:gd name="connsiteY5" fmla="*/ 85725 h 188119"/>
                <a:gd name="connsiteX6" fmla="*/ 57150 w 80962"/>
                <a:gd name="connsiteY6" fmla="*/ 45244 h 188119"/>
                <a:gd name="connsiteX7" fmla="*/ 35719 w 80962"/>
                <a:gd name="connsiteY7" fmla="*/ 0 h 188119"/>
                <a:gd name="connsiteX0" fmla="*/ 35719 w 80962"/>
                <a:gd name="connsiteY0" fmla="*/ 0 h 188119"/>
                <a:gd name="connsiteX1" fmla="*/ 0 w 80962"/>
                <a:gd name="connsiteY1" fmla="*/ 57150 h 188119"/>
                <a:gd name="connsiteX2" fmla="*/ 9525 w 80962"/>
                <a:gd name="connsiteY2" fmla="*/ 123825 h 188119"/>
                <a:gd name="connsiteX3" fmla="*/ 40481 w 80962"/>
                <a:gd name="connsiteY3" fmla="*/ 166688 h 188119"/>
                <a:gd name="connsiteX4" fmla="*/ 76200 w 80962"/>
                <a:gd name="connsiteY4" fmla="*/ 188119 h 188119"/>
                <a:gd name="connsiteX5" fmla="*/ 80962 w 80962"/>
                <a:gd name="connsiteY5" fmla="*/ 85725 h 188119"/>
                <a:gd name="connsiteX6" fmla="*/ 69056 w 80962"/>
                <a:gd name="connsiteY6" fmla="*/ 19050 h 188119"/>
                <a:gd name="connsiteX7" fmla="*/ 35719 w 80962"/>
                <a:gd name="connsiteY7" fmla="*/ 0 h 18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62" h="188119">
                  <a:moveTo>
                    <a:pt x="35719" y="0"/>
                  </a:moveTo>
                  <a:lnTo>
                    <a:pt x="0" y="57150"/>
                  </a:lnTo>
                  <a:lnTo>
                    <a:pt x="9525" y="123825"/>
                  </a:lnTo>
                  <a:lnTo>
                    <a:pt x="40481" y="166688"/>
                  </a:lnTo>
                  <a:lnTo>
                    <a:pt x="76200" y="188119"/>
                  </a:lnTo>
                  <a:lnTo>
                    <a:pt x="80962" y="85725"/>
                  </a:lnTo>
                  <a:lnTo>
                    <a:pt x="69056" y="19050"/>
                  </a:lnTo>
                  <a:lnTo>
                    <a:pt x="35719"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7" name="Полилиния: фигура 176">
              <a:extLst>
                <a:ext uri="{FF2B5EF4-FFF2-40B4-BE49-F238E27FC236}">
                  <a16:creationId xmlns:a16="http://schemas.microsoft.com/office/drawing/2014/main" id="{07144A50-BD80-4A55-3CD3-756413062849}"/>
                </a:ext>
              </a:extLst>
            </p:cNvPr>
            <p:cNvSpPr/>
            <p:nvPr/>
          </p:nvSpPr>
          <p:spPr>
            <a:xfrm>
              <a:off x="1564481" y="2645569"/>
              <a:ext cx="92869" cy="176212"/>
            </a:xfrm>
            <a:custGeom>
              <a:avLst/>
              <a:gdLst>
                <a:gd name="connsiteX0" fmla="*/ 16669 w 92869"/>
                <a:gd name="connsiteY0" fmla="*/ 0 h 176212"/>
                <a:gd name="connsiteX1" fmla="*/ 92869 w 92869"/>
                <a:gd name="connsiteY1" fmla="*/ 88106 h 176212"/>
                <a:gd name="connsiteX2" fmla="*/ 92869 w 92869"/>
                <a:gd name="connsiteY2" fmla="*/ 176212 h 176212"/>
                <a:gd name="connsiteX3" fmla="*/ 61913 w 92869"/>
                <a:gd name="connsiteY3" fmla="*/ 166687 h 176212"/>
                <a:gd name="connsiteX4" fmla="*/ 0 w 92869"/>
                <a:gd name="connsiteY4" fmla="*/ 80962 h 176212"/>
                <a:gd name="connsiteX5" fmla="*/ 16669 w 92869"/>
                <a:gd name="connsiteY5" fmla="*/ 0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9" h="176212">
                  <a:moveTo>
                    <a:pt x="16669" y="0"/>
                  </a:moveTo>
                  <a:lnTo>
                    <a:pt x="92869" y="88106"/>
                  </a:lnTo>
                  <a:lnTo>
                    <a:pt x="92869" y="176212"/>
                  </a:lnTo>
                  <a:lnTo>
                    <a:pt x="61913" y="166687"/>
                  </a:lnTo>
                  <a:lnTo>
                    <a:pt x="0" y="80962"/>
                  </a:lnTo>
                  <a:lnTo>
                    <a:pt x="16669"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8" name="Полилиния: фигура 177">
              <a:extLst>
                <a:ext uri="{FF2B5EF4-FFF2-40B4-BE49-F238E27FC236}">
                  <a16:creationId xmlns:a16="http://schemas.microsoft.com/office/drawing/2014/main" id="{DF86C88C-71F4-55F2-52E4-A31AD643971F}"/>
                </a:ext>
              </a:extLst>
            </p:cNvPr>
            <p:cNvSpPr/>
            <p:nvPr/>
          </p:nvSpPr>
          <p:spPr>
            <a:xfrm>
              <a:off x="1538288" y="2847975"/>
              <a:ext cx="66675" cy="95250"/>
            </a:xfrm>
            <a:custGeom>
              <a:avLst/>
              <a:gdLst>
                <a:gd name="connsiteX0" fmla="*/ 66675 w 66675"/>
                <a:gd name="connsiteY0" fmla="*/ 0 h 95250"/>
                <a:gd name="connsiteX1" fmla="*/ 0 w 66675"/>
                <a:gd name="connsiteY1" fmla="*/ 54769 h 95250"/>
                <a:gd name="connsiteX2" fmla="*/ 23812 w 66675"/>
                <a:gd name="connsiteY2" fmla="*/ 95250 h 95250"/>
                <a:gd name="connsiteX3" fmla="*/ 66675 w 66675"/>
                <a:gd name="connsiteY3" fmla="*/ 83344 h 95250"/>
                <a:gd name="connsiteX4" fmla="*/ 66675 w 66675"/>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95250">
                  <a:moveTo>
                    <a:pt x="66675" y="0"/>
                  </a:moveTo>
                  <a:lnTo>
                    <a:pt x="0" y="54769"/>
                  </a:lnTo>
                  <a:lnTo>
                    <a:pt x="23812" y="95250"/>
                  </a:lnTo>
                  <a:lnTo>
                    <a:pt x="66675" y="83344"/>
                  </a:lnTo>
                  <a:lnTo>
                    <a:pt x="66675"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9" name="Полилиния: фигура 178">
              <a:extLst>
                <a:ext uri="{FF2B5EF4-FFF2-40B4-BE49-F238E27FC236}">
                  <a16:creationId xmlns:a16="http://schemas.microsoft.com/office/drawing/2014/main" id="{A5EE3714-544B-D69E-2BC4-B16C889632B9}"/>
                </a:ext>
              </a:extLst>
            </p:cNvPr>
            <p:cNvSpPr/>
            <p:nvPr/>
          </p:nvSpPr>
          <p:spPr>
            <a:xfrm>
              <a:off x="1159669" y="2793206"/>
              <a:ext cx="126206" cy="185738"/>
            </a:xfrm>
            <a:custGeom>
              <a:avLst/>
              <a:gdLst>
                <a:gd name="connsiteX0" fmla="*/ 126206 w 126206"/>
                <a:gd name="connsiteY0" fmla="*/ 0 h 185738"/>
                <a:gd name="connsiteX1" fmla="*/ 33337 w 126206"/>
                <a:gd name="connsiteY1" fmla="*/ 88107 h 185738"/>
                <a:gd name="connsiteX2" fmla="*/ 0 w 126206"/>
                <a:gd name="connsiteY2" fmla="*/ 169069 h 185738"/>
                <a:gd name="connsiteX3" fmla="*/ 28575 w 126206"/>
                <a:gd name="connsiteY3" fmla="*/ 185738 h 185738"/>
                <a:gd name="connsiteX4" fmla="*/ 50006 w 126206"/>
                <a:gd name="connsiteY4" fmla="*/ 102394 h 185738"/>
                <a:gd name="connsiteX5" fmla="*/ 126206 w 126206"/>
                <a:gd name="connsiteY5"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6" h="185738">
                  <a:moveTo>
                    <a:pt x="126206" y="0"/>
                  </a:moveTo>
                  <a:lnTo>
                    <a:pt x="33337" y="88107"/>
                  </a:lnTo>
                  <a:lnTo>
                    <a:pt x="0" y="169069"/>
                  </a:lnTo>
                  <a:lnTo>
                    <a:pt x="28575" y="185738"/>
                  </a:lnTo>
                  <a:lnTo>
                    <a:pt x="50006" y="102394"/>
                  </a:lnTo>
                  <a:lnTo>
                    <a:pt x="126206"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0" name="Полилиния: фигура 179">
              <a:extLst>
                <a:ext uri="{FF2B5EF4-FFF2-40B4-BE49-F238E27FC236}">
                  <a16:creationId xmlns:a16="http://schemas.microsoft.com/office/drawing/2014/main" id="{9E0031A1-B384-9769-9C26-ECDC8DFB911F}"/>
                </a:ext>
              </a:extLst>
            </p:cNvPr>
            <p:cNvSpPr/>
            <p:nvPr/>
          </p:nvSpPr>
          <p:spPr>
            <a:xfrm>
              <a:off x="2071688" y="3479006"/>
              <a:ext cx="64293" cy="95250"/>
            </a:xfrm>
            <a:custGeom>
              <a:avLst/>
              <a:gdLst>
                <a:gd name="connsiteX0" fmla="*/ 42862 w 42862"/>
                <a:gd name="connsiteY0" fmla="*/ 0 h 95250"/>
                <a:gd name="connsiteX1" fmla="*/ 4762 w 42862"/>
                <a:gd name="connsiteY1" fmla="*/ 42863 h 95250"/>
                <a:gd name="connsiteX2" fmla="*/ 0 w 42862"/>
                <a:gd name="connsiteY2" fmla="*/ 95250 h 95250"/>
                <a:gd name="connsiteX3" fmla="*/ 35718 w 42862"/>
                <a:gd name="connsiteY3" fmla="*/ 85725 h 95250"/>
                <a:gd name="connsiteX4" fmla="*/ 42862 w 42862"/>
                <a:gd name="connsiteY4" fmla="*/ 0 h 95250"/>
                <a:gd name="connsiteX0" fmla="*/ 42862 w 42862"/>
                <a:gd name="connsiteY0" fmla="*/ 0 h 95250"/>
                <a:gd name="connsiteX1" fmla="*/ 4762 w 42862"/>
                <a:gd name="connsiteY1" fmla="*/ 42863 h 95250"/>
                <a:gd name="connsiteX2" fmla="*/ 0 w 42862"/>
                <a:gd name="connsiteY2" fmla="*/ 95250 h 95250"/>
                <a:gd name="connsiteX3" fmla="*/ 35718 w 42862"/>
                <a:gd name="connsiteY3" fmla="*/ 85725 h 95250"/>
                <a:gd name="connsiteX4" fmla="*/ 38100 w 42862"/>
                <a:gd name="connsiteY4" fmla="*/ 35719 h 95250"/>
                <a:gd name="connsiteX5" fmla="*/ 42862 w 42862"/>
                <a:gd name="connsiteY5" fmla="*/ 0 h 95250"/>
                <a:gd name="connsiteX0" fmla="*/ 42862 w 64293"/>
                <a:gd name="connsiteY0" fmla="*/ 0 h 95250"/>
                <a:gd name="connsiteX1" fmla="*/ 4762 w 64293"/>
                <a:gd name="connsiteY1" fmla="*/ 42863 h 95250"/>
                <a:gd name="connsiteX2" fmla="*/ 0 w 64293"/>
                <a:gd name="connsiteY2" fmla="*/ 95250 h 95250"/>
                <a:gd name="connsiteX3" fmla="*/ 35718 w 64293"/>
                <a:gd name="connsiteY3" fmla="*/ 85725 h 95250"/>
                <a:gd name="connsiteX4" fmla="*/ 64293 w 64293"/>
                <a:gd name="connsiteY4" fmla="*/ 35719 h 95250"/>
                <a:gd name="connsiteX5" fmla="*/ 42862 w 64293"/>
                <a:gd name="connsiteY5"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3" h="95250">
                  <a:moveTo>
                    <a:pt x="42862" y="0"/>
                  </a:moveTo>
                  <a:lnTo>
                    <a:pt x="4762" y="42863"/>
                  </a:lnTo>
                  <a:lnTo>
                    <a:pt x="0" y="95250"/>
                  </a:lnTo>
                  <a:lnTo>
                    <a:pt x="35718" y="85725"/>
                  </a:lnTo>
                  <a:lnTo>
                    <a:pt x="64293" y="35719"/>
                  </a:lnTo>
                  <a:lnTo>
                    <a:pt x="42862"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1" name="Полилиния: фигура 180">
              <a:extLst>
                <a:ext uri="{FF2B5EF4-FFF2-40B4-BE49-F238E27FC236}">
                  <a16:creationId xmlns:a16="http://schemas.microsoft.com/office/drawing/2014/main" id="{B448F3D4-38AB-BD4B-0747-20CF7DB0515A}"/>
                </a:ext>
              </a:extLst>
            </p:cNvPr>
            <p:cNvSpPr/>
            <p:nvPr/>
          </p:nvSpPr>
          <p:spPr>
            <a:xfrm>
              <a:off x="1943100" y="3364706"/>
              <a:ext cx="54769" cy="92869"/>
            </a:xfrm>
            <a:custGeom>
              <a:avLst/>
              <a:gdLst>
                <a:gd name="connsiteX0" fmla="*/ 47625 w 54769"/>
                <a:gd name="connsiteY0" fmla="*/ 0 h 92869"/>
                <a:gd name="connsiteX1" fmla="*/ 0 w 54769"/>
                <a:gd name="connsiteY1" fmla="*/ 90488 h 92869"/>
                <a:gd name="connsiteX2" fmla="*/ 14288 w 54769"/>
                <a:gd name="connsiteY2" fmla="*/ 92869 h 92869"/>
                <a:gd name="connsiteX3" fmla="*/ 54769 w 54769"/>
                <a:gd name="connsiteY3" fmla="*/ 52388 h 92869"/>
                <a:gd name="connsiteX4" fmla="*/ 47625 w 54769"/>
                <a:gd name="connsiteY4" fmla="*/ 0 h 9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9" h="92869">
                  <a:moveTo>
                    <a:pt x="47625" y="0"/>
                  </a:moveTo>
                  <a:lnTo>
                    <a:pt x="0" y="90488"/>
                  </a:lnTo>
                  <a:lnTo>
                    <a:pt x="14288" y="92869"/>
                  </a:lnTo>
                  <a:lnTo>
                    <a:pt x="54769" y="52388"/>
                  </a:lnTo>
                  <a:lnTo>
                    <a:pt x="47625"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2" name="Полилиния: фигура 181">
              <a:extLst>
                <a:ext uri="{FF2B5EF4-FFF2-40B4-BE49-F238E27FC236}">
                  <a16:creationId xmlns:a16="http://schemas.microsoft.com/office/drawing/2014/main" id="{4406D07C-D931-560C-A493-C7158BF20695}"/>
                </a:ext>
              </a:extLst>
            </p:cNvPr>
            <p:cNvSpPr/>
            <p:nvPr/>
          </p:nvSpPr>
          <p:spPr>
            <a:xfrm>
              <a:off x="1159668" y="3698081"/>
              <a:ext cx="147637" cy="92869"/>
            </a:xfrm>
            <a:custGeom>
              <a:avLst/>
              <a:gdLst>
                <a:gd name="connsiteX0" fmla="*/ 0 w 107156"/>
                <a:gd name="connsiteY0" fmla="*/ 92869 h 92869"/>
                <a:gd name="connsiteX1" fmla="*/ 76200 w 107156"/>
                <a:gd name="connsiteY1" fmla="*/ 69057 h 92869"/>
                <a:gd name="connsiteX2" fmla="*/ 107156 w 107156"/>
                <a:gd name="connsiteY2" fmla="*/ 19050 h 92869"/>
                <a:gd name="connsiteX3" fmla="*/ 100013 w 107156"/>
                <a:gd name="connsiteY3" fmla="*/ 0 h 92869"/>
                <a:gd name="connsiteX4" fmla="*/ 64294 w 107156"/>
                <a:gd name="connsiteY4" fmla="*/ 38100 h 92869"/>
                <a:gd name="connsiteX5" fmla="*/ 33338 w 107156"/>
                <a:gd name="connsiteY5" fmla="*/ 42863 h 92869"/>
                <a:gd name="connsiteX6" fmla="*/ 0 w 107156"/>
                <a:gd name="connsiteY6" fmla="*/ 92869 h 92869"/>
                <a:gd name="connsiteX0" fmla="*/ 0 w 107156"/>
                <a:gd name="connsiteY0" fmla="*/ 92869 h 92869"/>
                <a:gd name="connsiteX1" fmla="*/ 76200 w 107156"/>
                <a:gd name="connsiteY1" fmla="*/ 69057 h 92869"/>
                <a:gd name="connsiteX2" fmla="*/ 107156 w 107156"/>
                <a:gd name="connsiteY2" fmla="*/ 19050 h 92869"/>
                <a:gd name="connsiteX3" fmla="*/ 100013 w 107156"/>
                <a:gd name="connsiteY3" fmla="*/ 0 h 92869"/>
                <a:gd name="connsiteX4" fmla="*/ 64294 w 107156"/>
                <a:gd name="connsiteY4" fmla="*/ 38100 h 92869"/>
                <a:gd name="connsiteX5" fmla="*/ 33338 w 107156"/>
                <a:gd name="connsiteY5" fmla="*/ 42863 h 92869"/>
                <a:gd name="connsiteX6" fmla="*/ 19050 w 107156"/>
                <a:gd name="connsiteY6" fmla="*/ 61913 h 92869"/>
                <a:gd name="connsiteX7" fmla="*/ 0 w 107156"/>
                <a:gd name="connsiteY7" fmla="*/ 92869 h 92869"/>
                <a:gd name="connsiteX0" fmla="*/ 40481 w 147637"/>
                <a:gd name="connsiteY0" fmla="*/ 92869 h 92869"/>
                <a:gd name="connsiteX1" fmla="*/ 116681 w 147637"/>
                <a:gd name="connsiteY1" fmla="*/ 69057 h 92869"/>
                <a:gd name="connsiteX2" fmla="*/ 147637 w 147637"/>
                <a:gd name="connsiteY2" fmla="*/ 19050 h 92869"/>
                <a:gd name="connsiteX3" fmla="*/ 140494 w 147637"/>
                <a:gd name="connsiteY3" fmla="*/ 0 h 92869"/>
                <a:gd name="connsiteX4" fmla="*/ 104775 w 147637"/>
                <a:gd name="connsiteY4" fmla="*/ 38100 h 92869"/>
                <a:gd name="connsiteX5" fmla="*/ 73819 w 147637"/>
                <a:gd name="connsiteY5" fmla="*/ 42863 h 92869"/>
                <a:gd name="connsiteX6" fmla="*/ 0 w 147637"/>
                <a:gd name="connsiteY6" fmla="*/ 66675 h 92869"/>
                <a:gd name="connsiteX7" fmla="*/ 40481 w 147637"/>
                <a:gd name="connsiteY7" fmla="*/ 92869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37" h="92869">
                  <a:moveTo>
                    <a:pt x="40481" y="92869"/>
                  </a:moveTo>
                  <a:lnTo>
                    <a:pt x="116681" y="69057"/>
                  </a:lnTo>
                  <a:lnTo>
                    <a:pt x="147637" y="19050"/>
                  </a:lnTo>
                  <a:lnTo>
                    <a:pt x="140494" y="0"/>
                  </a:lnTo>
                  <a:lnTo>
                    <a:pt x="104775" y="38100"/>
                  </a:lnTo>
                  <a:lnTo>
                    <a:pt x="73819" y="42863"/>
                  </a:lnTo>
                  <a:lnTo>
                    <a:pt x="0" y="66675"/>
                  </a:lnTo>
                  <a:lnTo>
                    <a:pt x="40481" y="92869"/>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3" name="Полилиния: фигура 182">
              <a:extLst>
                <a:ext uri="{FF2B5EF4-FFF2-40B4-BE49-F238E27FC236}">
                  <a16:creationId xmlns:a16="http://schemas.microsoft.com/office/drawing/2014/main" id="{1218C487-9139-21E8-9A44-A1C5A10FE32F}"/>
                </a:ext>
              </a:extLst>
            </p:cNvPr>
            <p:cNvSpPr/>
            <p:nvPr/>
          </p:nvSpPr>
          <p:spPr>
            <a:xfrm>
              <a:off x="1562100" y="3607594"/>
              <a:ext cx="78581" cy="119062"/>
            </a:xfrm>
            <a:custGeom>
              <a:avLst/>
              <a:gdLst>
                <a:gd name="connsiteX0" fmla="*/ 52388 w 78581"/>
                <a:gd name="connsiteY0" fmla="*/ 0 h 119062"/>
                <a:gd name="connsiteX1" fmla="*/ 0 w 78581"/>
                <a:gd name="connsiteY1" fmla="*/ 78581 h 119062"/>
                <a:gd name="connsiteX2" fmla="*/ 14288 w 78581"/>
                <a:gd name="connsiteY2" fmla="*/ 119062 h 119062"/>
                <a:gd name="connsiteX3" fmla="*/ 57150 w 78581"/>
                <a:gd name="connsiteY3" fmla="*/ 78581 h 119062"/>
                <a:gd name="connsiteX4" fmla="*/ 78581 w 78581"/>
                <a:gd name="connsiteY4" fmla="*/ 42862 h 119062"/>
                <a:gd name="connsiteX5" fmla="*/ 52388 w 78581"/>
                <a:gd name="connsiteY5" fmla="*/ 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81" h="119062">
                  <a:moveTo>
                    <a:pt x="52388" y="0"/>
                  </a:moveTo>
                  <a:lnTo>
                    <a:pt x="0" y="78581"/>
                  </a:lnTo>
                  <a:lnTo>
                    <a:pt x="14288" y="119062"/>
                  </a:lnTo>
                  <a:lnTo>
                    <a:pt x="57150" y="78581"/>
                  </a:lnTo>
                  <a:lnTo>
                    <a:pt x="78581" y="42862"/>
                  </a:lnTo>
                  <a:lnTo>
                    <a:pt x="52388"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 name="Полилиния: фигура 183">
              <a:extLst>
                <a:ext uri="{FF2B5EF4-FFF2-40B4-BE49-F238E27FC236}">
                  <a16:creationId xmlns:a16="http://schemas.microsoft.com/office/drawing/2014/main" id="{01D37F27-7D90-7655-EB73-0F9483AD38EA}"/>
                </a:ext>
              </a:extLst>
            </p:cNvPr>
            <p:cNvSpPr/>
            <p:nvPr/>
          </p:nvSpPr>
          <p:spPr>
            <a:xfrm>
              <a:off x="1185863" y="3393281"/>
              <a:ext cx="69056" cy="80963"/>
            </a:xfrm>
            <a:custGeom>
              <a:avLst/>
              <a:gdLst>
                <a:gd name="connsiteX0" fmla="*/ 30956 w 69056"/>
                <a:gd name="connsiteY0" fmla="*/ 0 h 80963"/>
                <a:gd name="connsiteX1" fmla="*/ 0 w 69056"/>
                <a:gd name="connsiteY1" fmla="*/ 71438 h 80963"/>
                <a:gd name="connsiteX2" fmla="*/ 42862 w 69056"/>
                <a:gd name="connsiteY2" fmla="*/ 80963 h 80963"/>
                <a:gd name="connsiteX3" fmla="*/ 69056 w 69056"/>
                <a:gd name="connsiteY3" fmla="*/ 42863 h 80963"/>
                <a:gd name="connsiteX4" fmla="*/ 30956 w 69056"/>
                <a:gd name="connsiteY4" fmla="*/ 0 h 8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80963">
                  <a:moveTo>
                    <a:pt x="30956" y="0"/>
                  </a:moveTo>
                  <a:lnTo>
                    <a:pt x="0" y="71438"/>
                  </a:lnTo>
                  <a:lnTo>
                    <a:pt x="42862" y="80963"/>
                  </a:lnTo>
                  <a:lnTo>
                    <a:pt x="69056" y="42863"/>
                  </a:lnTo>
                  <a:lnTo>
                    <a:pt x="30956"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5" name="Полилиния: фигура 184">
              <a:extLst>
                <a:ext uri="{FF2B5EF4-FFF2-40B4-BE49-F238E27FC236}">
                  <a16:creationId xmlns:a16="http://schemas.microsoft.com/office/drawing/2014/main" id="{05A17B97-2299-6DA7-94A0-A0F6CAC4DA4F}"/>
                </a:ext>
              </a:extLst>
            </p:cNvPr>
            <p:cNvSpPr/>
            <p:nvPr/>
          </p:nvSpPr>
          <p:spPr>
            <a:xfrm>
              <a:off x="1693069" y="3605213"/>
              <a:ext cx="50006" cy="135731"/>
            </a:xfrm>
            <a:custGeom>
              <a:avLst/>
              <a:gdLst>
                <a:gd name="connsiteX0" fmla="*/ 0 w 50006"/>
                <a:gd name="connsiteY0" fmla="*/ 50006 h 135731"/>
                <a:gd name="connsiteX1" fmla="*/ 21431 w 50006"/>
                <a:gd name="connsiteY1" fmla="*/ 126206 h 135731"/>
                <a:gd name="connsiteX2" fmla="*/ 45244 w 50006"/>
                <a:gd name="connsiteY2" fmla="*/ 135731 h 135731"/>
                <a:gd name="connsiteX3" fmla="*/ 50006 w 50006"/>
                <a:gd name="connsiteY3" fmla="*/ 111918 h 135731"/>
                <a:gd name="connsiteX4" fmla="*/ 4762 w 50006"/>
                <a:gd name="connsiteY4" fmla="*/ 0 h 135731"/>
                <a:gd name="connsiteX5" fmla="*/ 4762 w 50006"/>
                <a:gd name="connsiteY5" fmla="*/ 0 h 135731"/>
                <a:gd name="connsiteX6" fmla="*/ 0 w 50006"/>
                <a:gd name="connsiteY6" fmla="*/ 50006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06" h="135731">
                  <a:moveTo>
                    <a:pt x="0" y="50006"/>
                  </a:moveTo>
                  <a:lnTo>
                    <a:pt x="21431" y="126206"/>
                  </a:lnTo>
                  <a:lnTo>
                    <a:pt x="45244" y="135731"/>
                  </a:lnTo>
                  <a:lnTo>
                    <a:pt x="50006" y="111918"/>
                  </a:lnTo>
                  <a:lnTo>
                    <a:pt x="4762" y="0"/>
                  </a:lnTo>
                  <a:lnTo>
                    <a:pt x="4762" y="0"/>
                  </a:lnTo>
                  <a:lnTo>
                    <a:pt x="0" y="50006"/>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6" name="Полилиния: фигура 185">
              <a:extLst>
                <a:ext uri="{FF2B5EF4-FFF2-40B4-BE49-F238E27FC236}">
                  <a16:creationId xmlns:a16="http://schemas.microsoft.com/office/drawing/2014/main" id="{E89535D7-56E1-50E9-7CD9-4B5D2F302832}"/>
                </a:ext>
              </a:extLst>
            </p:cNvPr>
            <p:cNvSpPr/>
            <p:nvPr/>
          </p:nvSpPr>
          <p:spPr>
            <a:xfrm>
              <a:off x="1059656" y="3548063"/>
              <a:ext cx="47625" cy="116681"/>
            </a:xfrm>
            <a:custGeom>
              <a:avLst/>
              <a:gdLst>
                <a:gd name="connsiteX0" fmla="*/ 26194 w 47625"/>
                <a:gd name="connsiteY0" fmla="*/ 0 h 116681"/>
                <a:gd name="connsiteX1" fmla="*/ 47625 w 47625"/>
                <a:gd name="connsiteY1" fmla="*/ 52387 h 116681"/>
                <a:gd name="connsiteX2" fmla="*/ 40482 w 47625"/>
                <a:gd name="connsiteY2" fmla="*/ 97631 h 116681"/>
                <a:gd name="connsiteX3" fmla="*/ 26194 w 47625"/>
                <a:gd name="connsiteY3" fmla="*/ 116681 h 116681"/>
                <a:gd name="connsiteX4" fmla="*/ 0 w 47625"/>
                <a:gd name="connsiteY4" fmla="*/ 50006 h 116681"/>
                <a:gd name="connsiteX5" fmla="*/ 26194 w 47625"/>
                <a:gd name="connsiteY5" fmla="*/ 0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116681">
                  <a:moveTo>
                    <a:pt x="26194" y="0"/>
                  </a:moveTo>
                  <a:lnTo>
                    <a:pt x="47625" y="52387"/>
                  </a:lnTo>
                  <a:lnTo>
                    <a:pt x="40482" y="97631"/>
                  </a:lnTo>
                  <a:lnTo>
                    <a:pt x="26194" y="116681"/>
                  </a:lnTo>
                  <a:lnTo>
                    <a:pt x="0" y="50006"/>
                  </a:lnTo>
                  <a:lnTo>
                    <a:pt x="26194"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7" name="Полилиния: фигура 186">
              <a:extLst>
                <a:ext uri="{FF2B5EF4-FFF2-40B4-BE49-F238E27FC236}">
                  <a16:creationId xmlns:a16="http://schemas.microsoft.com/office/drawing/2014/main" id="{07CA1858-F7CE-3876-3C16-DC8657D04C3A}"/>
                </a:ext>
              </a:extLst>
            </p:cNvPr>
            <p:cNvSpPr/>
            <p:nvPr/>
          </p:nvSpPr>
          <p:spPr>
            <a:xfrm>
              <a:off x="1066800" y="3221831"/>
              <a:ext cx="28575" cy="197644"/>
            </a:xfrm>
            <a:custGeom>
              <a:avLst/>
              <a:gdLst>
                <a:gd name="connsiteX0" fmla="*/ 14288 w 28575"/>
                <a:gd name="connsiteY0" fmla="*/ 0 h 197644"/>
                <a:gd name="connsiteX1" fmla="*/ 4763 w 28575"/>
                <a:gd name="connsiteY1" fmla="*/ 90488 h 197644"/>
                <a:gd name="connsiteX2" fmla="*/ 0 w 28575"/>
                <a:gd name="connsiteY2" fmla="*/ 161925 h 197644"/>
                <a:gd name="connsiteX3" fmla="*/ 16669 w 28575"/>
                <a:gd name="connsiteY3" fmla="*/ 197644 h 197644"/>
                <a:gd name="connsiteX4" fmla="*/ 28575 w 28575"/>
                <a:gd name="connsiteY4" fmla="*/ 140494 h 197644"/>
                <a:gd name="connsiteX5" fmla="*/ 26194 w 28575"/>
                <a:gd name="connsiteY5" fmla="*/ 57150 h 197644"/>
                <a:gd name="connsiteX6" fmla="*/ 14288 w 28575"/>
                <a:gd name="connsiteY6"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7644">
                  <a:moveTo>
                    <a:pt x="14288" y="0"/>
                  </a:moveTo>
                  <a:lnTo>
                    <a:pt x="4763" y="90488"/>
                  </a:lnTo>
                  <a:lnTo>
                    <a:pt x="0" y="161925"/>
                  </a:lnTo>
                  <a:lnTo>
                    <a:pt x="16669" y="197644"/>
                  </a:lnTo>
                  <a:lnTo>
                    <a:pt x="28575" y="140494"/>
                  </a:lnTo>
                  <a:cubicBezTo>
                    <a:pt x="27781" y="112713"/>
                    <a:pt x="26988" y="84931"/>
                    <a:pt x="26194" y="57150"/>
                  </a:cubicBezTo>
                  <a:cubicBezTo>
                    <a:pt x="25400" y="37306"/>
                    <a:pt x="24607" y="17463"/>
                    <a:pt x="14288" y="0"/>
                  </a:cubicBez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9" name="Полилиния: фигура 188">
              <a:extLst>
                <a:ext uri="{FF2B5EF4-FFF2-40B4-BE49-F238E27FC236}">
                  <a16:creationId xmlns:a16="http://schemas.microsoft.com/office/drawing/2014/main" id="{CCFC1BA8-8AD2-83D9-1121-0F4DD0A177CB}"/>
                </a:ext>
              </a:extLst>
            </p:cNvPr>
            <p:cNvSpPr/>
            <p:nvPr/>
          </p:nvSpPr>
          <p:spPr>
            <a:xfrm>
              <a:off x="1831181" y="3659981"/>
              <a:ext cx="33338" cy="140494"/>
            </a:xfrm>
            <a:custGeom>
              <a:avLst/>
              <a:gdLst>
                <a:gd name="connsiteX0" fmla="*/ 21432 w 33338"/>
                <a:gd name="connsiteY0" fmla="*/ 0 h 140494"/>
                <a:gd name="connsiteX1" fmla="*/ 0 w 33338"/>
                <a:gd name="connsiteY1" fmla="*/ 83344 h 140494"/>
                <a:gd name="connsiteX2" fmla="*/ 21432 w 33338"/>
                <a:gd name="connsiteY2" fmla="*/ 140494 h 140494"/>
                <a:gd name="connsiteX3" fmla="*/ 33338 w 33338"/>
                <a:gd name="connsiteY3" fmla="*/ 64294 h 140494"/>
                <a:gd name="connsiteX4" fmla="*/ 21432 w 33338"/>
                <a:gd name="connsiteY4" fmla="*/ 0 h 14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8" h="140494">
                  <a:moveTo>
                    <a:pt x="21432" y="0"/>
                  </a:moveTo>
                  <a:lnTo>
                    <a:pt x="0" y="83344"/>
                  </a:lnTo>
                  <a:lnTo>
                    <a:pt x="21432" y="140494"/>
                  </a:lnTo>
                  <a:lnTo>
                    <a:pt x="33338" y="64294"/>
                  </a:lnTo>
                  <a:lnTo>
                    <a:pt x="21432"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0" name="Полилиния: фигура 189">
              <a:extLst>
                <a:ext uri="{FF2B5EF4-FFF2-40B4-BE49-F238E27FC236}">
                  <a16:creationId xmlns:a16="http://schemas.microsoft.com/office/drawing/2014/main" id="{55619429-F8E2-C5CC-6A4E-06B900509894}"/>
                </a:ext>
              </a:extLst>
            </p:cNvPr>
            <p:cNvSpPr/>
            <p:nvPr/>
          </p:nvSpPr>
          <p:spPr>
            <a:xfrm>
              <a:off x="2171065" y="3786188"/>
              <a:ext cx="47625" cy="116681"/>
            </a:xfrm>
            <a:custGeom>
              <a:avLst/>
              <a:gdLst>
                <a:gd name="connsiteX0" fmla="*/ 26194 w 47625"/>
                <a:gd name="connsiteY0" fmla="*/ 0 h 116681"/>
                <a:gd name="connsiteX1" fmla="*/ 47625 w 47625"/>
                <a:gd name="connsiteY1" fmla="*/ 52387 h 116681"/>
                <a:gd name="connsiteX2" fmla="*/ 40482 w 47625"/>
                <a:gd name="connsiteY2" fmla="*/ 97631 h 116681"/>
                <a:gd name="connsiteX3" fmla="*/ 26194 w 47625"/>
                <a:gd name="connsiteY3" fmla="*/ 116681 h 116681"/>
                <a:gd name="connsiteX4" fmla="*/ 0 w 47625"/>
                <a:gd name="connsiteY4" fmla="*/ 50006 h 116681"/>
                <a:gd name="connsiteX5" fmla="*/ 26194 w 47625"/>
                <a:gd name="connsiteY5" fmla="*/ 0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116681">
                  <a:moveTo>
                    <a:pt x="26194" y="0"/>
                  </a:moveTo>
                  <a:lnTo>
                    <a:pt x="47625" y="52387"/>
                  </a:lnTo>
                  <a:lnTo>
                    <a:pt x="40482" y="97631"/>
                  </a:lnTo>
                  <a:lnTo>
                    <a:pt x="26194" y="116681"/>
                  </a:lnTo>
                  <a:lnTo>
                    <a:pt x="0" y="50006"/>
                  </a:lnTo>
                  <a:lnTo>
                    <a:pt x="26194" y="0"/>
                  </a:lnTo>
                  <a:close/>
                </a:path>
              </a:pathLst>
            </a:custGeom>
            <a:grp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41" name="Группа 140">
            <a:extLst>
              <a:ext uri="{FF2B5EF4-FFF2-40B4-BE49-F238E27FC236}">
                <a16:creationId xmlns:a16="http://schemas.microsoft.com/office/drawing/2014/main" id="{7A6C27BF-D362-0599-7ED9-7120626C3C08}"/>
              </a:ext>
            </a:extLst>
          </p:cNvPr>
          <p:cNvGrpSpPr/>
          <p:nvPr/>
        </p:nvGrpSpPr>
        <p:grpSpPr>
          <a:xfrm>
            <a:off x="1073150" y="1898650"/>
            <a:ext cx="1931194" cy="2463800"/>
            <a:chOff x="1073150" y="1898650"/>
            <a:chExt cx="1931194" cy="2463800"/>
          </a:xfrm>
        </p:grpSpPr>
        <p:sp>
          <p:nvSpPr>
            <p:cNvPr id="86" name="Полилиния: фигура 85">
              <a:extLst>
                <a:ext uri="{FF2B5EF4-FFF2-40B4-BE49-F238E27FC236}">
                  <a16:creationId xmlns:a16="http://schemas.microsoft.com/office/drawing/2014/main" id="{1503BDC2-A6BF-3382-73E7-09C1AD5D9C6F}"/>
                </a:ext>
              </a:extLst>
            </p:cNvPr>
            <p:cNvSpPr/>
            <p:nvPr/>
          </p:nvSpPr>
          <p:spPr>
            <a:xfrm>
              <a:off x="2201862" y="1898650"/>
              <a:ext cx="115887" cy="107950"/>
            </a:xfrm>
            <a:custGeom>
              <a:avLst/>
              <a:gdLst>
                <a:gd name="connsiteX0" fmla="*/ 0 w 104775"/>
                <a:gd name="connsiteY0" fmla="*/ 31750 h 107950"/>
                <a:gd name="connsiteX1" fmla="*/ 0 w 104775"/>
                <a:gd name="connsiteY1" fmla="*/ 101600 h 107950"/>
                <a:gd name="connsiteX2" fmla="*/ 41275 w 104775"/>
                <a:gd name="connsiteY2" fmla="*/ 107950 h 107950"/>
                <a:gd name="connsiteX3" fmla="*/ 92075 w 104775"/>
                <a:gd name="connsiteY3" fmla="*/ 85725 h 107950"/>
                <a:gd name="connsiteX4" fmla="*/ 104775 w 104775"/>
                <a:gd name="connsiteY4" fmla="*/ 47625 h 107950"/>
                <a:gd name="connsiteX5" fmla="*/ 104775 w 104775"/>
                <a:gd name="connsiteY5" fmla="*/ 47625 h 107950"/>
                <a:gd name="connsiteX6" fmla="*/ 88900 w 104775"/>
                <a:gd name="connsiteY6" fmla="*/ 0 h 107950"/>
                <a:gd name="connsiteX7" fmla="*/ 0 w 104775"/>
                <a:gd name="connsiteY7" fmla="*/ 31750 h 107950"/>
                <a:gd name="connsiteX0" fmla="*/ 1587 w 106362"/>
                <a:gd name="connsiteY0" fmla="*/ 31750 h 107950"/>
                <a:gd name="connsiteX1" fmla="*/ 0 w 106362"/>
                <a:gd name="connsiteY1" fmla="*/ 61119 h 107950"/>
                <a:gd name="connsiteX2" fmla="*/ 1587 w 106362"/>
                <a:gd name="connsiteY2" fmla="*/ 101600 h 107950"/>
                <a:gd name="connsiteX3" fmla="*/ 42862 w 106362"/>
                <a:gd name="connsiteY3" fmla="*/ 107950 h 107950"/>
                <a:gd name="connsiteX4" fmla="*/ 93662 w 106362"/>
                <a:gd name="connsiteY4" fmla="*/ 85725 h 107950"/>
                <a:gd name="connsiteX5" fmla="*/ 106362 w 106362"/>
                <a:gd name="connsiteY5" fmla="*/ 47625 h 107950"/>
                <a:gd name="connsiteX6" fmla="*/ 106362 w 106362"/>
                <a:gd name="connsiteY6" fmla="*/ 47625 h 107950"/>
                <a:gd name="connsiteX7" fmla="*/ 90487 w 106362"/>
                <a:gd name="connsiteY7" fmla="*/ 0 h 107950"/>
                <a:gd name="connsiteX8" fmla="*/ 1587 w 106362"/>
                <a:gd name="connsiteY8" fmla="*/ 31750 h 107950"/>
                <a:gd name="connsiteX0" fmla="*/ 11112 w 115887"/>
                <a:gd name="connsiteY0" fmla="*/ 31750 h 107950"/>
                <a:gd name="connsiteX1" fmla="*/ 0 w 115887"/>
                <a:gd name="connsiteY1" fmla="*/ 68263 h 107950"/>
                <a:gd name="connsiteX2" fmla="*/ 11112 w 115887"/>
                <a:gd name="connsiteY2" fmla="*/ 101600 h 107950"/>
                <a:gd name="connsiteX3" fmla="*/ 52387 w 115887"/>
                <a:gd name="connsiteY3" fmla="*/ 107950 h 107950"/>
                <a:gd name="connsiteX4" fmla="*/ 103187 w 115887"/>
                <a:gd name="connsiteY4" fmla="*/ 85725 h 107950"/>
                <a:gd name="connsiteX5" fmla="*/ 115887 w 115887"/>
                <a:gd name="connsiteY5" fmla="*/ 47625 h 107950"/>
                <a:gd name="connsiteX6" fmla="*/ 115887 w 115887"/>
                <a:gd name="connsiteY6" fmla="*/ 47625 h 107950"/>
                <a:gd name="connsiteX7" fmla="*/ 100012 w 115887"/>
                <a:gd name="connsiteY7" fmla="*/ 0 h 107950"/>
                <a:gd name="connsiteX8" fmla="*/ 11112 w 115887"/>
                <a:gd name="connsiteY8" fmla="*/ 31750 h 10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87" h="107950">
                  <a:moveTo>
                    <a:pt x="11112" y="31750"/>
                  </a:moveTo>
                  <a:lnTo>
                    <a:pt x="0" y="68263"/>
                  </a:lnTo>
                  <a:lnTo>
                    <a:pt x="11112" y="101600"/>
                  </a:lnTo>
                  <a:lnTo>
                    <a:pt x="52387" y="107950"/>
                  </a:lnTo>
                  <a:lnTo>
                    <a:pt x="103187" y="85725"/>
                  </a:lnTo>
                  <a:lnTo>
                    <a:pt x="115887" y="47625"/>
                  </a:lnTo>
                  <a:lnTo>
                    <a:pt x="115887" y="47625"/>
                  </a:lnTo>
                  <a:lnTo>
                    <a:pt x="100012" y="0"/>
                  </a:lnTo>
                  <a:lnTo>
                    <a:pt x="11112" y="3175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Полилиния: фигура 86">
              <a:extLst>
                <a:ext uri="{FF2B5EF4-FFF2-40B4-BE49-F238E27FC236}">
                  <a16:creationId xmlns:a16="http://schemas.microsoft.com/office/drawing/2014/main" id="{31056CA9-B8CF-87E4-9C83-91BF47E351E4}"/>
                </a:ext>
              </a:extLst>
            </p:cNvPr>
            <p:cNvSpPr/>
            <p:nvPr/>
          </p:nvSpPr>
          <p:spPr>
            <a:xfrm>
              <a:off x="2311400" y="1987550"/>
              <a:ext cx="104775" cy="168275"/>
            </a:xfrm>
            <a:custGeom>
              <a:avLst/>
              <a:gdLst>
                <a:gd name="connsiteX0" fmla="*/ 88900 w 104775"/>
                <a:gd name="connsiteY0" fmla="*/ 0 h 168275"/>
                <a:gd name="connsiteX1" fmla="*/ 92075 w 104775"/>
                <a:gd name="connsiteY1" fmla="*/ 47625 h 168275"/>
                <a:gd name="connsiteX2" fmla="*/ 85725 w 104775"/>
                <a:gd name="connsiteY2" fmla="*/ 79375 h 168275"/>
                <a:gd name="connsiteX3" fmla="*/ 98425 w 104775"/>
                <a:gd name="connsiteY3" fmla="*/ 107950 h 168275"/>
                <a:gd name="connsiteX4" fmla="*/ 104775 w 104775"/>
                <a:gd name="connsiteY4" fmla="*/ 139700 h 168275"/>
                <a:gd name="connsiteX5" fmla="*/ 104775 w 104775"/>
                <a:gd name="connsiteY5" fmla="*/ 168275 h 168275"/>
                <a:gd name="connsiteX6" fmla="*/ 73025 w 104775"/>
                <a:gd name="connsiteY6" fmla="*/ 168275 h 168275"/>
                <a:gd name="connsiteX7" fmla="*/ 19050 w 104775"/>
                <a:gd name="connsiteY7" fmla="*/ 165100 h 168275"/>
                <a:gd name="connsiteX8" fmla="*/ 0 w 104775"/>
                <a:gd name="connsiteY8" fmla="*/ 85725 h 168275"/>
                <a:gd name="connsiteX9" fmla="*/ 15875 w 104775"/>
                <a:gd name="connsiteY9" fmla="*/ 47625 h 168275"/>
                <a:gd name="connsiteX10" fmla="*/ 88900 w 104775"/>
                <a:gd name="connsiteY10" fmla="*/ 0 h 1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68275">
                  <a:moveTo>
                    <a:pt x="88900" y="0"/>
                  </a:moveTo>
                  <a:lnTo>
                    <a:pt x="92075" y="47625"/>
                  </a:lnTo>
                  <a:lnTo>
                    <a:pt x="85725" y="79375"/>
                  </a:lnTo>
                  <a:lnTo>
                    <a:pt x="98425" y="107950"/>
                  </a:lnTo>
                  <a:lnTo>
                    <a:pt x="104775" y="139700"/>
                  </a:lnTo>
                  <a:lnTo>
                    <a:pt x="104775" y="168275"/>
                  </a:lnTo>
                  <a:lnTo>
                    <a:pt x="73025" y="168275"/>
                  </a:lnTo>
                  <a:lnTo>
                    <a:pt x="19050" y="165100"/>
                  </a:lnTo>
                  <a:lnTo>
                    <a:pt x="0" y="85725"/>
                  </a:lnTo>
                  <a:lnTo>
                    <a:pt x="15875" y="47625"/>
                  </a:lnTo>
                  <a:lnTo>
                    <a:pt x="88900"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Полилиния: фигура 87">
              <a:extLst>
                <a:ext uri="{FF2B5EF4-FFF2-40B4-BE49-F238E27FC236}">
                  <a16:creationId xmlns:a16="http://schemas.microsoft.com/office/drawing/2014/main" id="{8493BC5D-8F84-6C70-DAFF-3AED17670F53}"/>
                </a:ext>
              </a:extLst>
            </p:cNvPr>
            <p:cNvSpPr/>
            <p:nvPr/>
          </p:nvSpPr>
          <p:spPr>
            <a:xfrm>
              <a:off x="2292350" y="2403475"/>
              <a:ext cx="117475" cy="139700"/>
            </a:xfrm>
            <a:custGeom>
              <a:avLst/>
              <a:gdLst>
                <a:gd name="connsiteX0" fmla="*/ 38100 w 117475"/>
                <a:gd name="connsiteY0" fmla="*/ 0 h 136525"/>
                <a:gd name="connsiteX1" fmla="*/ 15875 w 117475"/>
                <a:gd name="connsiteY1" fmla="*/ 47625 h 136525"/>
                <a:gd name="connsiteX2" fmla="*/ 0 w 117475"/>
                <a:gd name="connsiteY2" fmla="*/ 104775 h 136525"/>
                <a:gd name="connsiteX3" fmla="*/ 12700 w 117475"/>
                <a:gd name="connsiteY3" fmla="*/ 127000 h 136525"/>
                <a:gd name="connsiteX4" fmla="*/ 76200 w 117475"/>
                <a:gd name="connsiteY4" fmla="*/ 136525 h 136525"/>
                <a:gd name="connsiteX5" fmla="*/ 104775 w 117475"/>
                <a:gd name="connsiteY5" fmla="*/ 85725 h 136525"/>
                <a:gd name="connsiteX6" fmla="*/ 117475 w 117475"/>
                <a:gd name="connsiteY6" fmla="*/ 44450 h 136525"/>
                <a:gd name="connsiteX7" fmla="*/ 38100 w 117475"/>
                <a:gd name="connsiteY7" fmla="*/ 0 h 136525"/>
                <a:gd name="connsiteX0" fmla="*/ 38100 w 117475"/>
                <a:gd name="connsiteY0" fmla="*/ 0 h 136525"/>
                <a:gd name="connsiteX1" fmla="*/ 15875 w 117475"/>
                <a:gd name="connsiteY1" fmla="*/ 47625 h 136525"/>
                <a:gd name="connsiteX2" fmla="*/ 0 w 117475"/>
                <a:gd name="connsiteY2" fmla="*/ 104775 h 136525"/>
                <a:gd name="connsiteX3" fmla="*/ 12700 w 117475"/>
                <a:gd name="connsiteY3" fmla="*/ 127000 h 136525"/>
                <a:gd name="connsiteX4" fmla="*/ 76200 w 117475"/>
                <a:gd name="connsiteY4" fmla="*/ 136525 h 136525"/>
                <a:gd name="connsiteX5" fmla="*/ 104775 w 117475"/>
                <a:gd name="connsiteY5" fmla="*/ 85725 h 136525"/>
                <a:gd name="connsiteX6" fmla="*/ 117475 w 117475"/>
                <a:gd name="connsiteY6" fmla="*/ 44450 h 136525"/>
                <a:gd name="connsiteX7" fmla="*/ 73025 w 117475"/>
                <a:gd name="connsiteY7" fmla="*/ 15875 h 136525"/>
                <a:gd name="connsiteX8" fmla="*/ 38100 w 117475"/>
                <a:gd name="connsiteY8" fmla="*/ 0 h 136525"/>
                <a:gd name="connsiteX0" fmla="*/ 38100 w 117475"/>
                <a:gd name="connsiteY0" fmla="*/ 3175 h 139700"/>
                <a:gd name="connsiteX1" fmla="*/ 15875 w 117475"/>
                <a:gd name="connsiteY1" fmla="*/ 50800 h 139700"/>
                <a:gd name="connsiteX2" fmla="*/ 0 w 117475"/>
                <a:gd name="connsiteY2" fmla="*/ 107950 h 139700"/>
                <a:gd name="connsiteX3" fmla="*/ 12700 w 117475"/>
                <a:gd name="connsiteY3" fmla="*/ 130175 h 139700"/>
                <a:gd name="connsiteX4" fmla="*/ 76200 w 117475"/>
                <a:gd name="connsiteY4" fmla="*/ 139700 h 139700"/>
                <a:gd name="connsiteX5" fmla="*/ 104775 w 117475"/>
                <a:gd name="connsiteY5" fmla="*/ 88900 h 139700"/>
                <a:gd name="connsiteX6" fmla="*/ 117475 w 117475"/>
                <a:gd name="connsiteY6" fmla="*/ 47625 h 139700"/>
                <a:gd name="connsiteX7" fmla="*/ 76200 w 117475"/>
                <a:gd name="connsiteY7" fmla="*/ 0 h 139700"/>
                <a:gd name="connsiteX8" fmla="*/ 38100 w 117475"/>
                <a:gd name="connsiteY8" fmla="*/ 3175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75" h="139700">
                  <a:moveTo>
                    <a:pt x="38100" y="3175"/>
                  </a:moveTo>
                  <a:lnTo>
                    <a:pt x="15875" y="50800"/>
                  </a:lnTo>
                  <a:lnTo>
                    <a:pt x="0" y="107950"/>
                  </a:lnTo>
                  <a:lnTo>
                    <a:pt x="12700" y="130175"/>
                  </a:lnTo>
                  <a:lnTo>
                    <a:pt x="76200" y="139700"/>
                  </a:lnTo>
                  <a:lnTo>
                    <a:pt x="104775" y="88900"/>
                  </a:lnTo>
                  <a:lnTo>
                    <a:pt x="117475" y="47625"/>
                  </a:lnTo>
                  <a:lnTo>
                    <a:pt x="76200" y="0"/>
                  </a:lnTo>
                  <a:lnTo>
                    <a:pt x="38100" y="3175"/>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9" name="Полилиния: фигура 88">
              <a:extLst>
                <a:ext uri="{FF2B5EF4-FFF2-40B4-BE49-F238E27FC236}">
                  <a16:creationId xmlns:a16="http://schemas.microsoft.com/office/drawing/2014/main" id="{976E968F-828A-2FDE-8122-9D054E6DFA7E}"/>
                </a:ext>
              </a:extLst>
            </p:cNvPr>
            <p:cNvSpPr/>
            <p:nvPr/>
          </p:nvSpPr>
          <p:spPr>
            <a:xfrm>
              <a:off x="2235200" y="4197350"/>
              <a:ext cx="215900" cy="165100"/>
            </a:xfrm>
            <a:custGeom>
              <a:avLst/>
              <a:gdLst>
                <a:gd name="connsiteX0" fmla="*/ 69850 w 215900"/>
                <a:gd name="connsiteY0" fmla="*/ 53975 h 165100"/>
                <a:gd name="connsiteX1" fmla="*/ 111125 w 215900"/>
                <a:gd name="connsiteY1" fmla="*/ 34925 h 165100"/>
                <a:gd name="connsiteX2" fmla="*/ 130175 w 215900"/>
                <a:gd name="connsiteY2" fmla="*/ 0 h 165100"/>
                <a:gd name="connsiteX3" fmla="*/ 184150 w 215900"/>
                <a:gd name="connsiteY3" fmla="*/ 12700 h 165100"/>
                <a:gd name="connsiteX4" fmla="*/ 215900 w 215900"/>
                <a:gd name="connsiteY4" fmla="*/ 38100 h 165100"/>
                <a:gd name="connsiteX5" fmla="*/ 209550 w 215900"/>
                <a:gd name="connsiteY5" fmla="*/ 73025 h 165100"/>
                <a:gd name="connsiteX6" fmla="*/ 212725 w 215900"/>
                <a:gd name="connsiteY6" fmla="*/ 88900 h 165100"/>
                <a:gd name="connsiteX7" fmla="*/ 184150 w 215900"/>
                <a:gd name="connsiteY7" fmla="*/ 123825 h 165100"/>
                <a:gd name="connsiteX8" fmla="*/ 114300 w 215900"/>
                <a:gd name="connsiteY8" fmla="*/ 155575 h 165100"/>
                <a:gd name="connsiteX9" fmla="*/ 57150 w 215900"/>
                <a:gd name="connsiteY9" fmla="*/ 165100 h 165100"/>
                <a:gd name="connsiteX10" fmla="*/ 15875 w 215900"/>
                <a:gd name="connsiteY10" fmla="*/ 149225 h 165100"/>
                <a:gd name="connsiteX11" fmla="*/ 0 w 215900"/>
                <a:gd name="connsiteY11" fmla="*/ 107950 h 165100"/>
                <a:gd name="connsiteX12" fmla="*/ 69850 w 215900"/>
                <a:gd name="connsiteY12" fmla="*/ 53975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00" h="165100">
                  <a:moveTo>
                    <a:pt x="69850" y="53975"/>
                  </a:moveTo>
                  <a:lnTo>
                    <a:pt x="111125" y="34925"/>
                  </a:lnTo>
                  <a:lnTo>
                    <a:pt x="130175" y="0"/>
                  </a:lnTo>
                  <a:lnTo>
                    <a:pt x="184150" y="12700"/>
                  </a:lnTo>
                  <a:lnTo>
                    <a:pt x="215900" y="38100"/>
                  </a:lnTo>
                  <a:lnTo>
                    <a:pt x="209550" y="73025"/>
                  </a:lnTo>
                  <a:lnTo>
                    <a:pt x="212725" y="88900"/>
                  </a:lnTo>
                  <a:lnTo>
                    <a:pt x="184150" y="123825"/>
                  </a:lnTo>
                  <a:lnTo>
                    <a:pt x="114300" y="155575"/>
                  </a:lnTo>
                  <a:lnTo>
                    <a:pt x="57150" y="165100"/>
                  </a:lnTo>
                  <a:lnTo>
                    <a:pt x="15875" y="149225"/>
                  </a:lnTo>
                  <a:lnTo>
                    <a:pt x="0" y="107950"/>
                  </a:lnTo>
                  <a:lnTo>
                    <a:pt x="69850" y="53975"/>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0" name="Полилиния: фигура 89">
              <a:extLst>
                <a:ext uri="{FF2B5EF4-FFF2-40B4-BE49-F238E27FC236}">
                  <a16:creationId xmlns:a16="http://schemas.microsoft.com/office/drawing/2014/main" id="{8297E02D-E224-E219-4946-E3753C740606}"/>
                </a:ext>
              </a:extLst>
            </p:cNvPr>
            <p:cNvSpPr/>
            <p:nvPr/>
          </p:nvSpPr>
          <p:spPr>
            <a:xfrm>
              <a:off x="1539875" y="4133850"/>
              <a:ext cx="139700" cy="133350"/>
            </a:xfrm>
            <a:custGeom>
              <a:avLst/>
              <a:gdLst>
                <a:gd name="connsiteX0" fmla="*/ 44450 w 139700"/>
                <a:gd name="connsiteY0" fmla="*/ 6350 h 123825"/>
                <a:gd name="connsiteX1" fmla="*/ 127000 w 139700"/>
                <a:gd name="connsiteY1" fmla="*/ 0 h 123825"/>
                <a:gd name="connsiteX2" fmla="*/ 139700 w 139700"/>
                <a:gd name="connsiteY2" fmla="*/ 41275 h 123825"/>
                <a:gd name="connsiteX3" fmla="*/ 136525 w 139700"/>
                <a:gd name="connsiteY3" fmla="*/ 82550 h 123825"/>
                <a:gd name="connsiteX4" fmla="*/ 111125 w 139700"/>
                <a:gd name="connsiteY4" fmla="*/ 111125 h 123825"/>
                <a:gd name="connsiteX5" fmla="*/ 53975 w 139700"/>
                <a:gd name="connsiteY5" fmla="*/ 123825 h 123825"/>
                <a:gd name="connsiteX6" fmla="*/ 15875 w 139700"/>
                <a:gd name="connsiteY6" fmla="*/ 114300 h 123825"/>
                <a:gd name="connsiteX7" fmla="*/ 0 w 139700"/>
                <a:gd name="connsiteY7" fmla="*/ 47625 h 123825"/>
                <a:gd name="connsiteX8" fmla="*/ 44450 w 139700"/>
                <a:gd name="connsiteY8" fmla="*/ 6350 h 123825"/>
                <a:gd name="connsiteX0" fmla="*/ 44450 w 139700"/>
                <a:gd name="connsiteY0" fmla="*/ 6350 h 123825"/>
                <a:gd name="connsiteX1" fmla="*/ 85725 w 139700"/>
                <a:gd name="connsiteY1" fmla="*/ 0 h 123825"/>
                <a:gd name="connsiteX2" fmla="*/ 127000 w 139700"/>
                <a:gd name="connsiteY2" fmla="*/ 0 h 123825"/>
                <a:gd name="connsiteX3" fmla="*/ 139700 w 139700"/>
                <a:gd name="connsiteY3" fmla="*/ 41275 h 123825"/>
                <a:gd name="connsiteX4" fmla="*/ 136525 w 139700"/>
                <a:gd name="connsiteY4" fmla="*/ 82550 h 123825"/>
                <a:gd name="connsiteX5" fmla="*/ 111125 w 139700"/>
                <a:gd name="connsiteY5" fmla="*/ 111125 h 123825"/>
                <a:gd name="connsiteX6" fmla="*/ 53975 w 139700"/>
                <a:gd name="connsiteY6" fmla="*/ 123825 h 123825"/>
                <a:gd name="connsiteX7" fmla="*/ 15875 w 139700"/>
                <a:gd name="connsiteY7" fmla="*/ 114300 h 123825"/>
                <a:gd name="connsiteX8" fmla="*/ 0 w 139700"/>
                <a:gd name="connsiteY8" fmla="*/ 47625 h 123825"/>
                <a:gd name="connsiteX9" fmla="*/ 44450 w 139700"/>
                <a:gd name="connsiteY9" fmla="*/ 6350 h 123825"/>
                <a:gd name="connsiteX0" fmla="*/ 44450 w 139700"/>
                <a:gd name="connsiteY0" fmla="*/ 15875 h 133350"/>
                <a:gd name="connsiteX1" fmla="*/ 92075 w 139700"/>
                <a:gd name="connsiteY1" fmla="*/ 0 h 133350"/>
                <a:gd name="connsiteX2" fmla="*/ 127000 w 139700"/>
                <a:gd name="connsiteY2" fmla="*/ 9525 h 133350"/>
                <a:gd name="connsiteX3" fmla="*/ 139700 w 139700"/>
                <a:gd name="connsiteY3" fmla="*/ 50800 h 133350"/>
                <a:gd name="connsiteX4" fmla="*/ 136525 w 139700"/>
                <a:gd name="connsiteY4" fmla="*/ 92075 h 133350"/>
                <a:gd name="connsiteX5" fmla="*/ 111125 w 139700"/>
                <a:gd name="connsiteY5" fmla="*/ 120650 h 133350"/>
                <a:gd name="connsiteX6" fmla="*/ 53975 w 139700"/>
                <a:gd name="connsiteY6" fmla="*/ 133350 h 133350"/>
                <a:gd name="connsiteX7" fmla="*/ 15875 w 139700"/>
                <a:gd name="connsiteY7" fmla="*/ 123825 h 133350"/>
                <a:gd name="connsiteX8" fmla="*/ 0 w 139700"/>
                <a:gd name="connsiteY8" fmla="*/ 57150 h 133350"/>
                <a:gd name="connsiteX9" fmla="*/ 44450 w 139700"/>
                <a:gd name="connsiteY9" fmla="*/ 1587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700" h="133350">
                  <a:moveTo>
                    <a:pt x="44450" y="15875"/>
                  </a:moveTo>
                  <a:lnTo>
                    <a:pt x="92075" y="0"/>
                  </a:lnTo>
                  <a:lnTo>
                    <a:pt x="127000" y="9525"/>
                  </a:lnTo>
                  <a:lnTo>
                    <a:pt x="139700" y="50800"/>
                  </a:lnTo>
                  <a:lnTo>
                    <a:pt x="136525" y="92075"/>
                  </a:lnTo>
                  <a:lnTo>
                    <a:pt x="111125" y="120650"/>
                  </a:lnTo>
                  <a:lnTo>
                    <a:pt x="53975" y="133350"/>
                  </a:lnTo>
                  <a:lnTo>
                    <a:pt x="15875" y="123825"/>
                  </a:lnTo>
                  <a:lnTo>
                    <a:pt x="0" y="57150"/>
                  </a:lnTo>
                  <a:lnTo>
                    <a:pt x="44450" y="15875"/>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1" name="Полилиния: фигура 90">
              <a:extLst>
                <a:ext uri="{FF2B5EF4-FFF2-40B4-BE49-F238E27FC236}">
                  <a16:creationId xmlns:a16="http://schemas.microsoft.com/office/drawing/2014/main" id="{BAED45FB-B6F4-F120-A053-15A37085E27D}"/>
                </a:ext>
              </a:extLst>
            </p:cNvPr>
            <p:cNvSpPr/>
            <p:nvPr/>
          </p:nvSpPr>
          <p:spPr>
            <a:xfrm>
              <a:off x="1762125" y="4168775"/>
              <a:ext cx="206375" cy="177800"/>
            </a:xfrm>
            <a:custGeom>
              <a:avLst/>
              <a:gdLst>
                <a:gd name="connsiteX0" fmla="*/ 0 w 174625"/>
                <a:gd name="connsiteY0" fmla="*/ 101600 h 177800"/>
                <a:gd name="connsiteX1" fmla="*/ 79375 w 174625"/>
                <a:gd name="connsiteY1" fmla="*/ 98425 h 177800"/>
                <a:gd name="connsiteX2" fmla="*/ 98425 w 174625"/>
                <a:gd name="connsiteY2" fmla="*/ 50800 h 177800"/>
                <a:gd name="connsiteX3" fmla="*/ 98425 w 174625"/>
                <a:gd name="connsiteY3" fmla="*/ 22225 h 177800"/>
                <a:gd name="connsiteX4" fmla="*/ 120650 w 174625"/>
                <a:gd name="connsiteY4" fmla="*/ 0 h 177800"/>
                <a:gd name="connsiteX5" fmla="*/ 139700 w 174625"/>
                <a:gd name="connsiteY5" fmla="*/ 25400 h 177800"/>
                <a:gd name="connsiteX6" fmla="*/ 174625 w 174625"/>
                <a:gd name="connsiteY6" fmla="*/ 101600 h 177800"/>
                <a:gd name="connsiteX7" fmla="*/ 146050 w 174625"/>
                <a:gd name="connsiteY7" fmla="*/ 155575 h 177800"/>
                <a:gd name="connsiteX8" fmla="*/ 82550 w 174625"/>
                <a:gd name="connsiteY8" fmla="*/ 177800 h 177800"/>
                <a:gd name="connsiteX9" fmla="*/ 25400 w 174625"/>
                <a:gd name="connsiteY9" fmla="*/ 171450 h 177800"/>
                <a:gd name="connsiteX10" fmla="*/ 0 w 174625"/>
                <a:gd name="connsiteY10" fmla="*/ 101600 h 177800"/>
                <a:gd name="connsiteX0" fmla="*/ 0 w 174625"/>
                <a:gd name="connsiteY0" fmla="*/ 101600 h 177800"/>
                <a:gd name="connsiteX1" fmla="*/ 79375 w 174625"/>
                <a:gd name="connsiteY1" fmla="*/ 98425 h 177800"/>
                <a:gd name="connsiteX2" fmla="*/ 98425 w 174625"/>
                <a:gd name="connsiteY2" fmla="*/ 50800 h 177800"/>
                <a:gd name="connsiteX3" fmla="*/ 98425 w 174625"/>
                <a:gd name="connsiteY3" fmla="*/ 22225 h 177800"/>
                <a:gd name="connsiteX4" fmla="*/ 120650 w 174625"/>
                <a:gd name="connsiteY4" fmla="*/ 0 h 177800"/>
                <a:gd name="connsiteX5" fmla="*/ 139700 w 174625"/>
                <a:gd name="connsiteY5" fmla="*/ 25400 h 177800"/>
                <a:gd name="connsiteX6" fmla="*/ 174625 w 174625"/>
                <a:gd name="connsiteY6" fmla="*/ 101600 h 177800"/>
                <a:gd name="connsiteX7" fmla="*/ 146050 w 174625"/>
                <a:gd name="connsiteY7" fmla="*/ 155575 h 177800"/>
                <a:gd name="connsiteX8" fmla="*/ 82550 w 174625"/>
                <a:gd name="connsiteY8" fmla="*/ 177800 h 177800"/>
                <a:gd name="connsiteX9" fmla="*/ 25400 w 174625"/>
                <a:gd name="connsiteY9" fmla="*/ 171450 h 177800"/>
                <a:gd name="connsiteX10" fmla="*/ 9525 w 174625"/>
                <a:gd name="connsiteY10" fmla="*/ 136525 h 177800"/>
                <a:gd name="connsiteX11" fmla="*/ 0 w 174625"/>
                <a:gd name="connsiteY11" fmla="*/ 101600 h 177800"/>
                <a:gd name="connsiteX0" fmla="*/ 31750 w 206375"/>
                <a:gd name="connsiteY0" fmla="*/ 101600 h 177800"/>
                <a:gd name="connsiteX1" fmla="*/ 111125 w 206375"/>
                <a:gd name="connsiteY1" fmla="*/ 98425 h 177800"/>
                <a:gd name="connsiteX2" fmla="*/ 130175 w 206375"/>
                <a:gd name="connsiteY2" fmla="*/ 50800 h 177800"/>
                <a:gd name="connsiteX3" fmla="*/ 130175 w 206375"/>
                <a:gd name="connsiteY3" fmla="*/ 22225 h 177800"/>
                <a:gd name="connsiteX4" fmla="*/ 152400 w 206375"/>
                <a:gd name="connsiteY4" fmla="*/ 0 h 177800"/>
                <a:gd name="connsiteX5" fmla="*/ 171450 w 206375"/>
                <a:gd name="connsiteY5" fmla="*/ 25400 h 177800"/>
                <a:gd name="connsiteX6" fmla="*/ 206375 w 206375"/>
                <a:gd name="connsiteY6" fmla="*/ 101600 h 177800"/>
                <a:gd name="connsiteX7" fmla="*/ 177800 w 206375"/>
                <a:gd name="connsiteY7" fmla="*/ 155575 h 177800"/>
                <a:gd name="connsiteX8" fmla="*/ 114300 w 206375"/>
                <a:gd name="connsiteY8" fmla="*/ 177800 h 177800"/>
                <a:gd name="connsiteX9" fmla="*/ 57150 w 206375"/>
                <a:gd name="connsiteY9" fmla="*/ 171450 h 177800"/>
                <a:gd name="connsiteX10" fmla="*/ 0 w 206375"/>
                <a:gd name="connsiteY10" fmla="*/ 130175 h 177800"/>
                <a:gd name="connsiteX11" fmla="*/ 31750 w 206375"/>
                <a:gd name="connsiteY11" fmla="*/ 1016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375" h="177800">
                  <a:moveTo>
                    <a:pt x="31750" y="101600"/>
                  </a:moveTo>
                  <a:lnTo>
                    <a:pt x="111125" y="98425"/>
                  </a:lnTo>
                  <a:lnTo>
                    <a:pt x="130175" y="50800"/>
                  </a:lnTo>
                  <a:lnTo>
                    <a:pt x="130175" y="22225"/>
                  </a:lnTo>
                  <a:lnTo>
                    <a:pt x="152400" y="0"/>
                  </a:lnTo>
                  <a:lnTo>
                    <a:pt x="171450" y="25400"/>
                  </a:lnTo>
                  <a:lnTo>
                    <a:pt x="206375" y="101600"/>
                  </a:lnTo>
                  <a:lnTo>
                    <a:pt x="177800" y="155575"/>
                  </a:lnTo>
                  <a:lnTo>
                    <a:pt x="114300" y="177800"/>
                  </a:lnTo>
                  <a:lnTo>
                    <a:pt x="57150" y="171450"/>
                  </a:lnTo>
                  <a:lnTo>
                    <a:pt x="0" y="130175"/>
                  </a:lnTo>
                  <a:lnTo>
                    <a:pt x="31750" y="10160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2" name="Полилиния: фигура 91">
              <a:extLst>
                <a:ext uri="{FF2B5EF4-FFF2-40B4-BE49-F238E27FC236}">
                  <a16:creationId xmlns:a16="http://schemas.microsoft.com/office/drawing/2014/main" id="{C2FFF5DD-1D03-4533-DE7F-043F9A54E2BB}"/>
                </a:ext>
              </a:extLst>
            </p:cNvPr>
            <p:cNvSpPr/>
            <p:nvPr/>
          </p:nvSpPr>
          <p:spPr>
            <a:xfrm>
              <a:off x="2476500" y="3184525"/>
              <a:ext cx="155575" cy="107950"/>
            </a:xfrm>
            <a:custGeom>
              <a:avLst/>
              <a:gdLst>
                <a:gd name="connsiteX0" fmla="*/ 85725 w 155575"/>
                <a:gd name="connsiteY0" fmla="*/ 0 h 107950"/>
                <a:gd name="connsiteX1" fmla="*/ 136525 w 155575"/>
                <a:gd name="connsiteY1" fmla="*/ 0 h 107950"/>
                <a:gd name="connsiteX2" fmla="*/ 155575 w 155575"/>
                <a:gd name="connsiteY2" fmla="*/ 22225 h 107950"/>
                <a:gd name="connsiteX3" fmla="*/ 142875 w 155575"/>
                <a:gd name="connsiteY3" fmla="*/ 53975 h 107950"/>
                <a:gd name="connsiteX4" fmla="*/ 127000 w 155575"/>
                <a:gd name="connsiteY4" fmla="*/ 76200 h 107950"/>
                <a:gd name="connsiteX5" fmla="*/ 82550 w 155575"/>
                <a:gd name="connsiteY5" fmla="*/ 85725 h 107950"/>
                <a:gd name="connsiteX6" fmla="*/ 60325 w 155575"/>
                <a:gd name="connsiteY6" fmla="*/ 95250 h 107950"/>
                <a:gd name="connsiteX7" fmla="*/ 28575 w 155575"/>
                <a:gd name="connsiteY7" fmla="*/ 107950 h 107950"/>
                <a:gd name="connsiteX8" fmla="*/ 0 w 155575"/>
                <a:gd name="connsiteY8" fmla="*/ 95250 h 107950"/>
                <a:gd name="connsiteX9" fmla="*/ 12700 w 155575"/>
                <a:gd name="connsiteY9" fmla="*/ 60325 h 107950"/>
                <a:gd name="connsiteX10" fmla="*/ 25400 w 155575"/>
                <a:gd name="connsiteY10" fmla="*/ 34925 h 107950"/>
                <a:gd name="connsiteX11" fmla="*/ 85725 w 155575"/>
                <a:gd name="connsiteY11" fmla="*/ 0 h 10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575" h="107950">
                  <a:moveTo>
                    <a:pt x="85725" y="0"/>
                  </a:moveTo>
                  <a:lnTo>
                    <a:pt x="136525" y="0"/>
                  </a:lnTo>
                  <a:lnTo>
                    <a:pt x="155575" y="22225"/>
                  </a:lnTo>
                  <a:lnTo>
                    <a:pt x="142875" y="53975"/>
                  </a:lnTo>
                  <a:lnTo>
                    <a:pt x="127000" y="76200"/>
                  </a:lnTo>
                  <a:lnTo>
                    <a:pt x="82550" y="85725"/>
                  </a:lnTo>
                  <a:lnTo>
                    <a:pt x="60325" y="95250"/>
                  </a:lnTo>
                  <a:lnTo>
                    <a:pt x="28575" y="107950"/>
                  </a:lnTo>
                  <a:lnTo>
                    <a:pt x="0" y="95250"/>
                  </a:lnTo>
                  <a:lnTo>
                    <a:pt x="12700" y="60325"/>
                  </a:lnTo>
                  <a:lnTo>
                    <a:pt x="25400" y="34925"/>
                  </a:lnTo>
                  <a:lnTo>
                    <a:pt x="85725"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Полилиния: фигура 92">
              <a:extLst>
                <a:ext uri="{FF2B5EF4-FFF2-40B4-BE49-F238E27FC236}">
                  <a16:creationId xmlns:a16="http://schemas.microsoft.com/office/drawing/2014/main" id="{0A9AF299-6138-53B3-7791-052729003433}"/>
                </a:ext>
              </a:extLst>
            </p:cNvPr>
            <p:cNvSpPr/>
            <p:nvPr/>
          </p:nvSpPr>
          <p:spPr>
            <a:xfrm>
              <a:off x="2492375" y="2546350"/>
              <a:ext cx="104775" cy="161925"/>
            </a:xfrm>
            <a:custGeom>
              <a:avLst/>
              <a:gdLst>
                <a:gd name="connsiteX0" fmla="*/ 15875 w 104775"/>
                <a:gd name="connsiteY0" fmla="*/ 0 h 161925"/>
                <a:gd name="connsiteX1" fmla="*/ 0 w 104775"/>
                <a:gd name="connsiteY1" fmla="*/ 92075 h 161925"/>
                <a:gd name="connsiteX2" fmla="*/ 22225 w 104775"/>
                <a:gd name="connsiteY2" fmla="*/ 133350 h 161925"/>
                <a:gd name="connsiteX3" fmla="*/ 63500 w 104775"/>
                <a:gd name="connsiteY3" fmla="*/ 161925 h 161925"/>
                <a:gd name="connsiteX4" fmla="*/ 104775 w 104775"/>
                <a:gd name="connsiteY4" fmla="*/ 136525 h 161925"/>
                <a:gd name="connsiteX5" fmla="*/ 92075 w 104775"/>
                <a:gd name="connsiteY5" fmla="*/ 104775 h 161925"/>
                <a:gd name="connsiteX6" fmla="*/ 47625 w 104775"/>
                <a:gd name="connsiteY6" fmla="*/ 66675 h 161925"/>
                <a:gd name="connsiteX7" fmla="*/ 15875 w 104775"/>
                <a:gd name="connsiteY7" fmla="*/ 0 h 161925"/>
                <a:gd name="connsiteX0" fmla="*/ 15875 w 104775"/>
                <a:gd name="connsiteY0" fmla="*/ 0 h 161925"/>
                <a:gd name="connsiteX1" fmla="*/ 0 w 104775"/>
                <a:gd name="connsiteY1" fmla="*/ 92075 h 161925"/>
                <a:gd name="connsiteX2" fmla="*/ 22225 w 104775"/>
                <a:gd name="connsiteY2" fmla="*/ 133350 h 161925"/>
                <a:gd name="connsiteX3" fmla="*/ 63500 w 104775"/>
                <a:gd name="connsiteY3" fmla="*/ 161925 h 161925"/>
                <a:gd name="connsiteX4" fmla="*/ 104775 w 104775"/>
                <a:gd name="connsiteY4" fmla="*/ 136525 h 161925"/>
                <a:gd name="connsiteX5" fmla="*/ 92075 w 104775"/>
                <a:gd name="connsiteY5" fmla="*/ 104775 h 161925"/>
                <a:gd name="connsiteX6" fmla="*/ 47625 w 104775"/>
                <a:gd name="connsiteY6" fmla="*/ 66675 h 161925"/>
                <a:gd name="connsiteX7" fmla="*/ 31750 w 104775"/>
                <a:gd name="connsiteY7" fmla="*/ 34925 h 161925"/>
                <a:gd name="connsiteX8" fmla="*/ 15875 w 104775"/>
                <a:gd name="connsiteY8" fmla="*/ 0 h 161925"/>
                <a:gd name="connsiteX0" fmla="*/ 15875 w 104775"/>
                <a:gd name="connsiteY0" fmla="*/ 0 h 161925"/>
                <a:gd name="connsiteX1" fmla="*/ 0 w 104775"/>
                <a:gd name="connsiteY1" fmla="*/ 92075 h 161925"/>
                <a:gd name="connsiteX2" fmla="*/ 22225 w 104775"/>
                <a:gd name="connsiteY2" fmla="*/ 133350 h 161925"/>
                <a:gd name="connsiteX3" fmla="*/ 63500 w 104775"/>
                <a:gd name="connsiteY3" fmla="*/ 161925 h 161925"/>
                <a:gd name="connsiteX4" fmla="*/ 104775 w 104775"/>
                <a:gd name="connsiteY4" fmla="*/ 136525 h 161925"/>
                <a:gd name="connsiteX5" fmla="*/ 92075 w 104775"/>
                <a:gd name="connsiteY5" fmla="*/ 104775 h 161925"/>
                <a:gd name="connsiteX6" fmla="*/ 47625 w 104775"/>
                <a:gd name="connsiteY6" fmla="*/ 66675 h 161925"/>
                <a:gd name="connsiteX7" fmla="*/ 57150 w 104775"/>
                <a:gd name="connsiteY7" fmla="*/ 6350 h 161925"/>
                <a:gd name="connsiteX8" fmla="*/ 15875 w 104775"/>
                <a:gd name="connsiteY8" fmla="*/ 0 h 161925"/>
                <a:gd name="connsiteX0" fmla="*/ 15875 w 104775"/>
                <a:gd name="connsiteY0" fmla="*/ 0 h 161925"/>
                <a:gd name="connsiteX1" fmla="*/ 0 w 104775"/>
                <a:gd name="connsiteY1" fmla="*/ 92075 h 161925"/>
                <a:gd name="connsiteX2" fmla="*/ 22225 w 104775"/>
                <a:gd name="connsiteY2" fmla="*/ 133350 h 161925"/>
                <a:gd name="connsiteX3" fmla="*/ 41275 w 104775"/>
                <a:gd name="connsiteY3" fmla="*/ 149225 h 161925"/>
                <a:gd name="connsiteX4" fmla="*/ 63500 w 104775"/>
                <a:gd name="connsiteY4" fmla="*/ 161925 h 161925"/>
                <a:gd name="connsiteX5" fmla="*/ 104775 w 104775"/>
                <a:gd name="connsiteY5" fmla="*/ 136525 h 161925"/>
                <a:gd name="connsiteX6" fmla="*/ 92075 w 104775"/>
                <a:gd name="connsiteY6" fmla="*/ 104775 h 161925"/>
                <a:gd name="connsiteX7" fmla="*/ 47625 w 104775"/>
                <a:gd name="connsiteY7" fmla="*/ 66675 h 161925"/>
                <a:gd name="connsiteX8" fmla="*/ 57150 w 104775"/>
                <a:gd name="connsiteY8" fmla="*/ 6350 h 161925"/>
                <a:gd name="connsiteX9" fmla="*/ 15875 w 104775"/>
                <a:gd name="connsiteY9" fmla="*/ 0 h 161925"/>
                <a:gd name="connsiteX0" fmla="*/ 15875 w 104775"/>
                <a:gd name="connsiteY0" fmla="*/ 0 h 161925"/>
                <a:gd name="connsiteX1" fmla="*/ 0 w 104775"/>
                <a:gd name="connsiteY1" fmla="*/ 92075 h 161925"/>
                <a:gd name="connsiteX2" fmla="*/ 22225 w 104775"/>
                <a:gd name="connsiteY2" fmla="*/ 133350 h 161925"/>
                <a:gd name="connsiteX3" fmla="*/ 38100 w 104775"/>
                <a:gd name="connsiteY3" fmla="*/ 158750 h 161925"/>
                <a:gd name="connsiteX4" fmla="*/ 63500 w 104775"/>
                <a:gd name="connsiteY4" fmla="*/ 161925 h 161925"/>
                <a:gd name="connsiteX5" fmla="*/ 104775 w 104775"/>
                <a:gd name="connsiteY5" fmla="*/ 136525 h 161925"/>
                <a:gd name="connsiteX6" fmla="*/ 92075 w 104775"/>
                <a:gd name="connsiteY6" fmla="*/ 104775 h 161925"/>
                <a:gd name="connsiteX7" fmla="*/ 47625 w 104775"/>
                <a:gd name="connsiteY7" fmla="*/ 66675 h 161925"/>
                <a:gd name="connsiteX8" fmla="*/ 57150 w 104775"/>
                <a:gd name="connsiteY8" fmla="*/ 6350 h 161925"/>
                <a:gd name="connsiteX9" fmla="*/ 15875 w 104775"/>
                <a:gd name="connsiteY9"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 h="161925">
                  <a:moveTo>
                    <a:pt x="15875" y="0"/>
                  </a:moveTo>
                  <a:lnTo>
                    <a:pt x="0" y="92075"/>
                  </a:lnTo>
                  <a:lnTo>
                    <a:pt x="22225" y="133350"/>
                  </a:lnTo>
                  <a:lnTo>
                    <a:pt x="38100" y="158750"/>
                  </a:lnTo>
                  <a:lnTo>
                    <a:pt x="63500" y="161925"/>
                  </a:lnTo>
                  <a:lnTo>
                    <a:pt x="104775" y="136525"/>
                  </a:lnTo>
                  <a:lnTo>
                    <a:pt x="92075" y="104775"/>
                  </a:lnTo>
                  <a:lnTo>
                    <a:pt x="47625" y="66675"/>
                  </a:lnTo>
                  <a:lnTo>
                    <a:pt x="57150" y="6350"/>
                  </a:lnTo>
                  <a:lnTo>
                    <a:pt x="15875"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Полилиния: фигура 93">
              <a:extLst>
                <a:ext uri="{FF2B5EF4-FFF2-40B4-BE49-F238E27FC236}">
                  <a16:creationId xmlns:a16="http://schemas.microsoft.com/office/drawing/2014/main" id="{B1BB67A4-414C-A6EC-44F5-B7D9A1A64AA3}"/>
                </a:ext>
              </a:extLst>
            </p:cNvPr>
            <p:cNvSpPr/>
            <p:nvPr/>
          </p:nvSpPr>
          <p:spPr>
            <a:xfrm>
              <a:off x="1073150" y="3651250"/>
              <a:ext cx="120650" cy="88900"/>
            </a:xfrm>
            <a:custGeom>
              <a:avLst/>
              <a:gdLst>
                <a:gd name="connsiteX0" fmla="*/ 0 w 92075"/>
                <a:gd name="connsiteY0" fmla="*/ 31750 h 88900"/>
                <a:gd name="connsiteX1" fmla="*/ 53975 w 92075"/>
                <a:gd name="connsiteY1" fmla="*/ 0 h 88900"/>
                <a:gd name="connsiteX2" fmla="*/ 79375 w 92075"/>
                <a:gd name="connsiteY2" fmla="*/ 6350 h 88900"/>
                <a:gd name="connsiteX3" fmla="*/ 73025 w 92075"/>
                <a:gd name="connsiteY3" fmla="*/ 34925 h 88900"/>
                <a:gd name="connsiteX4" fmla="*/ 76200 w 92075"/>
                <a:gd name="connsiteY4" fmla="*/ 57150 h 88900"/>
                <a:gd name="connsiteX5" fmla="*/ 92075 w 92075"/>
                <a:gd name="connsiteY5" fmla="*/ 69850 h 88900"/>
                <a:gd name="connsiteX6" fmla="*/ 88900 w 92075"/>
                <a:gd name="connsiteY6" fmla="*/ 88900 h 88900"/>
                <a:gd name="connsiteX7" fmla="*/ 47625 w 92075"/>
                <a:gd name="connsiteY7" fmla="*/ 88900 h 88900"/>
                <a:gd name="connsiteX8" fmla="*/ 0 w 92075"/>
                <a:gd name="connsiteY8" fmla="*/ 31750 h 88900"/>
                <a:gd name="connsiteX0" fmla="*/ 0 w 92075"/>
                <a:gd name="connsiteY0" fmla="*/ 31750 h 88900"/>
                <a:gd name="connsiteX1" fmla="*/ 53975 w 92075"/>
                <a:gd name="connsiteY1" fmla="*/ 0 h 88900"/>
                <a:gd name="connsiteX2" fmla="*/ 79375 w 92075"/>
                <a:gd name="connsiteY2" fmla="*/ 6350 h 88900"/>
                <a:gd name="connsiteX3" fmla="*/ 73025 w 92075"/>
                <a:gd name="connsiteY3" fmla="*/ 34925 h 88900"/>
                <a:gd name="connsiteX4" fmla="*/ 76200 w 92075"/>
                <a:gd name="connsiteY4" fmla="*/ 57150 h 88900"/>
                <a:gd name="connsiteX5" fmla="*/ 92075 w 92075"/>
                <a:gd name="connsiteY5" fmla="*/ 69850 h 88900"/>
                <a:gd name="connsiteX6" fmla="*/ 88900 w 92075"/>
                <a:gd name="connsiteY6" fmla="*/ 88900 h 88900"/>
                <a:gd name="connsiteX7" fmla="*/ 47625 w 92075"/>
                <a:gd name="connsiteY7" fmla="*/ 88900 h 88900"/>
                <a:gd name="connsiteX8" fmla="*/ 22225 w 92075"/>
                <a:gd name="connsiteY8" fmla="*/ 60325 h 88900"/>
                <a:gd name="connsiteX9" fmla="*/ 0 w 92075"/>
                <a:gd name="connsiteY9" fmla="*/ 31750 h 88900"/>
                <a:gd name="connsiteX0" fmla="*/ 28575 w 120650"/>
                <a:gd name="connsiteY0" fmla="*/ 31750 h 88900"/>
                <a:gd name="connsiteX1" fmla="*/ 82550 w 120650"/>
                <a:gd name="connsiteY1" fmla="*/ 0 h 88900"/>
                <a:gd name="connsiteX2" fmla="*/ 107950 w 120650"/>
                <a:gd name="connsiteY2" fmla="*/ 6350 h 88900"/>
                <a:gd name="connsiteX3" fmla="*/ 101600 w 120650"/>
                <a:gd name="connsiteY3" fmla="*/ 34925 h 88900"/>
                <a:gd name="connsiteX4" fmla="*/ 104775 w 120650"/>
                <a:gd name="connsiteY4" fmla="*/ 57150 h 88900"/>
                <a:gd name="connsiteX5" fmla="*/ 120650 w 120650"/>
                <a:gd name="connsiteY5" fmla="*/ 69850 h 88900"/>
                <a:gd name="connsiteX6" fmla="*/ 117475 w 120650"/>
                <a:gd name="connsiteY6" fmla="*/ 88900 h 88900"/>
                <a:gd name="connsiteX7" fmla="*/ 76200 w 120650"/>
                <a:gd name="connsiteY7" fmla="*/ 88900 h 88900"/>
                <a:gd name="connsiteX8" fmla="*/ 0 w 120650"/>
                <a:gd name="connsiteY8" fmla="*/ 50800 h 88900"/>
                <a:gd name="connsiteX9" fmla="*/ 28575 w 120650"/>
                <a:gd name="connsiteY9" fmla="*/ 31750 h 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50" h="88900">
                  <a:moveTo>
                    <a:pt x="28575" y="31750"/>
                  </a:moveTo>
                  <a:lnTo>
                    <a:pt x="82550" y="0"/>
                  </a:lnTo>
                  <a:lnTo>
                    <a:pt x="107950" y="6350"/>
                  </a:lnTo>
                  <a:lnTo>
                    <a:pt x="101600" y="34925"/>
                  </a:lnTo>
                  <a:lnTo>
                    <a:pt x="104775" y="57150"/>
                  </a:lnTo>
                  <a:lnTo>
                    <a:pt x="120650" y="69850"/>
                  </a:lnTo>
                  <a:lnTo>
                    <a:pt x="117475" y="88900"/>
                  </a:lnTo>
                  <a:lnTo>
                    <a:pt x="76200" y="88900"/>
                  </a:lnTo>
                  <a:lnTo>
                    <a:pt x="0" y="50800"/>
                  </a:lnTo>
                  <a:lnTo>
                    <a:pt x="28575" y="3175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5" name="Полилиния: фигура 94">
              <a:extLst>
                <a:ext uri="{FF2B5EF4-FFF2-40B4-BE49-F238E27FC236}">
                  <a16:creationId xmlns:a16="http://schemas.microsoft.com/office/drawing/2014/main" id="{C8035030-F338-CED9-B7CD-1BF1B3FD0F60}"/>
                </a:ext>
              </a:extLst>
            </p:cNvPr>
            <p:cNvSpPr/>
            <p:nvPr/>
          </p:nvSpPr>
          <p:spPr>
            <a:xfrm>
              <a:off x="1311275" y="3070225"/>
              <a:ext cx="352425" cy="238125"/>
            </a:xfrm>
            <a:custGeom>
              <a:avLst/>
              <a:gdLst>
                <a:gd name="connsiteX0" fmla="*/ 0 w 352425"/>
                <a:gd name="connsiteY0" fmla="*/ 168275 h 238125"/>
                <a:gd name="connsiteX1" fmla="*/ 34925 w 352425"/>
                <a:gd name="connsiteY1" fmla="*/ 111125 h 238125"/>
                <a:gd name="connsiteX2" fmla="*/ 79375 w 352425"/>
                <a:gd name="connsiteY2" fmla="*/ 60325 h 238125"/>
                <a:gd name="connsiteX3" fmla="*/ 117475 w 352425"/>
                <a:gd name="connsiteY3" fmla="*/ 31750 h 238125"/>
                <a:gd name="connsiteX4" fmla="*/ 158750 w 352425"/>
                <a:gd name="connsiteY4" fmla="*/ 9525 h 238125"/>
                <a:gd name="connsiteX5" fmla="*/ 200025 w 352425"/>
                <a:gd name="connsiteY5" fmla="*/ 0 h 238125"/>
                <a:gd name="connsiteX6" fmla="*/ 266700 w 352425"/>
                <a:gd name="connsiteY6" fmla="*/ 15875 h 238125"/>
                <a:gd name="connsiteX7" fmla="*/ 304800 w 352425"/>
                <a:gd name="connsiteY7" fmla="*/ 41275 h 238125"/>
                <a:gd name="connsiteX8" fmla="*/ 336550 w 352425"/>
                <a:gd name="connsiteY8" fmla="*/ 88900 h 238125"/>
                <a:gd name="connsiteX9" fmla="*/ 352425 w 352425"/>
                <a:gd name="connsiteY9" fmla="*/ 133350 h 238125"/>
                <a:gd name="connsiteX10" fmla="*/ 323850 w 352425"/>
                <a:gd name="connsiteY10" fmla="*/ 196850 h 238125"/>
                <a:gd name="connsiteX11" fmla="*/ 260350 w 352425"/>
                <a:gd name="connsiteY11" fmla="*/ 222250 h 238125"/>
                <a:gd name="connsiteX12" fmla="*/ 200025 w 352425"/>
                <a:gd name="connsiteY12" fmla="*/ 238125 h 238125"/>
                <a:gd name="connsiteX13" fmla="*/ 193675 w 352425"/>
                <a:gd name="connsiteY13" fmla="*/ 200025 h 238125"/>
                <a:gd name="connsiteX14" fmla="*/ 193675 w 352425"/>
                <a:gd name="connsiteY14" fmla="*/ 174625 h 238125"/>
                <a:gd name="connsiteX15" fmla="*/ 228600 w 352425"/>
                <a:gd name="connsiteY15" fmla="*/ 161925 h 238125"/>
                <a:gd name="connsiteX16" fmla="*/ 263525 w 352425"/>
                <a:gd name="connsiteY16" fmla="*/ 165100 h 238125"/>
                <a:gd name="connsiteX17" fmla="*/ 285750 w 352425"/>
                <a:gd name="connsiteY17" fmla="*/ 139700 h 238125"/>
                <a:gd name="connsiteX18" fmla="*/ 288925 w 352425"/>
                <a:gd name="connsiteY18" fmla="*/ 114300 h 238125"/>
                <a:gd name="connsiteX19" fmla="*/ 282575 w 352425"/>
                <a:gd name="connsiteY19" fmla="*/ 88900 h 238125"/>
                <a:gd name="connsiteX20" fmla="*/ 263525 w 352425"/>
                <a:gd name="connsiteY20" fmla="*/ 73025 h 238125"/>
                <a:gd name="connsiteX21" fmla="*/ 212725 w 352425"/>
                <a:gd name="connsiteY21" fmla="*/ 66675 h 238125"/>
                <a:gd name="connsiteX22" fmla="*/ 168275 w 352425"/>
                <a:gd name="connsiteY22" fmla="*/ 88900 h 238125"/>
                <a:gd name="connsiteX23" fmla="*/ 136525 w 352425"/>
                <a:gd name="connsiteY23" fmla="*/ 120650 h 238125"/>
                <a:gd name="connsiteX24" fmla="*/ 101600 w 352425"/>
                <a:gd name="connsiteY24" fmla="*/ 168275 h 238125"/>
                <a:gd name="connsiteX25" fmla="*/ 73025 w 352425"/>
                <a:gd name="connsiteY25" fmla="*/ 196850 h 238125"/>
                <a:gd name="connsiteX26" fmla="*/ 0 w 352425"/>
                <a:gd name="connsiteY26" fmla="*/ 16827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2425" h="238125">
                  <a:moveTo>
                    <a:pt x="0" y="168275"/>
                  </a:moveTo>
                  <a:lnTo>
                    <a:pt x="34925" y="111125"/>
                  </a:lnTo>
                  <a:lnTo>
                    <a:pt x="79375" y="60325"/>
                  </a:lnTo>
                  <a:lnTo>
                    <a:pt x="117475" y="31750"/>
                  </a:lnTo>
                  <a:lnTo>
                    <a:pt x="158750" y="9525"/>
                  </a:lnTo>
                  <a:lnTo>
                    <a:pt x="200025" y="0"/>
                  </a:lnTo>
                  <a:lnTo>
                    <a:pt x="266700" y="15875"/>
                  </a:lnTo>
                  <a:lnTo>
                    <a:pt x="304800" y="41275"/>
                  </a:lnTo>
                  <a:lnTo>
                    <a:pt x="336550" y="88900"/>
                  </a:lnTo>
                  <a:lnTo>
                    <a:pt x="352425" y="133350"/>
                  </a:lnTo>
                  <a:lnTo>
                    <a:pt x="323850" y="196850"/>
                  </a:lnTo>
                  <a:lnTo>
                    <a:pt x="260350" y="222250"/>
                  </a:lnTo>
                  <a:lnTo>
                    <a:pt x="200025" y="238125"/>
                  </a:lnTo>
                  <a:lnTo>
                    <a:pt x="193675" y="200025"/>
                  </a:lnTo>
                  <a:lnTo>
                    <a:pt x="193675" y="174625"/>
                  </a:lnTo>
                  <a:lnTo>
                    <a:pt x="228600" y="161925"/>
                  </a:lnTo>
                  <a:lnTo>
                    <a:pt x="263525" y="165100"/>
                  </a:lnTo>
                  <a:lnTo>
                    <a:pt x="285750" y="139700"/>
                  </a:lnTo>
                  <a:lnTo>
                    <a:pt x="288925" y="114300"/>
                  </a:lnTo>
                  <a:lnTo>
                    <a:pt x="282575" y="88900"/>
                  </a:lnTo>
                  <a:lnTo>
                    <a:pt x="263525" y="73025"/>
                  </a:lnTo>
                  <a:lnTo>
                    <a:pt x="212725" y="66675"/>
                  </a:lnTo>
                  <a:lnTo>
                    <a:pt x="168275" y="88900"/>
                  </a:lnTo>
                  <a:lnTo>
                    <a:pt x="136525" y="120650"/>
                  </a:lnTo>
                  <a:lnTo>
                    <a:pt x="101600" y="168275"/>
                  </a:lnTo>
                  <a:lnTo>
                    <a:pt x="73025" y="196850"/>
                  </a:lnTo>
                  <a:lnTo>
                    <a:pt x="0" y="168275"/>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Полилиния: фигура 95">
              <a:extLst>
                <a:ext uri="{FF2B5EF4-FFF2-40B4-BE49-F238E27FC236}">
                  <a16:creationId xmlns:a16="http://schemas.microsoft.com/office/drawing/2014/main" id="{1276E4EA-3195-12C5-3EA7-13488722CCCD}"/>
                </a:ext>
              </a:extLst>
            </p:cNvPr>
            <p:cNvSpPr/>
            <p:nvPr/>
          </p:nvSpPr>
          <p:spPr>
            <a:xfrm>
              <a:off x="1546225" y="2619375"/>
              <a:ext cx="168275" cy="393700"/>
            </a:xfrm>
            <a:custGeom>
              <a:avLst/>
              <a:gdLst>
                <a:gd name="connsiteX0" fmla="*/ 161925 w 168275"/>
                <a:gd name="connsiteY0" fmla="*/ 104775 h 393700"/>
                <a:gd name="connsiteX1" fmla="*/ 149225 w 168275"/>
                <a:gd name="connsiteY1" fmla="*/ 187325 h 393700"/>
                <a:gd name="connsiteX2" fmla="*/ 152400 w 168275"/>
                <a:gd name="connsiteY2" fmla="*/ 225425 h 393700"/>
                <a:gd name="connsiteX3" fmla="*/ 168275 w 168275"/>
                <a:gd name="connsiteY3" fmla="*/ 279400 h 393700"/>
                <a:gd name="connsiteX4" fmla="*/ 161925 w 168275"/>
                <a:gd name="connsiteY4" fmla="*/ 352425 h 393700"/>
                <a:gd name="connsiteX5" fmla="*/ 142875 w 168275"/>
                <a:gd name="connsiteY5" fmla="*/ 384175 h 393700"/>
                <a:gd name="connsiteX6" fmla="*/ 114300 w 168275"/>
                <a:gd name="connsiteY6" fmla="*/ 393700 h 393700"/>
                <a:gd name="connsiteX7" fmla="*/ 101600 w 168275"/>
                <a:gd name="connsiteY7" fmla="*/ 384175 h 393700"/>
                <a:gd name="connsiteX8" fmla="*/ 107950 w 168275"/>
                <a:gd name="connsiteY8" fmla="*/ 336550 h 393700"/>
                <a:gd name="connsiteX9" fmla="*/ 127000 w 168275"/>
                <a:gd name="connsiteY9" fmla="*/ 288925 h 393700"/>
                <a:gd name="connsiteX10" fmla="*/ 120650 w 168275"/>
                <a:gd name="connsiteY10" fmla="*/ 241300 h 393700"/>
                <a:gd name="connsiteX11" fmla="*/ 107950 w 168275"/>
                <a:gd name="connsiteY11" fmla="*/ 212725 h 393700"/>
                <a:gd name="connsiteX12" fmla="*/ 60325 w 168275"/>
                <a:gd name="connsiteY12" fmla="*/ 196850 h 393700"/>
                <a:gd name="connsiteX13" fmla="*/ 25400 w 168275"/>
                <a:gd name="connsiteY13" fmla="*/ 171450 h 393700"/>
                <a:gd name="connsiteX14" fmla="*/ 0 w 168275"/>
                <a:gd name="connsiteY14" fmla="*/ 136525 h 393700"/>
                <a:gd name="connsiteX15" fmla="*/ 0 w 168275"/>
                <a:gd name="connsiteY15" fmla="*/ 104775 h 393700"/>
                <a:gd name="connsiteX16" fmla="*/ 9525 w 168275"/>
                <a:gd name="connsiteY16" fmla="*/ 92075 h 393700"/>
                <a:gd name="connsiteX17" fmla="*/ 38100 w 168275"/>
                <a:gd name="connsiteY17" fmla="*/ 111125 h 393700"/>
                <a:gd name="connsiteX18" fmla="*/ 63500 w 168275"/>
                <a:gd name="connsiteY18" fmla="*/ 123825 h 393700"/>
                <a:gd name="connsiteX19" fmla="*/ 63500 w 168275"/>
                <a:gd name="connsiteY19" fmla="*/ 123825 h 393700"/>
                <a:gd name="connsiteX20" fmla="*/ 85725 w 168275"/>
                <a:gd name="connsiteY20" fmla="*/ 85725 h 393700"/>
                <a:gd name="connsiteX21" fmla="*/ 66675 w 168275"/>
                <a:gd name="connsiteY21" fmla="*/ 63500 h 393700"/>
                <a:gd name="connsiteX22" fmla="*/ 50800 w 168275"/>
                <a:gd name="connsiteY22" fmla="*/ 41275 h 393700"/>
                <a:gd name="connsiteX23" fmla="*/ 53975 w 168275"/>
                <a:gd name="connsiteY23" fmla="*/ 9525 h 393700"/>
                <a:gd name="connsiteX24" fmla="*/ 63500 w 168275"/>
                <a:gd name="connsiteY24" fmla="*/ 12700 h 393700"/>
                <a:gd name="connsiteX25" fmla="*/ 101600 w 168275"/>
                <a:gd name="connsiteY25" fmla="*/ 50800 h 393700"/>
                <a:gd name="connsiteX26" fmla="*/ 98425 w 168275"/>
                <a:gd name="connsiteY26" fmla="*/ 9525 h 393700"/>
                <a:gd name="connsiteX27" fmla="*/ 117475 w 168275"/>
                <a:gd name="connsiteY27" fmla="*/ 0 h 393700"/>
                <a:gd name="connsiteX28" fmla="*/ 130175 w 168275"/>
                <a:gd name="connsiteY28" fmla="*/ 0 h 393700"/>
                <a:gd name="connsiteX29" fmla="*/ 127000 w 168275"/>
                <a:gd name="connsiteY29" fmla="*/ 34925 h 393700"/>
                <a:gd name="connsiteX30" fmla="*/ 161925 w 168275"/>
                <a:gd name="connsiteY30" fmla="*/ 104775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8275" h="393700">
                  <a:moveTo>
                    <a:pt x="161925" y="104775"/>
                  </a:moveTo>
                  <a:lnTo>
                    <a:pt x="149225" y="187325"/>
                  </a:lnTo>
                  <a:lnTo>
                    <a:pt x="152400" y="225425"/>
                  </a:lnTo>
                  <a:lnTo>
                    <a:pt x="168275" y="279400"/>
                  </a:lnTo>
                  <a:lnTo>
                    <a:pt x="161925" y="352425"/>
                  </a:lnTo>
                  <a:lnTo>
                    <a:pt x="142875" y="384175"/>
                  </a:lnTo>
                  <a:lnTo>
                    <a:pt x="114300" y="393700"/>
                  </a:lnTo>
                  <a:lnTo>
                    <a:pt x="101600" y="384175"/>
                  </a:lnTo>
                  <a:lnTo>
                    <a:pt x="107950" y="336550"/>
                  </a:lnTo>
                  <a:lnTo>
                    <a:pt x="127000" y="288925"/>
                  </a:lnTo>
                  <a:lnTo>
                    <a:pt x="120650" y="241300"/>
                  </a:lnTo>
                  <a:lnTo>
                    <a:pt x="107950" y="212725"/>
                  </a:lnTo>
                  <a:lnTo>
                    <a:pt x="60325" y="196850"/>
                  </a:lnTo>
                  <a:lnTo>
                    <a:pt x="25400" y="171450"/>
                  </a:lnTo>
                  <a:lnTo>
                    <a:pt x="0" y="136525"/>
                  </a:lnTo>
                  <a:lnTo>
                    <a:pt x="0" y="104775"/>
                  </a:lnTo>
                  <a:lnTo>
                    <a:pt x="9525" y="92075"/>
                  </a:lnTo>
                  <a:lnTo>
                    <a:pt x="38100" y="111125"/>
                  </a:lnTo>
                  <a:lnTo>
                    <a:pt x="63500" y="123825"/>
                  </a:lnTo>
                  <a:lnTo>
                    <a:pt x="63500" y="123825"/>
                  </a:lnTo>
                  <a:lnTo>
                    <a:pt x="85725" y="85725"/>
                  </a:lnTo>
                  <a:lnTo>
                    <a:pt x="66675" y="63500"/>
                  </a:lnTo>
                  <a:lnTo>
                    <a:pt x="50800" y="41275"/>
                  </a:lnTo>
                  <a:lnTo>
                    <a:pt x="53975" y="9525"/>
                  </a:lnTo>
                  <a:lnTo>
                    <a:pt x="63500" y="12700"/>
                  </a:lnTo>
                  <a:lnTo>
                    <a:pt x="101600" y="50800"/>
                  </a:lnTo>
                  <a:lnTo>
                    <a:pt x="98425" y="9525"/>
                  </a:lnTo>
                  <a:lnTo>
                    <a:pt x="117475" y="0"/>
                  </a:lnTo>
                  <a:lnTo>
                    <a:pt x="130175" y="0"/>
                  </a:lnTo>
                  <a:lnTo>
                    <a:pt x="127000" y="34925"/>
                  </a:lnTo>
                  <a:lnTo>
                    <a:pt x="161925" y="104775"/>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Полилиния: фигура 96">
              <a:extLst>
                <a:ext uri="{FF2B5EF4-FFF2-40B4-BE49-F238E27FC236}">
                  <a16:creationId xmlns:a16="http://schemas.microsoft.com/office/drawing/2014/main" id="{395E428D-8DAC-09E5-D1DA-AD91A041E2CB}"/>
                </a:ext>
              </a:extLst>
            </p:cNvPr>
            <p:cNvSpPr/>
            <p:nvPr/>
          </p:nvSpPr>
          <p:spPr>
            <a:xfrm>
              <a:off x="2441575" y="3594100"/>
              <a:ext cx="92075" cy="247650"/>
            </a:xfrm>
            <a:custGeom>
              <a:avLst/>
              <a:gdLst>
                <a:gd name="connsiteX0" fmla="*/ 63500 w 92075"/>
                <a:gd name="connsiteY0" fmla="*/ 88900 h 247650"/>
                <a:gd name="connsiteX1" fmla="*/ 88900 w 92075"/>
                <a:gd name="connsiteY1" fmla="*/ 133350 h 247650"/>
                <a:gd name="connsiteX2" fmla="*/ 92075 w 92075"/>
                <a:gd name="connsiteY2" fmla="*/ 193675 h 247650"/>
                <a:gd name="connsiteX3" fmla="*/ 79375 w 92075"/>
                <a:gd name="connsiteY3" fmla="*/ 231775 h 247650"/>
                <a:gd name="connsiteX4" fmla="*/ 53975 w 92075"/>
                <a:gd name="connsiteY4" fmla="*/ 247650 h 247650"/>
                <a:gd name="connsiteX5" fmla="*/ 28575 w 92075"/>
                <a:gd name="connsiteY5" fmla="*/ 203200 h 247650"/>
                <a:gd name="connsiteX6" fmla="*/ 0 w 92075"/>
                <a:gd name="connsiteY6" fmla="*/ 152400 h 247650"/>
                <a:gd name="connsiteX7" fmla="*/ 12700 w 92075"/>
                <a:gd name="connsiteY7" fmla="*/ 101600 h 247650"/>
                <a:gd name="connsiteX8" fmla="*/ 22225 w 92075"/>
                <a:gd name="connsiteY8" fmla="*/ 60325 h 247650"/>
                <a:gd name="connsiteX9" fmla="*/ 0 w 92075"/>
                <a:gd name="connsiteY9" fmla="*/ 47625 h 247650"/>
                <a:gd name="connsiteX10" fmla="*/ 12700 w 92075"/>
                <a:gd name="connsiteY10" fmla="*/ 19050 h 247650"/>
                <a:gd name="connsiteX11" fmla="*/ 22225 w 92075"/>
                <a:gd name="connsiteY11" fmla="*/ 0 h 247650"/>
                <a:gd name="connsiteX12" fmla="*/ 63500 w 92075"/>
                <a:gd name="connsiteY12" fmla="*/ 889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75" h="247650">
                  <a:moveTo>
                    <a:pt x="63500" y="88900"/>
                  </a:moveTo>
                  <a:lnTo>
                    <a:pt x="88900" y="133350"/>
                  </a:lnTo>
                  <a:lnTo>
                    <a:pt x="92075" y="193675"/>
                  </a:lnTo>
                  <a:lnTo>
                    <a:pt x="79375" y="231775"/>
                  </a:lnTo>
                  <a:lnTo>
                    <a:pt x="53975" y="247650"/>
                  </a:lnTo>
                  <a:lnTo>
                    <a:pt x="28575" y="203200"/>
                  </a:lnTo>
                  <a:lnTo>
                    <a:pt x="0" y="152400"/>
                  </a:lnTo>
                  <a:lnTo>
                    <a:pt x="12700" y="101600"/>
                  </a:lnTo>
                  <a:lnTo>
                    <a:pt x="22225" y="60325"/>
                  </a:lnTo>
                  <a:lnTo>
                    <a:pt x="0" y="47625"/>
                  </a:lnTo>
                  <a:lnTo>
                    <a:pt x="12700" y="19050"/>
                  </a:lnTo>
                  <a:lnTo>
                    <a:pt x="22225" y="0"/>
                  </a:lnTo>
                  <a:lnTo>
                    <a:pt x="63500" y="8890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8" name="Полилиния: фигура 97">
              <a:extLst>
                <a:ext uri="{FF2B5EF4-FFF2-40B4-BE49-F238E27FC236}">
                  <a16:creationId xmlns:a16="http://schemas.microsoft.com/office/drawing/2014/main" id="{AD7FF87E-F47A-7855-B88B-DEB129C88777}"/>
                </a:ext>
              </a:extLst>
            </p:cNvPr>
            <p:cNvSpPr/>
            <p:nvPr/>
          </p:nvSpPr>
          <p:spPr>
            <a:xfrm>
              <a:off x="1895475" y="3702049"/>
              <a:ext cx="82550" cy="117475"/>
            </a:xfrm>
            <a:custGeom>
              <a:avLst/>
              <a:gdLst>
                <a:gd name="connsiteX0" fmla="*/ 66675 w 82550"/>
                <a:gd name="connsiteY0" fmla="*/ 0 h 95250"/>
                <a:gd name="connsiteX1" fmla="*/ 82550 w 82550"/>
                <a:gd name="connsiteY1" fmla="*/ 60325 h 95250"/>
                <a:gd name="connsiteX2" fmla="*/ 69850 w 82550"/>
                <a:gd name="connsiteY2" fmla="*/ 82550 h 95250"/>
                <a:gd name="connsiteX3" fmla="*/ 47625 w 82550"/>
                <a:gd name="connsiteY3" fmla="*/ 95250 h 95250"/>
                <a:gd name="connsiteX4" fmla="*/ 22225 w 82550"/>
                <a:gd name="connsiteY4" fmla="*/ 66675 h 95250"/>
                <a:gd name="connsiteX5" fmla="*/ 0 w 82550"/>
                <a:gd name="connsiteY5" fmla="*/ 34925 h 95250"/>
                <a:gd name="connsiteX6" fmla="*/ 12700 w 82550"/>
                <a:gd name="connsiteY6" fmla="*/ 0 h 95250"/>
                <a:gd name="connsiteX7" fmla="*/ 66675 w 82550"/>
                <a:gd name="connsiteY7" fmla="*/ 0 h 95250"/>
                <a:gd name="connsiteX0" fmla="*/ 66675 w 82550"/>
                <a:gd name="connsiteY0" fmla="*/ 3175 h 98425"/>
                <a:gd name="connsiteX1" fmla="*/ 82550 w 82550"/>
                <a:gd name="connsiteY1" fmla="*/ 63500 h 98425"/>
                <a:gd name="connsiteX2" fmla="*/ 69850 w 82550"/>
                <a:gd name="connsiteY2" fmla="*/ 85725 h 98425"/>
                <a:gd name="connsiteX3" fmla="*/ 47625 w 82550"/>
                <a:gd name="connsiteY3" fmla="*/ 98425 h 98425"/>
                <a:gd name="connsiteX4" fmla="*/ 22225 w 82550"/>
                <a:gd name="connsiteY4" fmla="*/ 69850 h 98425"/>
                <a:gd name="connsiteX5" fmla="*/ 0 w 82550"/>
                <a:gd name="connsiteY5" fmla="*/ 38100 h 98425"/>
                <a:gd name="connsiteX6" fmla="*/ 12700 w 82550"/>
                <a:gd name="connsiteY6" fmla="*/ 3175 h 98425"/>
                <a:gd name="connsiteX7" fmla="*/ 31750 w 82550"/>
                <a:gd name="connsiteY7" fmla="*/ 0 h 98425"/>
                <a:gd name="connsiteX8" fmla="*/ 66675 w 82550"/>
                <a:gd name="connsiteY8" fmla="*/ 3175 h 98425"/>
                <a:gd name="connsiteX0" fmla="*/ 66675 w 82550"/>
                <a:gd name="connsiteY0" fmla="*/ 22225 h 117475"/>
                <a:gd name="connsiteX1" fmla="*/ 82550 w 82550"/>
                <a:gd name="connsiteY1" fmla="*/ 82550 h 117475"/>
                <a:gd name="connsiteX2" fmla="*/ 69850 w 82550"/>
                <a:gd name="connsiteY2" fmla="*/ 104775 h 117475"/>
                <a:gd name="connsiteX3" fmla="*/ 47625 w 82550"/>
                <a:gd name="connsiteY3" fmla="*/ 117475 h 117475"/>
                <a:gd name="connsiteX4" fmla="*/ 22225 w 82550"/>
                <a:gd name="connsiteY4" fmla="*/ 88900 h 117475"/>
                <a:gd name="connsiteX5" fmla="*/ 0 w 82550"/>
                <a:gd name="connsiteY5" fmla="*/ 57150 h 117475"/>
                <a:gd name="connsiteX6" fmla="*/ 12700 w 82550"/>
                <a:gd name="connsiteY6" fmla="*/ 22225 h 117475"/>
                <a:gd name="connsiteX7" fmla="*/ 38100 w 82550"/>
                <a:gd name="connsiteY7" fmla="*/ 0 h 117475"/>
                <a:gd name="connsiteX8" fmla="*/ 66675 w 82550"/>
                <a:gd name="connsiteY8" fmla="*/ 22225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50" h="117475">
                  <a:moveTo>
                    <a:pt x="66675" y="22225"/>
                  </a:moveTo>
                  <a:lnTo>
                    <a:pt x="82550" y="82550"/>
                  </a:lnTo>
                  <a:lnTo>
                    <a:pt x="69850" y="104775"/>
                  </a:lnTo>
                  <a:lnTo>
                    <a:pt x="47625" y="117475"/>
                  </a:lnTo>
                  <a:lnTo>
                    <a:pt x="22225" y="88900"/>
                  </a:lnTo>
                  <a:lnTo>
                    <a:pt x="0" y="57150"/>
                  </a:lnTo>
                  <a:lnTo>
                    <a:pt x="12700" y="22225"/>
                  </a:lnTo>
                  <a:lnTo>
                    <a:pt x="38100" y="0"/>
                  </a:lnTo>
                  <a:lnTo>
                    <a:pt x="66675" y="22225"/>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Полилиния: фигура 98">
              <a:extLst>
                <a:ext uri="{FF2B5EF4-FFF2-40B4-BE49-F238E27FC236}">
                  <a16:creationId xmlns:a16="http://schemas.microsoft.com/office/drawing/2014/main" id="{E0E4EF23-DCBC-9168-9CF6-3B6FC6423F5E}"/>
                </a:ext>
              </a:extLst>
            </p:cNvPr>
            <p:cNvSpPr/>
            <p:nvPr/>
          </p:nvSpPr>
          <p:spPr>
            <a:xfrm>
              <a:off x="2759075" y="3216275"/>
              <a:ext cx="88900" cy="127000"/>
            </a:xfrm>
            <a:custGeom>
              <a:avLst/>
              <a:gdLst>
                <a:gd name="connsiteX0" fmla="*/ 60325 w 88900"/>
                <a:gd name="connsiteY0" fmla="*/ 44450 h 120650"/>
                <a:gd name="connsiteX1" fmla="*/ 88900 w 88900"/>
                <a:gd name="connsiteY1" fmla="*/ 79375 h 120650"/>
                <a:gd name="connsiteX2" fmla="*/ 76200 w 88900"/>
                <a:gd name="connsiteY2" fmla="*/ 107950 h 120650"/>
                <a:gd name="connsiteX3" fmla="*/ 41275 w 88900"/>
                <a:gd name="connsiteY3" fmla="*/ 120650 h 120650"/>
                <a:gd name="connsiteX4" fmla="*/ 28575 w 88900"/>
                <a:gd name="connsiteY4" fmla="*/ 92075 h 120650"/>
                <a:gd name="connsiteX5" fmla="*/ 6350 w 88900"/>
                <a:gd name="connsiteY5" fmla="*/ 66675 h 120650"/>
                <a:gd name="connsiteX6" fmla="*/ 0 w 88900"/>
                <a:gd name="connsiteY6" fmla="*/ 34925 h 120650"/>
                <a:gd name="connsiteX7" fmla="*/ 9525 w 88900"/>
                <a:gd name="connsiteY7" fmla="*/ 9525 h 120650"/>
                <a:gd name="connsiteX8" fmla="*/ 15875 w 88900"/>
                <a:gd name="connsiteY8" fmla="*/ 0 h 120650"/>
                <a:gd name="connsiteX9" fmla="*/ 60325 w 88900"/>
                <a:gd name="connsiteY9" fmla="*/ 44450 h 120650"/>
                <a:gd name="connsiteX0" fmla="*/ 60325 w 88900"/>
                <a:gd name="connsiteY0" fmla="*/ 44450 h 120650"/>
                <a:gd name="connsiteX1" fmla="*/ 88900 w 88900"/>
                <a:gd name="connsiteY1" fmla="*/ 79375 h 120650"/>
                <a:gd name="connsiteX2" fmla="*/ 76200 w 88900"/>
                <a:gd name="connsiteY2" fmla="*/ 107950 h 120650"/>
                <a:gd name="connsiteX3" fmla="*/ 57150 w 88900"/>
                <a:gd name="connsiteY3" fmla="*/ 117475 h 120650"/>
                <a:gd name="connsiteX4" fmla="*/ 41275 w 88900"/>
                <a:gd name="connsiteY4" fmla="*/ 120650 h 120650"/>
                <a:gd name="connsiteX5" fmla="*/ 28575 w 88900"/>
                <a:gd name="connsiteY5" fmla="*/ 92075 h 120650"/>
                <a:gd name="connsiteX6" fmla="*/ 6350 w 88900"/>
                <a:gd name="connsiteY6" fmla="*/ 66675 h 120650"/>
                <a:gd name="connsiteX7" fmla="*/ 0 w 88900"/>
                <a:gd name="connsiteY7" fmla="*/ 34925 h 120650"/>
                <a:gd name="connsiteX8" fmla="*/ 9525 w 88900"/>
                <a:gd name="connsiteY8" fmla="*/ 9525 h 120650"/>
                <a:gd name="connsiteX9" fmla="*/ 15875 w 88900"/>
                <a:gd name="connsiteY9" fmla="*/ 0 h 120650"/>
                <a:gd name="connsiteX10" fmla="*/ 60325 w 88900"/>
                <a:gd name="connsiteY10" fmla="*/ 44450 h 120650"/>
                <a:gd name="connsiteX0" fmla="*/ 60325 w 88900"/>
                <a:gd name="connsiteY0" fmla="*/ 44450 h 127000"/>
                <a:gd name="connsiteX1" fmla="*/ 88900 w 88900"/>
                <a:gd name="connsiteY1" fmla="*/ 79375 h 127000"/>
                <a:gd name="connsiteX2" fmla="*/ 76200 w 88900"/>
                <a:gd name="connsiteY2" fmla="*/ 107950 h 127000"/>
                <a:gd name="connsiteX3" fmla="*/ 59531 w 88900"/>
                <a:gd name="connsiteY3" fmla="*/ 127000 h 127000"/>
                <a:gd name="connsiteX4" fmla="*/ 41275 w 88900"/>
                <a:gd name="connsiteY4" fmla="*/ 120650 h 127000"/>
                <a:gd name="connsiteX5" fmla="*/ 28575 w 88900"/>
                <a:gd name="connsiteY5" fmla="*/ 92075 h 127000"/>
                <a:gd name="connsiteX6" fmla="*/ 6350 w 88900"/>
                <a:gd name="connsiteY6" fmla="*/ 66675 h 127000"/>
                <a:gd name="connsiteX7" fmla="*/ 0 w 88900"/>
                <a:gd name="connsiteY7" fmla="*/ 34925 h 127000"/>
                <a:gd name="connsiteX8" fmla="*/ 9525 w 88900"/>
                <a:gd name="connsiteY8" fmla="*/ 9525 h 127000"/>
                <a:gd name="connsiteX9" fmla="*/ 15875 w 88900"/>
                <a:gd name="connsiteY9" fmla="*/ 0 h 127000"/>
                <a:gd name="connsiteX10" fmla="*/ 60325 w 88900"/>
                <a:gd name="connsiteY10" fmla="*/ 4445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00" h="127000">
                  <a:moveTo>
                    <a:pt x="60325" y="44450"/>
                  </a:moveTo>
                  <a:lnTo>
                    <a:pt x="88900" y="79375"/>
                  </a:lnTo>
                  <a:lnTo>
                    <a:pt x="76200" y="107950"/>
                  </a:lnTo>
                  <a:lnTo>
                    <a:pt x="59531" y="127000"/>
                  </a:lnTo>
                  <a:lnTo>
                    <a:pt x="41275" y="120650"/>
                  </a:lnTo>
                  <a:lnTo>
                    <a:pt x="28575" y="92075"/>
                  </a:lnTo>
                  <a:lnTo>
                    <a:pt x="6350" y="66675"/>
                  </a:lnTo>
                  <a:lnTo>
                    <a:pt x="0" y="34925"/>
                  </a:lnTo>
                  <a:lnTo>
                    <a:pt x="9525" y="9525"/>
                  </a:lnTo>
                  <a:lnTo>
                    <a:pt x="15875" y="0"/>
                  </a:lnTo>
                  <a:lnTo>
                    <a:pt x="60325" y="4445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Полилиния: фигура 99">
              <a:extLst>
                <a:ext uri="{FF2B5EF4-FFF2-40B4-BE49-F238E27FC236}">
                  <a16:creationId xmlns:a16="http://schemas.microsoft.com/office/drawing/2014/main" id="{AAAA56D4-F190-82AF-6207-8DBBC730B87D}"/>
                </a:ext>
              </a:extLst>
            </p:cNvPr>
            <p:cNvSpPr/>
            <p:nvPr/>
          </p:nvSpPr>
          <p:spPr>
            <a:xfrm>
              <a:off x="1190625" y="2714625"/>
              <a:ext cx="136525" cy="120650"/>
            </a:xfrm>
            <a:custGeom>
              <a:avLst/>
              <a:gdLst>
                <a:gd name="connsiteX0" fmla="*/ 34925 w 136525"/>
                <a:gd name="connsiteY0" fmla="*/ 88900 h 120650"/>
                <a:gd name="connsiteX1" fmla="*/ 73025 w 136525"/>
                <a:gd name="connsiteY1" fmla="*/ 120650 h 120650"/>
                <a:gd name="connsiteX2" fmla="*/ 101600 w 136525"/>
                <a:gd name="connsiteY2" fmla="*/ 85725 h 120650"/>
                <a:gd name="connsiteX3" fmla="*/ 120650 w 136525"/>
                <a:gd name="connsiteY3" fmla="*/ 53975 h 120650"/>
                <a:gd name="connsiteX4" fmla="*/ 136525 w 136525"/>
                <a:gd name="connsiteY4" fmla="*/ 28575 h 120650"/>
                <a:gd name="connsiteX5" fmla="*/ 136525 w 136525"/>
                <a:gd name="connsiteY5" fmla="*/ 12700 h 120650"/>
                <a:gd name="connsiteX6" fmla="*/ 123825 w 136525"/>
                <a:gd name="connsiteY6" fmla="*/ 0 h 120650"/>
                <a:gd name="connsiteX7" fmla="*/ 88900 w 136525"/>
                <a:gd name="connsiteY7" fmla="*/ 19050 h 120650"/>
                <a:gd name="connsiteX8" fmla="*/ 73025 w 136525"/>
                <a:gd name="connsiteY8" fmla="*/ 25400 h 120650"/>
                <a:gd name="connsiteX9" fmla="*/ 57150 w 136525"/>
                <a:gd name="connsiteY9" fmla="*/ 19050 h 120650"/>
                <a:gd name="connsiteX10" fmla="*/ 22225 w 136525"/>
                <a:gd name="connsiteY10" fmla="*/ 15875 h 120650"/>
                <a:gd name="connsiteX11" fmla="*/ 0 w 136525"/>
                <a:gd name="connsiteY11" fmla="*/ 38100 h 120650"/>
                <a:gd name="connsiteX12" fmla="*/ 34925 w 136525"/>
                <a:gd name="connsiteY12" fmla="*/ 8890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525" h="120650">
                  <a:moveTo>
                    <a:pt x="34925" y="88900"/>
                  </a:moveTo>
                  <a:lnTo>
                    <a:pt x="73025" y="120650"/>
                  </a:lnTo>
                  <a:lnTo>
                    <a:pt x="101600" y="85725"/>
                  </a:lnTo>
                  <a:lnTo>
                    <a:pt x="120650" y="53975"/>
                  </a:lnTo>
                  <a:lnTo>
                    <a:pt x="136525" y="28575"/>
                  </a:lnTo>
                  <a:lnTo>
                    <a:pt x="136525" y="12700"/>
                  </a:lnTo>
                  <a:lnTo>
                    <a:pt x="123825" y="0"/>
                  </a:lnTo>
                  <a:lnTo>
                    <a:pt x="88900" y="19050"/>
                  </a:lnTo>
                  <a:lnTo>
                    <a:pt x="73025" y="25400"/>
                  </a:lnTo>
                  <a:lnTo>
                    <a:pt x="57150" y="19050"/>
                  </a:lnTo>
                  <a:lnTo>
                    <a:pt x="22225" y="15875"/>
                  </a:lnTo>
                  <a:lnTo>
                    <a:pt x="0" y="38100"/>
                  </a:lnTo>
                  <a:lnTo>
                    <a:pt x="34925" y="8890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1" name="Полилиния: фигура 100">
              <a:extLst>
                <a:ext uri="{FF2B5EF4-FFF2-40B4-BE49-F238E27FC236}">
                  <a16:creationId xmlns:a16="http://schemas.microsoft.com/office/drawing/2014/main" id="{5621E90C-FC45-C84C-67EF-A658AB82E80A}"/>
                </a:ext>
              </a:extLst>
            </p:cNvPr>
            <p:cNvSpPr/>
            <p:nvPr/>
          </p:nvSpPr>
          <p:spPr>
            <a:xfrm>
              <a:off x="2073275" y="3413125"/>
              <a:ext cx="95250" cy="146050"/>
            </a:xfrm>
            <a:custGeom>
              <a:avLst/>
              <a:gdLst>
                <a:gd name="connsiteX0" fmla="*/ 85725 w 85725"/>
                <a:gd name="connsiteY0" fmla="*/ 0 h 85725"/>
                <a:gd name="connsiteX1" fmla="*/ 50800 w 85725"/>
                <a:gd name="connsiteY1" fmla="*/ 53975 h 85725"/>
                <a:gd name="connsiteX2" fmla="*/ 41275 w 85725"/>
                <a:gd name="connsiteY2" fmla="*/ 79375 h 85725"/>
                <a:gd name="connsiteX3" fmla="*/ 25400 w 85725"/>
                <a:gd name="connsiteY3" fmla="*/ 85725 h 85725"/>
                <a:gd name="connsiteX4" fmla="*/ 0 w 85725"/>
                <a:gd name="connsiteY4" fmla="*/ 60325 h 85725"/>
                <a:gd name="connsiteX5" fmla="*/ 0 w 85725"/>
                <a:gd name="connsiteY5" fmla="*/ 34925 h 85725"/>
                <a:gd name="connsiteX6" fmla="*/ 9525 w 85725"/>
                <a:gd name="connsiteY6" fmla="*/ 9525 h 85725"/>
                <a:gd name="connsiteX7" fmla="*/ 85725 w 85725"/>
                <a:gd name="connsiteY7" fmla="*/ 0 h 85725"/>
                <a:gd name="connsiteX0" fmla="*/ 85725 w 85725"/>
                <a:gd name="connsiteY0" fmla="*/ 3175 h 88900"/>
                <a:gd name="connsiteX1" fmla="*/ 50800 w 85725"/>
                <a:gd name="connsiteY1" fmla="*/ 57150 h 88900"/>
                <a:gd name="connsiteX2" fmla="*/ 41275 w 85725"/>
                <a:gd name="connsiteY2" fmla="*/ 82550 h 88900"/>
                <a:gd name="connsiteX3" fmla="*/ 25400 w 85725"/>
                <a:gd name="connsiteY3" fmla="*/ 88900 h 88900"/>
                <a:gd name="connsiteX4" fmla="*/ 0 w 85725"/>
                <a:gd name="connsiteY4" fmla="*/ 63500 h 88900"/>
                <a:gd name="connsiteX5" fmla="*/ 0 w 85725"/>
                <a:gd name="connsiteY5" fmla="*/ 38100 h 88900"/>
                <a:gd name="connsiteX6" fmla="*/ 9525 w 85725"/>
                <a:gd name="connsiteY6" fmla="*/ 12700 h 88900"/>
                <a:gd name="connsiteX7" fmla="*/ 38100 w 85725"/>
                <a:gd name="connsiteY7" fmla="*/ 0 h 88900"/>
                <a:gd name="connsiteX8" fmla="*/ 85725 w 85725"/>
                <a:gd name="connsiteY8" fmla="*/ 3175 h 88900"/>
                <a:gd name="connsiteX0" fmla="*/ 85725 w 85725"/>
                <a:gd name="connsiteY0" fmla="*/ 60325 h 146050"/>
                <a:gd name="connsiteX1" fmla="*/ 50800 w 85725"/>
                <a:gd name="connsiteY1" fmla="*/ 114300 h 146050"/>
                <a:gd name="connsiteX2" fmla="*/ 41275 w 85725"/>
                <a:gd name="connsiteY2" fmla="*/ 139700 h 146050"/>
                <a:gd name="connsiteX3" fmla="*/ 25400 w 85725"/>
                <a:gd name="connsiteY3" fmla="*/ 146050 h 146050"/>
                <a:gd name="connsiteX4" fmla="*/ 0 w 85725"/>
                <a:gd name="connsiteY4" fmla="*/ 120650 h 146050"/>
                <a:gd name="connsiteX5" fmla="*/ 0 w 85725"/>
                <a:gd name="connsiteY5" fmla="*/ 95250 h 146050"/>
                <a:gd name="connsiteX6" fmla="*/ 9525 w 85725"/>
                <a:gd name="connsiteY6" fmla="*/ 69850 h 146050"/>
                <a:gd name="connsiteX7" fmla="*/ 53975 w 85725"/>
                <a:gd name="connsiteY7" fmla="*/ 0 h 146050"/>
                <a:gd name="connsiteX8" fmla="*/ 85725 w 85725"/>
                <a:gd name="connsiteY8" fmla="*/ 60325 h 146050"/>
                <a:gd name="connsiteX0" fmla="*/ 95250 w 95250"/>
                <a:gd name="connsiteY0" fmla="*/ 60325 h 146050"/>
                <a:gd name="connsiteX1" fmla="*/ 60325 w 95250"/>
                <a:gd name="connsiteY1" fmla="*/ 114300 h 146050"/>
                <a:gd name="connsiteX2" fmla="*/ 50800 w 95250"/>
                <a:gd name="connsiteY2" fmla="*/ 139700 h 146050"/>
                <a:gd name="connsiteX3" fmla="*/ 34925 w 95250"/>
                <a:gd name="connsiteY3" fmla="*/ 146050 h 146050"/>
                <a:gd name="connsiteX4" fmla="*/ 9525 w 95250"/>
                <a:gd name="connsiteY4" fmla="*/ 120650 h 146050"/>
                <a:gd name="connsiteX5" fmla="*/ 0 w 95250"/>
                <a:gd name="connsiteY5" fmla="*/ 92869 h 146050"/>
                <a:gd name="connsiteX6" fmla="*/ 19050 w 95250"/>
                <a:gd name="connsiteY6" fmla="*/ 69850 h 146050"/>
                <a:gd name="connsiteX7" fmla="*/ 63500 w 95250"/>
                <a:gd name="connsiteY7" fmla="*/ 0 h 146050"/>
                <a:gd name="connsiteX8" fmla="*/ 95250 w 95250"/>
                <a:gd name="connsiteY8" fmla="*/ 60325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46050">
                  <a:moveTo>
                    <a:pt x="95250" y="60325"/>
                  </a:moveTo>
                  <a:lnTo>
                    <a:pt x="60325" y="114300"/>
                  </a:lnTo>
                  <a:lnTo>
                    <a:pt x="50800" y="139700"/>
                  </a:lnTo>
                  <a:lnTo>
                    <a:pt x="34925" y="146050"/>
                  </a:lnTo>
                  <a:lnTo>
                    <a:pt x="9525" y="120650"/>
                  </a:lnTo>
                  <a:lnTo>
                    <a:pt x="0" y="92869"/>
                  </a:lnTo>
                  <a:lnTo>
                    <a:pt x="19050" y="69850"/>
                  </a:lnTo>
                  <a:lnTo>
                    <a:pt x="63500" y="0"/>
                  </a:lnTo>
                  <a:lnTo>
                    <a:pt x="95250" y="60325"/>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 name="Полилиния: фигура 101">
              <a:extLst>
                <a:ext uri="{FF2B5EF4-FFF2-40B4-BE49-F238E27FC236}">
                  <a16:creationId xmlns:a16="http://schemas.microsoft.com/office/drawing/2014/main" id="{E584E05C-E301-C76A-F513-C5BF64F45DAD}"/>
                </a:ext>
              </a:extLst>
            </p:cNvPr>
            <p:cNvSpPr/>
            <p:nvPr/>
          </p:nvSpPr>
          <p:spPr>
            <a:xfrm>
              <a:off x="2882901" y="3076575"/>
              <a:ext cx="90488" cy="184150"/>
            </a:xfrm>
            <a:custGeom>
              <a:avLst/>
              <a:gdLst>
                <a:gd name="connsiteX0" fmla="*/ 57150 w 79375"/>
                <a:gd name="connsiteY0" fmla="*/ 101600 h 184150"/>
                <a:gd name="connsiteX1" fmla="*/ 76200 w 79375"/>
                <a:gd name="connsiteY1" fmla="*/ 152400 h 184150"/>
                <a:gd name="connsiteX2" fmla="*/ 73025 w 79375"/>
                <a:gd name="connsiteY2" fmla="*/ 174625 h 184150"/>
                <a:gd name="connsiteX3" fmla="*/ 57150 w 79375"/>
                <a:gd name="connsiteY3" fmla="*/ 184150 h 184150"/>
                <a:gd name="connsiteX4" fmla="*/ 28575 w 79375"/>
                <a:gd name="connsiteY4" fmla="*/ 174625 h 184150"/>
                <a:gd name="connsiteX5" fmla="*/ 3175 w 79375"/>
                <a:gd name="connsiteY5" fmla="*/ 165100 h 184150"/>
                <a:gd name="connsiteX6" fmla="*/ 0 w 79375"/>
                <a:gd name="connsiteY6" fmla="*/ 111125 h 184150"/>
                <a:gd name="connsiteX7" fmla="*/ 12700 w 79375"/>
                <a:gd name="connsiteY7" fmla="*/ 66675 h 184150"/>
                <a:gd name="connsiteX8" fmla="*/ 44450 w 79375"/>
                <a:gd name="connsiteY8" fmla="*/ 38100 h 184150"/>
                <a:gd name="connsiteX9" fmla="*/ 57150 w 79375"/>
                <a:gd name="connsiteY9" fmla="*/ 15875 h 184150"/>
                <a:gd name="connsiteX10" fmla="*/ 66675 w 79375"/>
                <a:gd name="connsiteY10" fmla="*/ 0 h 184150"/>
                <a:gd name="connsiteX11" fmla="*/ 66675 w 79375"/>
                <a:gd name="connsiteY11" fmla="*/ 0 h 184150"/>
                <a:gd name="connsiteX12" fmla="*/ 79375 w 79375"/>
                <a:gd name="connsiteY12" fmla="*/ 38100 h 184150"/>
                <a:gd name="connsiteX13" fmla="*/ 57150 w 79375"/>
                <a:gd name="connsiteY13" fmla="*/ 101600 h 184150"/>
                <a:gd name="connsiteX0" fmla="*/ 57150 w 79375"/>
                <a:gd name="connsiteY0" fmla="*/ 101600 h 184150"/>
                <a:gd name="connsiteX1" fmla="*/ 76200 w 79375"/>
                <a:gd name="connsiteY1" fmla="*/ 152400 h 184150"/>
                <a:gd name="connsiteX2" fmla="*/ 73025 w 79375"/>
                <a:gd name="connsiteY2" fmla="*/ 174625 h 184150"/>
                <a:gd name="connsiteX3" fmla="*/ 57150 w 79375"/>
                <a:gd name="connsiteY3" fmla="*/ 184150 h 184150"/>
                <a:gd name="connsiteX4" fmla="*/ 28575 w 79375"/>
                <a:gd name="connsiteY4" fmla="*/ 174625 h 184150"/>
                <a:gd name="connsiteX5" fmla="*/ 3175 w 79375"/>
                <a:gd name="connsiteY5" fmla="*/ 165100 h 184150"/>
                <a:gd name="connsiteX6" fmla="*/ 0 w 79375"/>
                <a:gd name="connsiteY6" fmla="*/ 111125 h 184150"/>
                <a:gd name="connsiteX7" fmla="*/ 12700 w 79375"/>
                <a:gd name="connsiteY7" fmla="*/ 66675 h 184150"/>
                <a:gd name="connsiteX8" fmla="*/ 44450 w 79375"/>
                <a:gd name="connsiteY8" fmla="*/ 38100 h 184150"/>
                <a:gd name="connsiteX9" fmla="*/ 57150 w 79375"/>
                <a:gd name="connsiteY9" fmla="*/ 15875 h 184150"/>
                <a:gd name="connsiteX10" fmla="*/ 66675 w 79375"/>
                <a:gd name="connsiteY10" fmla="*/ 0 h 184150"/>
                <a:gd name="connsiteX11" fmla="*/ 66675 w 79375"/>
                <a:gd name="connsiteY11" fmla="*/ 0 h 184150"/>
                <a:gd name="connsiteX12" fmla="*/ 71438 w 79375"/>
                <a:gd name="connsiteY12" fmla="*/ 19050 h 184150"/>
                <a:gd name="connsiteX13" fmla="*/ 79375 w 79375"/>
                <a:gd name="connsiteY13" fmla="*/ 38100 h 184150"/>
                <a:gd name="connsiteX14" fmla="*/ 57150 w 79375"/>
                <a:gd name="connsiteY14" fmla="*/ 101600 h 184150"/>
                <a:gd name="connsiteX0" fmla="*/ 57150 w 90488"/>
                <a:gd name="connsiteY0" fmla="*/ 101600 h 184150"/>
                <a:gd name="connsiteX1" fmla="*/ 76200 w 90488"/>
                <a:gd name="connsiteY1" fmla="*/ 152400 h 184150"/>
                <a:gd name="connsiteX2" fmla="*/ 73025 w 90488"/>
                <a:gd name="connsiteY2" fmla="*/ 174625 h 184150"/>
                <a:gd name="connsiteX3" fmla="*/ 57150 w 90488"/>
                <a:gd name="connsiteY3" fmla="*/ 184150 h 184150"/>
                <a:gd name="connsiteX4" fmla="*/ 28575 w 90488"/>
                <a:gd name="connsiteY4" fmla="*/ 174625 h 184150"/>
                <a:gd name="connsiteX5" fmla="*/ 3175 w 90488"/>
                <a:gd name="connsiteY5" fmla="*/ 165100 h 184150"/>
                <a:gd name="connsiteX6" fmla="*/ 0 w 90488"/>
                <a:gd name="connsiteY6" fmla="*/ 111125 h 184150"/>
                <a:gd name="connsiteX7" fmla="*/ 12700 w 90488"/>
                <a:gd name="connsiteY7" fmla="*/ 66675 h 184150"/>
                <a:gd name="connsiteX8" fmla="*/ 44450 w 90488"/>
                <a:gd name="connsiteY8" fmla="*/ 38100 h 184150"/>
                <a:gd name="connsiteX9" fmla="*/ 57150 w 90488"/>
                <a:gd name="connsiteY9" fmla="*/ 15875 h 184150"/>
                <a:gd name="connsiteX10" fmla="*/ 66675 w 90488"/>
                <a:gd name="connsiteY10" fmla="*/ 0 h 184150"/>
                <a:gd name="connsiteX11" fmla="*/ 66675 w 90488"/>
                <a:gd name="connsiteY11" fmla="*/ 0 h 184150"/>
                <a:gd name="connsiteX12" fmla="*/ 90488 w 90488"/>
                <a:gd name="connsiteY12" fmla="*/ 16669 h 184150"/>
                <a:gd name="connsiteX13" fmla="*/ 79375 w 90488"/>
                <a:gd name="connsiteY13" fmla="*/ 38100 h 184150"/>
                <a:gd name="connsiteX14" fmla="*/ 57150 w 90488"/>
                <a:gd name="connsiteY14" fmla="*/ 101600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488" h="184150">
                  <a:moveTo>
                    <a:pt x="57150" y="101600"/>
                  </a:moveTo>
                  <a:lnTo>
                    <a:pt x="76200" y="152400"/>
                  </a:lnTo>
                  <a:lnTo>
                    <a:pt x="73025" y="174625"/>
                  </a:lnTo>
                  <a:lnTo>
                    <a:pt x="57150" y="184150"/>
                  </a:lnTo>
                  <a:lnTo>
                    <a:pt x="28575" y="174625"/>
                  </a:lnTo>
                  <a:lnTo>
                    <a:pt x="3175" y="165100"/>
                  </a:lnTo>
                  <a:lnTo>
                    <a:pt x="0" y="111125"/>
                  </a:lnTo>
                  <a:lnTo>
                    <a:pt x="12700" y="66675"/>
                  </a:lnTo>
                  <a:lnTo>
                    <a:pt x="44450" y="38100"/>
                  </a:lnTo>
                  <a:lnTo>
                    <a:pt x="57150" y="15875"/>
                  </a:lnTo>
                  <a:lnTo>
                    <a:pt x="66675" y="0"/>
                  </a:lnTo>
                  <a:lnTo>
                    <a:pt x="66675" y="0"/>
                  </a:lnTo>
                  <a:lnTo>
                    <a:pt x="90488" y="16669"/>
                  </a:lnTo>
                  <a:lnTo>
                    <a:pt x="79375" y="38100"/>
                  </a:lnTo>
                  <a:lnTo>
                    <a:pt x="57150" y="10160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Полилиния: фигура 102">
              <a:extLst>
                <a:ext uri="{FF2B5EF4-FFF2-40B4-BE49-F238E27FC236}">
                  <a16:creationId xmlns:a16="http://schemas.microsoft.com/office/drawing/2014/main" id="{1E785A8F-3084-3C6F-71BC-BB05FDB99B23}"/>
                </a:ext>
              </a:extLst>
            </p:cNvPr>
            <p:cNvSpPr/>
            <p:nvPr/>
          </p:nvSpPr>
          <p:spPr>
            <a:xfrm>
              <a:off x="2222500" y="3784600"/>
              <a:ext cx="127000" cy="155575"/>
            </a:xfrm>
            <a:custGeom>
              <a:avLst/>
              <a:gdLst>
                <a:gd name="connsiteX0" fmla="*/ 60325 w 120650"/>
                <a:gd name="connsiteY0" fmla="*/ 41275 h 155575"/>
                <a:gd name="connsiteX1" fmla="*/ 69850 w 120650"/>
                <a:gd name="connsiteY1" fmla="*/ 104775 h 155575"/>
                <a:gd name="connsiteX2" fmla="*/ 107950 w 120650"/>
                <a:gd name="connsiteY2" fmla="*/ 120650 h 155575"/>
                <a:gd name="connsiteX3" fmla="*/ 107950 w 120650"/>
                <a:gd name="connsiteY3" fmla="*/ 120650 h 155575"/>
                <a:gd name="connsiteX4" fmla="*/ 120650 w 120650"/>
                <a:gd name="connsiteY4" fmla="*/ 155575 h 155575"/>
                <a:gd name="connsiteX5" fmla="*/ 82550 w 120650"/>
                <a:gd name="connsiteY5" fmla="*/ 155575 h 155575"/>
                <a:gd name="connsiteX6" fmla="*/ 47625 w 120650"/>
                <a:gd name="connsiteY6" fmla="*/ 133350 h 155575"/>
                <a:gd name="connsiteX7" fmla="*/ 6350 w 120650"/>
                <a:gd name="connsiteY7" fmla="*/ 111125 h 155575"/>
                <a:gd name="connsiteX8" fmla="*/ 0 w 120650"/>
                <a:gd name="connsiteY8" fmla="*/ 63500 h 155575"/>
                <a:gd name="connsiteX9" fmla="*/ 0 w 120650"/>
                <a:gd name="connsiteY9" fmla="*/ 28575 h 155575"/>
                <a:gd name="connsiteX10" fmla="*/ 3175 w 120650"/>
                <a:gd name="connsiteY10" fmla="*/ 0 h 155575"/>
                <a:gd name="connsiteX11" fmla="*/ 60325 w 120650"/>
                <a:gd name="connsiteY11" fmla="*/ 41275 h 155575"/>
                <a:gd name="connsiteX0" fmla="*/ 60325 w 120650"/>
                <a:gd name="connsiteY0" fmla="*/ 41275 h 155575"/>
                <a:gd name="connsiteX1" fmla="*/ 69850 w 120650"/>
                <a:gd name="connsiteY1" fmla="*/ 104775 h 155575"/>
                <a:gd name="connsiteX2" fmla="*/ 107950 w 120650"/>
                <a:gd name="connsiteY2" fmla="*/ 120650 h 155575"/>
                <a:gd name="connsiteX3" fmla="*/ 107950 w 120650"/>
                <a:gd name="connsiteY3" fmla="*/ 120650 h 155575"/>
                <a:gd name="connsiteX4" fmla="*/ 120650 w 120650"/>
                <a:gd name="connsiteY4" fmla="*/ 155575 h 155575"/>
                <a:gd name="connsiteX5" fmla="*/ 82550 w 120650"/>
                <a:gd name="connsiteY5" fmla="*/ 155575 h 155575"/>
                <a:gd name="connsiteX6" fmla="*/ 47625 w 120650"/>
                <a:gd name="connsiteY6" fmla="*/ 133350 h 155575"/>
                <a:gd name="connsiteX7" fmla="*/ 6350 w 120650"/>
                <a:gd name="connsiteY7" fmla="*/ 111125 h 155575"/>
                <a:gd name="connsiteX8" fmla="*/ 0 w 120650"/>
                <a:gd name="connsiteY8" fmla="*/ 63500 h 155575"/>
                <a:gd name="connsiteX9" fmla="*/ 0 w 120650"/>
                <a:gd name="connsiteY9" fmla="*/ 28575 h 155575"/>
                <a:gd name="connsiteX10" fmla="*/ 3175 w 120650"/>
                <a:gd name="connsiteY10" fmla="*/ 0 h 155575"/>
                <a:gd name="connsiteX11" fmla="*/ 34925 w 120650"/>
                <a:gd name="connsiteY11" fmla="*/ 15875 h 155575"/>
                <a:gd name="connsiteX12" fmla="*/ 60325 w 120650"/>
                <a:gd name="connsiteY12" fmla="*/ 41275 h 155575"/>
                <a:gd name="connsiteX0" fmla="*/ 60325 w 120650"/>
                <a:gd name="connsiteY0" fmla="*/ 41275 h 155575"/>
                <a:gd name="connsiteX1" fmla="*/ 69850 w 120650"/>
                <a:gd name="connsiteY1" fmla="*/ 104775 h 155575"/>
                <a:gd name="connsiteX2" fmla="*/ 107950 w 120650"/>
                <a:gd name="connsiteY2" fmla="*/ 120650 h 155575"/>
                <a:gd name="connsiteX3" fmla="*/ 107950 w 120650"/>
                <a:gd name="connsiteY3" fmla="*/ 120650 h 155575"/>
                <a:gd name="connsiteX4" fmla="*/ 120650 w 120650"/>
                <a:gd name="connsiteY4" fmla="*/ 155575 h 155575"/>
                <a:gd name="connsiteX5" fmla="*/ 82550 w 120650"/>
                <a:gd name="connsiteY5" fmla="*/ 155575 h 155575"/>
                <a:gd name="connsiteX6" fmla="*/ 47625 w 120650"/>
                <a:gd name="connsiteY6" fmla="*/ 133350 h 155575"/>
                <a:gd name="connsiteX7" fmla="*/ 6350 w 120650"/>
                <a:gd name="connsiteY7" fmla="*/ 111125 h 155575"/>
                <a:gd name="connsiteX8" fmla="*/ 0 w 120650"/>
                <a:gd name="connsiteY8" fmla="*/ 63500 h 155575"/>
                <a:gd name="connsiteX9" fmla="*/ 0 w 120650"/>
                <a:gd name="connsiteY9" fmla="*/ 28575 h 155575"/>
                <a:gd name="connsiteX10" fmla="*/ 3175 w 120650"/>
                <a:gd name="connsiteY10" fmla="*/ 0 h 155575"/>
                <a:gd name="connsiteX11" fmla="*/ 38100 w 120650"/>
                <a:gd name="connsiteY11" fmla="*/ 6350 h 155575"/>
                <a:gd name="connsiteX12" fmla="*/ 60325 w 120650"/>
                <a:gd name="connsiteY12" fmla="*/ 41275 h 155575"/>
                <a:gd name="connsiteX0" fmla="*/ 60325 w 127000"/>
                <a:gd name="connsiteY0" fmla="*/ 41275 h 155575"/>
                <a:gd name="connsiteX1" fmla="*/ 69850 w 127000"/>
                <a:gd name="connsiteY1" fmla="*/ 104775 h 155575"/>
                <a:gd name="connsiteX2" fmla="*/ 107950 w 127000"/>
                <a:gd name="connsiteY2" fmla="*/ 120650 h 155575"/>
                <a:gd name="connsiteX3" fmla="*/ 127000 w 127000"/>
                <a:gd name="connsiteY3" fmla="*/ 130175 h 155575"/>
                <a:gd name="connsiteX4" fmla="*/ 120650 w 127000"/>
                <a:gd name="connsiteY4" fmla="*/ 155575 h 155575"/>
                <a:gd name="connsiteX5" fmla="*/ 82550 w 127000"/>
                <a:gd name="connsiteY5" fmla="*/ 155575 h 155575"/>
                <a:gd name="connsiteX6" fmla="*/ 47625 w 127000"/>
                <a:gd name="connsiteY6" fmla="*/ 133350 h 155575"/>
                <a:gd name="connsiteX7" fmla="*/ 6350 w 127000"/>
                <a:gd name="connsiteY7" fmla="*/ 111125 h 155575"/>
                <a:gd name="connsiteX8" fmla="*/ 0 w 127000"/>
                <a:gd name="connsiteY8" fmla="*/ 63500 h 155575"/>
                <a:gd name="connsiteX9" fmla="*/ 0 w 127000"/>
                <a:gd name="connsiteY9" fmla="*/ 28575 h 155575"/>
                <a:gd name="connsiteX10" fmla="*/ 3175 w 127000"/>
                <a:gd name="connsiteY10" fmla="*/ 0 h 155575"/>
                <a:gd name="connsiteX11" fmla="*/ 38100 w 127000"/>
                <a:gd name="connsiteY11" fmla="*/ 6350 h 155575"/>
                <a:gd name="connsiteX12" fmla="*/ 60325 w 127000"/>
                <a:gd name="connsiteY12" fmla="*/ 41275 h 1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000" h="155575">
                  <a:moveTo>
                    <a:pt x="60325" y="41275"/>
                  </a:moveTo>
                  <a:lnTo>
                    <a:pt x="69850" y="104775"/>
                  </a:lnTo>
                  <a:lnTo>
                    <a:pt x="107950" y="120650"/>
                  </a:lnTo>
                  <a:lnTo>
                    <a:pt x="127000" y="130175"/>
                  </a:lnTo>
                  <a:lnTo>
                    <a:pt x="120650" y="155575"/>
                  </a:lnTo>
                  <a:lnTo>
                    <a:pt x="82550" y="155575"/>
                  </a:lnTo>
                  <a:lnTo>
                    <a:pt x="47625" y="133350"/>
                  </a:lnTo>
                  <a:lnTo>
                    <a:pt x="6350" y="111125"/>
                  </a:lnTo>
                  <a:lnTo>
                    <a:pt x="0" y="63500"/>
                  </a:lnTo>
                  <a:lnTo>
                    <a:pt x="0" y="28575"/>
                  </a:lnTo>
                  <a:lnTo>
                    <a:pt x="3175" y="0"/>
                  </a:lnTo>
                  <a:lnTo>
                    <a:pt x="38100" y="6350"/>
                  </a:lnTo>
                  <a:lnTo>
                    <a:pt x="60325" y="41275"/>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Полилиния: фигура 103">
              <a:extLst>
                <a:ext uri="{FF2B5EF4-FFF2-40B4-BE49-F238E27FC236}">
                  <a16:creationId xmlns:a16="http://schemas.microsoft.com/office/drawing/2014/main" id="{44C61F17-791F-2E0E-A98F-EF21B7D287B4}"/>
                </a:ext>
              </a:extLst>
            </p:cNvPr>
            <p:cNvSpPr/>
            <p:nvPr/>
          </p:nvSpPr>
          <p:spPr>
            <a:xfrm>
              <a:off x="1425575" y="2495550"/>
              <a:ext cx="127000" cy="146050"/>
            </a:xfrm>
            <a:custGeom>
              <a:avLst/>
              <a:gdLst>
                <a:gd name="connsiteX0" fmla="*/ 28575 w 127000"/>
                <a:gd name="connsiteY0" fmla="*/ 82550 h 146050"/>
                <a:gd name="connsiteX1" fmla="*/ 95250 w 127000"/>
                <a:gd name="connsiteY1" fmla="*/ 47625 h 146050"/>
                <a:gd name="connsiteX2" fmla="*/ 104775 w 127000"/>
                <a:gd name="connsiteY2" fmla="*/ 9525 h 146050"/>
                <a:gd name="connsiteX3" fmla="*/ 107950 w 127000"/>
                <a:gd name="connsiteY3" fmla="*/ 0 h 146050"/>
                <a:gd name="connsiteX4" fmla="*/ 123825 w 127000"/>
                <a:gd name="connsiteY4" fmla="*/ 22225 h 146050"/>
                <a:gd name="connsiteX5" fmla="*/ 127000 w 127000"/>
                <a:gd name="connsiteY5" fmla="*/ 53975 h 146050"/>
                <a:gd name="connsiteX6" fmla="*/ 127000 w 127000"/>
                <a:gd name="connsiteY6" fmla="*/ 82550 h 146050"/>
                <a:gd name="connsiteX7" fmla="*/ 98425 w 127000"/>
                <a:gd name="connsiteY7" fmla="*/ 114300 h 146050"/>
                <a:gd name="connsiteX8" fmla="*/ 66675 w 127000"/>
                <a:gd name="connsiteY8" fmla="*/ 127000 h 146050"/>
                <a:gd name="connsiteX9" fmla="*/ 41275 w 127000"/>
                <a:gd name="connsiteY9" fmla="*/ 139700 h 146050"/>
                <a:gd name="connsiteX10" fmla="*/ 25400 w 127000"/>
                <a:gd name="connsiteY10" fmla="*/ 146050 h 146050"/>
                <a:gd name="connsiteX11" fmla="*/ 0 w 127000"/>
                <a:gd name="connsiteY11" fmla="*/ 136525 h 146050"/>
                <a:gd name="connsiteX12" fmla="*/ 28575 w 127000"/>
                <a:gd name="connsiteY12" fmla="*/ 825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000" h="146050">
                  <a:moveTo>
                    <a:pt x="28575" y="82550"/>
                  </a:moveTo>
                  <a:lnTo>
                    <a:pt x="95250" y="47625"/>
                  </a:lnTo>
                  <a:lnTo>
                    <a:pt x="104775" y="9525"/>
                  </a:lnTo>
                  <a:lnTo>
                    <a:pt x="107950" y="0"/>
                  </a:lnTo>
                  <a:lnTo>
                    <a:pt x="123825" y="22225"/>
                  </a:lnTo>
                  <a:lnTo>
                    <a:pt x="127000" y="53975"/>
                  </a:lnTo>
                  <a:lnTo>
                    <a:pt x="127000" y="82550"/>
                  </a:lnTo>
                  <a:lnTo>
                    <a:pt x="98425" y="114300"/>
                  </a:lnTo>
                  <a:lnTo>
                    <a:pt x="66675" y="127000"/>
                  </a:lnTo>
                  <a:lnTo>
                    <a:pt x="41275" y="139700"/>
                  </a:lnTo>
                  <a:lnTo>
                    <a:pt x="25400" y="146050"/>
                  </a:lnTo>
                  <a:lnTo>
                    <a:pt x="0" y="136525"/>
                  </a:lnTo>
                  <a:lnTo>
                    <a:pt x="28575" y="8255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5" name="Полилиния: фигура 104">
              <a:extLst>
                <a:ext uri="{FF2B5EF4-FFF2-40B4-BE49-F238E27FC236}">
                  <a16:creationId xmlns:a16="http://schemas.microsoft.com/office/drawing/2014/main" id="{9556EAC3-8C39-00B8-5D61-61088965B51C}"/>
                </a:ext>
              </a:extLst>
            </p:cNvPr>
            <p:cNvSpPr/>
            <p:nvPr/>
          </p:nvSpPr>
          <p:spPr>
            <a:xfrm>
              <a:off x="1958975" y="2136775"/>
              <a:ext cx="101600" cy="88900"/>
            </a:xfrm>
            <a:custGeom>
              <a:avLst/>
              <a:gdLst>
                <a:gd name="connsiteX0" fmla="*/ 63500 w 101600"/>
                <a:gd name="connsiteY0" fmla="*/ 34925 h 88900"/>
                <a:gd name="connsiteX1" fmla="*/ 101600 w 101600"/>
                <a:gd name="connsiteY1" fmla="*/ 73025 h 88900"/>
                <a:gd name="connsiteX2" fmla="*/ 47625 w 101600"/>
                <a:gd name="connsiteY2" fmla="*/ 88900 h 88900"/>
                <a:gd name="connsiteX3" fmla="*/ 9525 w 101600"/>
                <a:gd name="connsiteY3" fmla="*/ 63500 h 88900"/>
                <a:gd name="connsiteX4" fmla="*/ 0 w 101600"/>
                <a:gd name="connsiteY4" fmla="*/ 25400 h 88900"/>
                <a:gd name="connsiteX5" fmla="*/ 12700 w 101600"/>
                <a:gd name="connsiteY5" fmla="*/ 0 h 88900"/>
                <a:gd name="connsiteX6" fmla="*/ 63500 w 101600"/>
                <a:gd name="connsiteY6" fmla="*/ 34925 h 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00" h="88900">
                  <a:moveTo>
                    <a:pt x="63500" y="34925"/>
                  </a:moveTo>
                  <a:lnTo>
                    <a:pt x="101600" y="73025"/>
                  </a:lnTo>
                  <a:lnTo>
                    <a:pt x="47625" y="88900"/>
                  </a:lnTo>
                  <a:lnTo>
                    <a:pt x="9525" y="63500"/>
                  </a:lnTo>
                  <a:lnTo>
                    <a:pt x="0" y="25400"/>
                  </a:lnTo>
                  <a:lnTo>
                    <a:pt x="12700" y="0"/>
                  </a:lnTo>
                  <a:lnTo>
                    <a:pt x="63500" y="34925"/>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Полилиния: фигура 105">
              <a:extLst>
                <a:ext uri="{FF2B5EF4-FFF2-40B4-BE49-F238E27FC236}">
                  <a16:creationId xmlns:a16="http://schemas.microsoft.com/office/drawing/2014/main" id="{A44BA6C9-2174-DFCD-C4A7-206C1289C6CA}"/>
                </a:ext>
              </a:extLst>
            </p:cNvPr>
            <p:cNvSpPr/>
            <p:nvPr/>
          </p:nvSpPr>
          <p:spPr>
            <a:xfrm>
              <a:off x="2023269" y="3200400"/>
              <a:ext cx="123825" cy="150019"/>
            </a:xfrm>
            <a:custGeom>
              <a:avLst/>
              <a:gdLst>
                <a:gd name="connsiteX0" fmla="*/ 38100 w 123825"/>
                <a:gd name="connsiteY0" fmla="*/ 66675 h 150019"/>
                <a:gd name="connsiteX1" fmla="*/ 0 w 123825"/>
                <a:gd name="connsiteY1" fmla="*/ 135731 h 150019"/>
                <a:gd name="connsiteX2" fmla="*/ 16669 w 123825"/>
                <a:gd name="connsiteY2" fmla="*/ 150019 h 150019"/>
                <a:gd name="connsiteX3" fmla="*/ 54769 w 123825"/>
                <a:gd name="connsiteY3" fmla="*/ 119063 h 150019"/>
                <a:gd name="connsiteX4" fmla="*/ 90487 w 123825"/>
                <a:gd name="connsiteY4" fmla="*/ 85725 h 150019"/>
                <a:gd name="connsiteX5" fmla="*/ 111919 w 123825"/>
                <a:gd name="connsiteY5" fmla="*/ 45244 h 150019"/>
                <a:gd name="connsiteX6" fmla="*/ 123825 w 123825"/>
                <a:gd name="connsiteY6" fmla="*/ 21431 h 150019"/>
                <a:gd name="connsiteX7" fmla="*/ 123825 w 123825"/>
                <a:gd name="connsiteY7" fmla="*/ 7144 h 150019"/>
                <a:gd name="connsiteX8" fmla="*/ 116681 w 123825"/>
                <a:gd name="connsiteY8" fmla="*/ 0 h 150019"/>
                <a:gd name="connsiteX9" fmla="*/ 102394 w 123825"/>
                <a:gd name="connsiteY9" fmla="*/ 14288 h 150019"/>
                <a:gd name="connsiteX10" fmla="*/ 80962 w 123825"/>
                <a:gd name="connsiteY10" fmla="*/ 38100 h 150019"/>
                <a:gd name="connsiteX11" fmla="*/ 38100 w 123825"/>
                <a:gd name="connsiteY11" fmla="*/ 66675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50019">
                  <a:moveTo>
                    <a:pt x="38100" y="66675"/>
                  </a:moveTo>
                  <a:lnTo>
                    <a:pt x="0" y="135731"/>
                  </a:lnTo>
                  <a:lnTo>
                    <a:pt x="16669" y="150019"/>
                  </a:lnTo>
                  <a:lnTo>
                    <a:pt x="54769" y="119063"/>
                  </a:lnTo>
                  <a:lnTo>
                    <a:pt x="90487" y="85725"/>
                  </a:lnTo>
                  <a:lnTo>
                    <a:pt x="111919" y="45244"/>
                  </a:lnTo>
                  <a:lnTo>
                    <a:pt x="123825" y="21431"/>
                  </a:lnTo>
                  <a:lnTo>
                    <a:pt x="123825" y="7144"/>
                  </a:lnTo>
                  <a:lnTo>
                    <a:pt x="116681" y="0"/>
                  </a:lnTo>
                  <a:lnTo>
                    <a:pt x="102394" y="14288"/>
                  </a:lnTo>
                  <a:lnTo>
                    <a:pt x="80962" y="38100"/>
                  </a:lnTo>
                  <a:lnTo>
                    <a:pt x="38100" y="66675"/>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Полилиния: фигура 106">
              <a:extLst>
                <a:ext uri="{FF2B5EF4-FFF2-40B4-BE49-F238E27FC236}">
                  <a16:creationId xmlns:a16="http://schemas.microsoft.com/office/drawing/2014/main" id="{1DCB44F1-2A34-F6E7-3FC0-FC279DA1D724}"/>
                </a:ext>
              </a:extLst>
            </p:cNvPr>
            <p:cNvSpPr/>
            <p:nvPr/>
          </p:nvSpPr>
          <p:spPr>
            <a:xfrm>
              <a:off x="1973263" y="2831306"/>
              <a:ext cx="66675" cy="97632"/>
            </a:xfrm>
            <a:custGeom>
              <a:avLst/>
              <a:gdLst>
                <a:gd name="connsiteX0" fmla="*/ 59531 w 59531"/>
                <a:gd name="connsiteY0" fmla="*/ 0 h 97632"/>
                <a:gd name="connsiteX1" fmla="*/ 54768 w 59531"/>
                <a:gd name="connsiteY1" fmla="*/ 54769 h 97632"/>
                <a:gd name="connsiteX2" fmla="*/ 35718 w 59531"/>
                <a:gd name="connsiteY2" fmla="*/ 83344 h 97632"/>
                <a:gd name="connsiteX3" fmla="*/ 21431 w 59531"/>
                <a:gd name="connsiteY3" fmla="*/ 97632 h 97632"/>
                <a:gd name="connsiteX4" fmla="*/ 0 w 59531"/>
                <a:gd name="connsiteY4" fmla="*/ 88107 h 97632"/>
                <a:gd name="connsiteX5" fmla="*/ 9525 w 59531"/>
                <a:gd name="connsiteY5" fmla="*/ 42863 h 97632"/>
                <a:gd name="connsiteX6" fmla="*/ 16668 w 59531"/>
                <a:gd name="connsiteY6" fmla="*/ 26194 h 97632"/>
                <a:gd name="connsiteX7" fmla="*/ 59531 w 59531"/>
                <a:gd name="connsiteY7" fmla="*/ 0 h 97632"/>
                <a:gd name="connsiteX0" fmla="*/ 59531 w 59531"/>
                <a:gd name="connsiteY0" fmla="*/ 0 h 97632"/>
                <a:gd name="connsiteX1" fmla="*/ 52387 w 59531"/>
                <a:gd name="connsiteY1" fmla="*/ 30957 h 97632"/>
                <a:gd name="connsiteX2" fmla="*/ 54768 w 59531"/>
                <a:gd name="connsiteY2" fmla="*/ 54769 h 97632"/>
                <a:gd name="connsiteX3" fmla="*/ 35718 w 59531"/>
                <a:gd name="connsiteY3" fmla="*/ 83344 h 97632"/>
                <a:gd name="connsiteX4" fmla="*/ 21431 w 59531"/>
                <a:gd name="connsiteY4" fmla="*/ 97632 h 97632"/>
                <a:gd name="connsiteX5" fmla="*/ 0 w 59531"/>
                <a:gd name="connsiteY5" fmla="*/ 88107 h 97632"/>
                <a:gd name="connsiteX6" fmla="*/ 9525 w 59531"/>
                <a:gd name="connsiteY6" fmla="*/ 42863 h 97632"/>
                <a:gd name="connsiteX7" fmla="*/ 16668 w 59531"/>
                <a:gd name="connsiteY7" fmla="*/ 26194 h 97632"/>
                <a:gd name="connsiteX8" fmla="*/ 59531 w 59531"/>
                <a:gd name="connsiteY8" fmla="*/ 0 h 97632"/>
                <a:gd name="connsiteX0" fmla="*/ 59531 w 66675"/>
                <a:gd name="connsiteY0" fmla="*/ 0 h 97632"/>
                <a:gd name="connsiteX1" fmla="*/ 66675 w 66675"/>
                <a:gd name="connsiteY1" fmla="*/ 30957 h 97632"/>
                <a:gd name="connsiteX2" fmla="*/ 54768 w 66675"/>
                <a:gd name="connsiteY2" fmla="*/ 54769 h 97632"/>
                <a:gd name="connsiteX3" fmla="*/ 35718 w 66675"/>
                <a:gd name="connsiteY3" fmla="*/ 83344 h 97632"/>
                <a:gd name="connsiteX4" fmla="*/ 21431 w 66675"/>
                <a:gd name="connsiteY4" fmla="*/ 97632 h 97632"/>
                <a:gd name="connsiteX5" fmla="*/ 0 w 66675"/>
                <a:gd name="connsiteY5" fmla="*/ 88107 h 97632"/>
                <a:gd name="connsiteX6" fmla="*/ 9525 w 66675"/>
                <a:gd name="connsiteY6" fmla="*/ 42863 h 97632"/>
                <a:gd name="connsiteX7" fmla="*/ 16668 w 66675"/>
                <a:gd name="connsiteY7" fmla="*/ 26194 h 97632"/>
                <a:gd name="connsiteX8" fmla="*/ 59531 w 66675"/>
                <a:gd name="connsiteY8" fmla="*/ 0 h 9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97632">
                  <a:moveTo>
                    <a:pt x="59531" y="0"/>
                  </a:moveTo>
                  <a:lnTo>
                    <a:pt x="66675" y="30957"/>
                  </a:lnTo>
                  <a:lnTo>
                    <a:pt x="54768" y="54769"/>
                  </a:lnTo>
                  <a:lnTo>
                    <a:pt x="35718" y="83344"/>
                  </a:lnTo>
                  <a:lnTo>
                    <a:pt x="21431" y="97632"/>
                  </a:lnTo>
                  <a:lnTo>
                    <a:pt x="0" y="88107"/>
                  </a:lnTo>
                  <a:lnTo>
                    <a:pt x="9525" y="42863"/>
                  </a:lnTo>
                  <a:lnTo>
                    <a:pt x="16668" y="26194"/>
                  </a:lnTo>
                  <a:lnTo>
                    <a:pt x="59531"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Полилиния: фигура 107">
              <a:extLst>
                <a:ext uri="{FF2B5EF4-FFF2-40B4-BE49-F238E27FC236}">
                  <a16:creationId xmlns:a16="http://schemas.microsoft.com/office/drawing/2014/main" id="{DF9B7B79-1CF5-7435-9A81-692DAFA422C5}"/>
                </a:ext>
              </a:extLst>
            </p:cNvPr>
            <p:cNvSpPr/>
            <p:nvPr/>
          </p:nvSpPr>
          <p:spPr>
            <a:xfrm>
              <a:off x="1854200" y="3298031"/>
              <a:ext cx="109538" cy="250032"/>
            </a:xfrm>
            <a:custGeom>
              <a:avLst/>
              <a:gdLst>
                <a:gd name="connsiteX0" fmla="*/ 40481 w 109538"/>
                <a:gd name="connsiteY0" fmla="*/ 221457 h 250032"/>
                <a:gd name="connsiteX1" fmla="*/ 21431 w 109538"/>
                <a:gd name="connsiteY1" fmla="*/ 157163 h 250032"/>
                <a:gd name="connsiteX2" fmla="*/ 2381 w 109538"/>
                <a:gd name="connsiteY2" fmla="*/ 133350 h 250032"/>
                <a:gd name="connsiteX3" fmla="*/ 2381 w 109538"/>
                <a:gd name="connsiteY3" fmla="*/ 90488 h 250032"/>
                <a:gd name="connsiteX4" fmla="*/ 0 w 109538"/>
                <a:gd name="connsiteY4" fmla="*/ 50007 h 250032"/>
                <a:gd name="connsiteX5" fmla="*/ 9525 w 109538"/>
                <a:gd name="connsiteY5" fmla="*/ 21432 h 250032"/>
                <a:gd name="connsiteX6" fmla="*/ 23813 w 109538"/>
                <a:gd name="connsiteY6" fmla="*/ 2382 h 250032"/>
                <a:gd name="connsiteX7" fmla="*/ 35719 w 109538"/>
                <a:gd name="connsiteY7" fmla="*/ 0 h 250032"/>
                <a:gd name="connsiteX8" fmla="*/ 47625 w 109538"/>
                <a:gd name="connsiteY8" fmla="*/ 23813 h 250032"/>
                <a:gd name="connsiteX9" fmla="*/ 54769 w 109538"/>
                <a:gd name="connsiteY9" fmla="*/ 45244 h 250032"/>
                <a:gd name="connsiteX10" fmla="*/ 40481 w 109538"/>
                <a:gd name="connsiteY10" fmla="*/ 71438 h 250032"/>
                <a:gd name="connsiteX11" fmla="*/ 35719 w 109538"/>
                <a:gd name="connsiteY11" fmla="*/ 104775 h 250032"/>
                <a:gd name="connsiteX12" fmla="*/ 45244 w 109538"/>
                <a:gd name="connsiteY12" fmla="*/ 133350 h 250032"/>
                <a:gd name="connsiteX13" fmla="*/ 59531 w 109538"/>
                <a:gd name="connsiteY13" fmla="*/ 164307 h 250032"/>
                <a:gd name="connsiteX14" fmla="*/ 90488 w 109538"/>
                <a:gd name="connsiteY14" fmla="*/ 197644 h 250032"/>
                <a:gd name="connsiteX15" fmla="*/ 109538 w 109538"/>
                <a:gd name="connsiteY15" fmla="*/ 221457 h 250032"/>
                <a:gd name="connsiteX16" fmla="*/ 109538 w 109538"/>
                <a:gd name="connsiteY16" fmla="*/ 242888 h 250032"/>
                <a:gd name="connsiteX17" fmla="*/ 90488 w 109538"/>
                <a:gd name="connsiteY17" fmla="*/ 250032 h 250032"/>
                <a:gd name="connsiteX18" fmla="*/ 40481 w 109538"/>
                <a:gd name="connsiteY18" fmla="*/ 221457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538" h="250032">
                  <a:moveTo>
                    <a:pt x="40481" y="221457"/>
                  </a:moveTo>
                  <a:lnTo>
                    <a:pt x="21431" y="157163"/>
                  </a:lnTo>
                  <a:lnTo>
                    <a:pt x="2381" y="133350"/>
                  </a:lnTo>
                  <a:lnTo>
                    <a:pt x="2381" y="90488"/>
                  </a:lnTo>
                  <a:lnTo>
                    <a:pt x="0" y="50007"/>
                  </a:lnTo>
                  <a:lnTo>
                    <a:pt x="9525" y="21432"/>
                  </a:lnTo>
                  <a:lnTo>
                    <a:pt x="23813" y="2382"/>
                  </a:lnTo>
                  <a:lnTo>
                    <a:pt x="35719" y="0"/>
                  </a:lnTo>
                  <a:lnTo>
                    <a:pt x="47625" y="23813"/>
                  </a:lnTo>
                  <a:lnTo>
                    <a:pt x="54769" y="45244"/>
                  </a:lnTo>
                  <a:lnTo>
                    <a:pt x="40481" y="71438"/>
                  </a:lnTo>
                  <a:lnTo>
                    <a:pt x="35719" y="104775"/>
                  </a:lnTo>
                  <a:lnTo>
                    <a:pt x="45244" y="133350"/>
                  </a:lnTo>
                  <a:lnTo>
                    <a:pt x="59531" y="164307"/>
                  </a:lnTo>
                  <a:lnTo>
                    <a:pt x="90488" y="197644"/>
                  </a:lnTo>
                  <a:lnTo>
                    <a:pt x="109538" y="221457"/>
                  </a:lnTo>
                  <a:lnTo>
                    <a:pt x="109538" y="242888"/>
                  </a:lnTo>
                  <a:lnTo>
                    <a:pt x="90488" y="250032"/>
                  </a:lnTo>
                  <a:lnTo>
                    <a:pt x="40481" y="221457"/>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9" name="Полилиния: фигура 108">
              <a:extLst>
                <a:ext uri="{FF2B5EF4-FFF2-40B4-BE49-F238E27FC236}">
                  <a16:creationId xmlns:a16="http://schemas.microsoft.com/office/drawing/2014/main" id="{FFB0EDB4-1298-E33B-76A0-476539F2BA82}"/>
                </a:ext>
              </a:extLst>
            </p:cNvPr>
            <p:cNvSpPr/>
            <p:nvPr/>
          </p:nvSpPr>
          <p:spPr>
            <a:xfrm>
              <a:off x="1608931" y="3369469"/>
              <a:ext cx="71437" cy="80962"/>
            </a:xfrm>
            <a:custGeom>
              <a:avLst/>
              <a:gdLst>
                <a:gd name="connsiteX0" fmla="*/ 14287 w 50006"/>
                <a:gd name="connsiteY0" fmla="*/ 0 h 80962"/>
                <a:gd name="connsiteX1" fmla="*/ 50006 w 50006"/>
                <a:gd name="connsiteY1" fmla="*/ 50006 h 80962"/>
                <a:gd name="connsiteX2" fmla="*/ 42862 w 50006"/>
                <a:gd name="connsiteY2" fmla="*/ 69056 h 80962"/>
                <a:gd name="connsiteX3" fmla="*/ 30956 w 50006"/>
                <a:gd name="connsiteY3" fmla="*/ 80962 h 80962"/>
                <a:gd name="connsiteX4" fmla="*/ 14287 w 50006"/>
                <a:gd name="connsiteY4" fmla="*/ 80962 h 80962"/>
                <a:gd name="connsiteX5" fmla="*/ 0 w 50006"/>
                <a:gd name="connsiteY5" fmla="*/ 57150 h 80962"/>
                <a:gd name="connsiteX6" fmla="*/ 14287 w 50006"/>
                <a:gd name="connsiteY6" fmla="*/ 0 h 80962"/>
                <a:gd name="connsiteX0" fmla="*/ 14287 w 50006"/>
                <a:gd name="connsiteY0" fmla="*/ 0 h 80962"/>
                <a:gd name="connsiteX1" fmla="*/ 50006 w 50006"/>
                <a:gd name="connsiteY1" fmla="*/ 50006 h 80962"/>
                <a:gd name="connsiteX2" fmla="*/ 42862 w 50006"/>
                <a:gd name="connsiteY2" fmla="*/ 69056 h 80962"/>
                <a:gd name="connsiteX3" fmla="*/ 30956 w 50006"/>
                <a:gd name="connsiteY3" fmla="*/ 80962 h 80962"/>
                <a:gd name="connsiteX4" fmla="*/ 14287 w 50006"/>
                <a:gd name="connsiteY4" fmla="*/ 80962 h 80962"/>
                <a:gd name="connsiteX5" fmla="*/ 0 w 50006"/>
                <a:gd name="connsiteY5" fmla="*/ 57150 h 80962"/>
                <a:gd name="connsiteX6" fmla="*/ 2381 w 50006"/>
                <a:gd name="connsiteY6" fmla="*/ 23812 h 80962"/>
                <a:gd name="connsiteX7" fmla="*/ 14287 w 50006"/>
                <a:gd name="connsiteY7" fmla="*/ 0 h 80962"/>
                <a:gd name="connsiteX0" fmla="*/ 35718 w 71437"/>
                <a:gd name="connsiteY0" fmla="*/ 0 h 80962"/>
                <a:gd name="connsiteX1" fmla="*/ 71437 w 71437"/>
                <a:gd name="connsiteY1" fmla="*/ 50006 h 80962"/>
                <a:gd name="connsiteX2" fmla="*/ 64293 w 71437"/>
                <a:gd name="connsiteY2" fmla="*/ 69056 h 80962"/>
                <a:gd name="connsiteX3" fmla="*/ 52387 w 71437"/>
                <a:gd name="connsiteY3" fmla="*/ 80962 h 80962"/>
                <a:gd name="connsiteX4" fmla="*/ 35718 w 71437"/>
                <a:gd name="connsiteY4" fmla="*/ 80962 h 80962"/>
                <a:gd name="connsiteX5" fmla="*/ 21431 w 71437"/>
                <a:gd name="connsiteY5" fmla="*/ 57150 h 80962"/>
                <a:gd name="connsiteX6" fmla="*/ 0 w 71437"/>
                <a:gd name="connsiteY6" fmla="*/ 9525 h 80962"/>
                <a:gd name="connsiteX7" fmla="*/ 35718 w 71437"/>
                <a:gd name="connsiteY7" fmla="*/ 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437" h="80962">
                  <a:moveTo>
                    <a:pt x="35718" y="0"/>
                  </a:moveTo>
                  <a:lnTo>
                    <a:pt x="71437" y="50006"/>
                  </a:lnTo>
                  <a:lnTo>
                    <a:pt x="64293" y="69056"/>
                  </a:lnTo>
                  <a:lnTo>
                    <a:pt x="52387" y="80962"/>
                  </a:lnTo>
                  <a:lnTo>
                    <a:pt x="35718" y="80962"/>
                  </a:lnTo>
                  <a:lnTo>
                    <a:pt x="21431" y="57150"/>
                  </a:lnTo>
                  <a:lnTo>
                    <a:pt x="0" y="9525"/>
                  </a:lnTo>
                  <a:lnTo>
                    <a:pt x="35718"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0" name="Полилиния: фигура 109">
              <a:extLst>
                <a:ext uri="{FF2B5EF4-FFF2-40B4-BE49-F238E27FC236}">
                  <a16:creationId xmlns:a16="http://schemas.microsoft.com/office/drawing/2014/main" id="{8D8A7B8A-5548-A703-0437-59E353FA2297}"/>
                </a:ext>
              </a:extLst>
            </p:cNvPr>
            <p:cNvSpPr/>
            <p:nvPr/>
          </p:nvSpPr>
          <p:spPr>
            <a:xfrm>
              <a:off x="2656681" y="2619374"/>
              <a:ext cx="114299" cy="92869"/>
            </a:xfrm>
            <a:custGeom>
              <a:avLst/>
              <a:gdLst>
                <a:gd name="connsiteX0" fmla="*/ 54769 w 107156"/>
                <a:gd name="connsiteY0" fmla="*/ 0 h 88106"/>
                <a:gd name="connsiteX1" fmla="*/ 0 w 107156"/>
                <a:gd name="connsiteY1" fmla="*/ 33337 h 88106"/>
                <a:gd name="connsiteX2" fmla="*/ 4763 w 107156"/>
                <a:gd name="connsiteY2" fmla="*/ 61912 h 88106"/>
                <a:gd name="connsiteX3" fmla="*/ 2381 w 107156"/>
                <a:gd name="connsiteY3" fmla="*/ 76200 h 88106"/>
                <a:gd name="connsiteX4" fmla="*/ 23813 w 107156"/>
                <a:gd name="connsiteY4" fmla="*/ 88106 h 88106"/>
                <a:gd name="connsiteX5" fmla="*/ 47625 w 107156"/>
                <a:gd name="connsiteY5" fmla="*/ 64293 h 88106"/>
                <a:gd name="connsiteX6" fmla="*/ 107156 w 107156"/>
                <a:gd name="connsiteY6" fmla="*/ 16668 h 88106"/>
                <a:gd name="connsiteX7" fmla="*/ 54769 w 107156"/>
                <a:gd name="connsiteY7" fmla="*/ 0 h 88106"/>
                <a:gd name="connsiteX0" fmla="*/ 54769 w 107156"/>
                <a:gd name="connsiteY0" fmla="*/ 0 h 88106"/>
                <a:gd name="connsiteX1" fmla="*/ 0 w 107156"/>
                <a:gd name="connsiteY1" fmla="*/ 33337 h 88106"/>
                <a:gd name="connsiteX2" fmla="*/ 4763 w 107156"/>
                <a:gd name="connsiteY2" fmla="*/ 61912 h 88106"/>
                <a:gd name="connsiteX3" fmla="*/ 2381 w 107156"/>
                <a:gd name="connsiteY3" fmla="*/ 76200 h 88106"/>
                <a:gd name="connsiteX4" fmla="*/ 23813 w 107156"/>
                <a:gd name="connsiteY4" fmla="*/ 88106 h 88106"/>
                <a:gd name="connsiteX5" fmla="*/ 47625 w 107156"/>
                <a:gd name="connsiteY5" fmla="*/ 64293 h 88106"/>
                <a:gd name="connsiteX6" fmla="*/ 107156 w 107156"/>
                <a:gd name="connsiteY6" fmla="*/ 16668 h 88106"/>
                <a:gd name="connsiteX7" fmla="*/ 76200 w 107156"/>
                <a:gd name="connsiteY7" fmla="*/ 4762 h 88106"/>
                <a:gd name="connsiteX8" fmla="*/ 54769 w 107156"/>
                <a:gd name="connsiteY8" fmla="*/ 0 h 88106"/>
                <a:gd name="connsiteX0" fmla="*/ 54769 w 107156"/>
                <a:gd name="connsiteY0" fmla="*/ 4763 h 92869"/>
                <a:gd name="connsiteX1" fmla="*/ 0 w 107156"/>
                <a:gd name="connsiteY1" fmla="*/ 38100 h 92869"/>
                <a:gd name="connsiteX2" fmla="*/ 4763 w 107156"/>
                <a:gd name="connsiteY2" fmla="*/ 66675 h 92869"/>
                <a:gd name="connsiteX3" fmla="*/ 2381 w 107156"/>
                <a:gd name="connsiteY3" fmla="*/ 80963 h 92869"/>
                <a:gd name="connsiteX4" fmla="*/ 23813 w 107156"/>
                <a:gd name="connsiteY4" fmla="*/ 92869 h 92869"/>
                <a:gd name="connsiteX5" fmla="*/ 47625 w 107156"/>
                <a:gd name="connsiteY5" fmla="*/ 69056 h 92869"/>
                <a:gd name="connsiteX6" fmla="*/ 107156 w 107156"/>
                <a:gd name="connsiteY6" fmla="*/ 21431 h 92869"/>
                <a:gd name="connsiteX7" fmla="*/ 85725 w 107156"/>
                <a:gd name="connsiteY7" fmla="*/ 0 h 92869"/>
                <a:gd name="connsiteX8" fmla="*/ 54769 w 107156"/>
                <a:gd name="connsiteY8" fmla="*/ 4763 h 92869"/>
                <a:gd name="connsiteX0" fmla="*/ 61912 w 114299"/>
                <a:gd name="connsiteY0" fmla="*/ 4763 h 92869"/>
                <a:gd name="connsiteX1" fmla="*/ 7143 w 114299"/>
                <a:gd name="connsiteY1" fmla="*/ 38100 h 92869"/>
                <a:gd name="connsiteX2" fmla="*/ 0 w 114299"/>
                <a:gd name="connsiteY2" fmla="*/ 66675 h 92869"/>
                <a:gd name="connsiteX3" fmla="*/ 9524 w 114299"/>
                <a:gd name="connsiteY3" fmla="*/ 80963 h 92869"/>
                <a:gd name="connsiteX4" fmla="*/ 30956 w 114299"/>
                <a:gd name="connsiteY4" fmla="*/ 92869 h 92869"/>
                <a:gd name="connsiteX5" fmla="*/ 54768 w 114299"/>
                <a:gd name="connsiteY5" fmla="*/ 69056 h 92869"/>
                <a:gd name="connsiteX6" fmla="*/ 114299 w 114299"/>
                <a:gd name="connsiteY6" fmla="*/ 21431 h 92869"/>
                <a:gd name="connsiteX7" fmla="*/ 92868 w 114299"/>
                <a:gd name="connsiteY7" fmla="*/ 0 h 92869"/>
                <a:gd name="connsiteX8" fmla="*/ 61912 w 114299"/>
                <a:gd name="connsiteY8" fmla="*/ 4763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9" h="92869">
                  <a:moveTo>
                    <a:pt x="61912" y="4763"/>
                  </a:moveTo>
                  <a:lnTo>
                    <a:pt x="7143" y="38100"/>
                  </a:lnTo>
                  <a:lnTo>
                    <a:pt x="0" y="66675"/>
                  </a:lnTo>
                  <a:lnTo>
                    <a:pt x="9524" y="80963"/>
                  </a:lnTo>
                  <a:lnTo>
                    <a:pt x="30956" y="92869"/>
                  </a:lnTo>
                  <a:lnTo>
                    <a:pt x="54768" y="69056"/>
                  </a:lnTo>
                  <a:lnTo>
                    <a:pt x="114299" y="21431"/>
                  </a:lnTo>
                  <a:lnTo>
                    <a:pt x="92868" y="0"/>
                  </a:lnTo>
                  <a:lnTo>
                    <a:pt x="61912" y="4763"/>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Полилиния: фигура 110">
              <a:extLst>
                <a:ext uri="{FF2B5EF4-FFF2-40B4-BE49-F238E27FC236}">
                  <a16:creationId xmlns:a16="http://schemas.microsoft.com/office/drawing/2014/main" id="{02FB2EE1-0FE5-F591-59AC-FCEFB7C2723E}"/>
                </a:ext>
              </a:extLst>
            </p:cNvPr>
            <p:cNvSpPr/>
            <p:nvPr/>
          </p:nvSpPr>
          <p:spPr>
            <a:xfrm>
              <a:off x="1494631" y="2757487"/>
              <a:ext cx="66675" cy="228601"/>
            </a:xfrm>
            <a:custGeom>
              <a:avLst/>
              <a:gdLst>
                <a:gd name="connsiteX0" fmla="*/ 47625 w 66675"/>
                <a:gd name="connsiteY0" fmla="*/ 0 h 195263"/>
                <a:gd name="connsiteX1" fmla="*/ 35719 w 66675"/>
                <a:gd name="connsiteY1" fmla="*/ 54769 h 195263"/>
                <a:gd name="connsiteX2" fmla="*/ 47625 w 66675"/>
                <a:gd name="connsiteY2" fmla="*/ 73819 h 195263"/>
                <a:gd name="connsiteX3" fmla="*/ 59532 w 66675"/>
                <a:gd name="connsiteY3" fmla="*/ 97631 h 195263"/>
                <a:gd name="connsiteX4" fmla="*/ 61913 w 66675"/>
                <a:gd name="connsiteY4" fmla="*/ 126206 h 195263"/>
                <a:gd name="connsiteX5" fmla="*/ 66675 w 66675"/>
                <a:gd name="connsiteY5" fmla="*/ 157163 h 195263"/>
                <a:gd name="connsiteX6" fmla="*/ 61913 w 66675"/>
                <a:gd name="connsiteY6" fmla="*/ 192881 h 195263"/>
                <a:gd name="connsiteX7" fmla="*/ 45244 w 66675"/>
                <a:gd name="connsiteY7" fmla="*/ 195263 h 195263"/>
                <a:gd name="connsiteX8" fmla="*/ 30957 w 66675"/>
                <a:gd name="connsiteY8" fmla="*/ 159544 h 195263"/>
                <a:gd name="connsiteX9" fmla="*/ 33338 w 66675"/>
                <a:gd name="connsiteY9" fmla="*/ 114300 h 195263"/>
                <a:gd name="connsiteX10" fmla="*/ 16669 w 66675"/>
                <a:gd name="connsiteY10" fmla="*/ 90488 h 195263"/>
                <a:gd name="connsiteX11" fmla="*/ 0 w 66675"/>
                <a:gd name="connsiteY11" fmla="*/ 64294 h 195263"/>
                <a:gd name="connsiteX12" fmla="*/ 2382 w 66675"/>
                <a:gd name="connsiteY12" fmla="*/ 35719 h 195263"/>
                <a:gd name="connsiteX13" fmla="*/ 47625 w 66675"/>
                <a:gd name="connsiteY13" fmla="*/ 0 h 195263"/>
                <a:gd name="connsiteX0" fmla="*/ 47625 w 66675"/>
                <a:gd name="connsiteY0" fmla="*/ 0 h 195263"/>
                <a:gd name="connsiteX1" fmla="*/ 35719 w 66675"/>
                <a:gd name="connsiteY1" fmla="*/ 54769 h 195263"/>
                <a:gd name="connsiteX2" fmla="*/ 47625 w 66675"/>
                <a:gd name="connsiteY2" fmla="*/ 73819 h 195263"/>
                <a:gd name="connsiteX3" fmla="*/ 59532 w 66675"/>
                <a:gd name="connsiteY3" fmla="*/ 97631 h 195263"/>
                <a:gd name="connsiteX4" fmla="*/ 61913 w 66675"/>
                <a:gd name="connsiteY4" fmla="*/ 126206 h 195263"/>
                <a:gd name="connsiteX5" fmla="*/ 66675 w 66675"/>
                <a:gd name="connsiteY5" fmla="*/ 157163 h 195263"/>
                <a:gd name="connsiteX6" fmla="*/ 61913 w 66675"/>
                <a:gd name="connsiteY6" fmla="*/ 192881 h 195263"/>
                <a:gd name="connsiteX7" fmla="*/ 45244 w 66675"/>
                <a:gd name="connsiteY7" fmla="*/ 195263 h 195263"/>
                <a:gd name="connsiteX8" fmla="*/ 30957 w 66675"/>
                <a:gd name="connsiteY8" fmla="*/ 159544 h 195263"/>
                <a:gd name="connsiteX9" fmla="*/ 33338 w 66675"/>
                <a:gd name="connsiteY9" fmla="*/ 114300 h 195263"/>
                <a:gd name="connsiteX10" fmla="*/ 16669 w 66675"/>
                <a:gd name="connsiteY10" fmla="*/ 90488 h 195263"/>
                <a:gd name="connsiteX11" fmla="*/ 0 w 66675"/>
                <a:gd name="connsiteY11" fmla="*/ 64294 h 195263"/>
                <a:gd name="connsiteX12" fmla="*/ 2382 w 66675"/>
                <a:gd name="connsiteY12" fmla="*/ 35719 h 195263"/>
                <a:gd name="connsiteX13" fmla="*/ 21432 w 66675"/>
                <a:gd name="connsiteY13" fmla="*/ 11906 h 195263"/>
                <a:gd name="connsiteX14" fmla="*/ 47625 w 66675"/>
                <a:gd name="connsiteY14" fmla="*/ 0 h 195263"/>
                <a:gd name="connsiteX0" fmla="*/ 47625 w 66675"/>
                <a:gd name="connsiteY0" fmla="*/ 33338 h 228601"/>
                <a:gd name="connsiteX1" fmla="*/ 35719 w 66675"/>
                <a:gd name="connsiteY1" fmla="*/ 88107 h 228601"/>
                <a:gd name="connsiteX2" fmla="*/ 47625 w 66675"/>
                <a:gd name="connsiteY2" fmla="*/ 107157 h 228601"/>
                <a:gd name="connsiteX3" fmla="*/ 59532 w 66675"/>
                <a:gd name="connsiteY3" fmla="*/ 130969 h 228601"/>
                <a:gd name="connsiteX4" fmla="*/ 61913 w 66675"/>
                <a:gd name="connsiteY4" fmla="*/ 159544 h 228601"/>
                <a:gd name="connsiteX5" fmla="*/ 66675 w 66675"/>
                <a:gd name="connsiteY5" fmla="*/ 190501 h 228601"/>
                <a:gd name="connsiteX6" fmla="*/ 61913 w 66675"/>
                <a:gd name="connsiteY6" fmla="*/ 226219 h 228601"/>
                <a:gd name="connsiteX7" fmla="*/ 45244 w 66675"/>
                <a:gd name="connsiteY7" fmla="*/ 228601 h 228601"/>
                <a:gd name="connsiteX8" fmla="*/ 30957 w 66675"/>
                <a:gd name="connsiteY8" fmla="*/ 192882 h 228601"/>
                <a:gd name="connsiteX9" fmla="*/ 33338 w 66675"/>
                <a:gd name="connsiteY9" fmla="*/ 147638 h 228601"/>
                <a:gd name="connsiteX10" fmla="*/ 16669 w 66675"/>
                <a:gd name="connsiteY10" fmla="*/ 123826 h 228601"/>
                <a:gd name="connsiteX11" fmla="*/ 0 w 66675"/>
                <a:gd name="connsiteY11" fmla="*/ 97632 h 228601"/>
                <a:gd name="connsiteX12" fmla="*/ 2382 w 66675"/>
                <a:gd name="connsiteY12" fmla="*/ 69057 h 228601"/>
                <a:gd name="connsiteX13" fmla="*/ 0 w 66675"/>
                <a:gd name="connsiteY13" fmla="*/ 0 h 228601"/>
                <a:gd name="connsiteX14" fmla="*/ 47625 w 66675"/>
                <a:gd name="connsiteY14" fmla="*/ 33338 h 228601"/>
                <a:gd name="connsiteX0" fmla="*/ 47625 w 66675"/>
                <a:gd name="connsiteY0" fmla="*/ 33338 h 228601"/>
                <a:gd name="connsiteX1" fmla="*/ 35719 w 66675"/>
                <a:gd name="connsiteY1" fmla="*/ 88107 h 228601"/>
                <a:gd name="connsiteX2" fmla="*/ 47625 w 66675"/>
                <a:gd name="connsiteY2" fmla="*/ 107157 h 228601"/>
                <a:gd name="connsiteX3" fmla="*/ 59532 w 66675"/>
                <a:gd name="connsiteY3" fmla="*/ 130969 h 228601"/>
                <a:gd name="connsiteX4" fmla="*/ 61913 w 66675"/>
                <a:gd name="connsiteY4" fmla="*/ 159544 h 228601"/>
                <a:gd name="connsiteX5" fmla="*/ 66675 w 66675"/>
                <a:gd name="connsiteY5" fmla="*/ 190501 h 228601"/>
                <a:gd name="connsiteX6" fmla="*/ 61913 w 66675"/>
                <a:gd name="connsiteY6" fmla="*/ 226219 h 228601"/>
                <a:gd name="connsiteX7" fmla="*/ 45244 w 66675"/>
                <a:gd name="connsiteY7" fmla="*/ 228601 h 228601"/>
                <a:gd name="connsiteX8" fmla="*/ 30957 w 66675"/>
                <a:gd name="connsiteY8" fmla="*/ 192882 h 228601"/>
                <a:gd name="connsiteX9" fmla="*/ 33338 w 66675"/>
                <a:gd name="connsiteY9" fmla="*/ 147638 h 228601"/>
                <a:gd name="connsiteX10" fmla="*/ 16669 w 66675"/>
                <a:gd name="connsiteY10" fmla="*/ 123826 h 228601"/>
                <a:gd name="connsiteX11" fmla="*/ 0 w 66675"/>
                <a:gd name="connsiteY11" fmla="*/ 97632 h 228601"/>
                <a:gd name="connsiteX12" fmla="*/ 2382 w 66675"/>
                <a:gd name="connsiteY12" fmla="*/ 69057 h 228601"/>
                <a:gd name="connsiteX13" fmla="*/ 0 w 66675"/>
                <a:gd name="connsiteY13" fmla="*/ 0 h 228601"/>
                <a:gd name="connsiteX14" fmla="*/ 28575 w 66675"/>
                <a:gd name="connsiteY14" fmla="*/ 14288 h 228601"/>
                <a:gd name="connsiteX15" fmla="*/ 47625 w 66675"/>
                <a:gd name="connsiteY15" fmla="*/ 33338 h 228601"/>
                <a:gd name="connsiteX0" fmla="*/ 47625 w 66675"/>
                <a:gd name="connsiteY0" fmla="*/ 33338 h 228601"/>
                <a:gd name="connsiteX1" fmla="*/ 35719 w 66675"/>
                <a:gd name="connsiteY1" fmla="*/ 88107 h 228601"/>
                <a:gd name="connsiteX2" fmla="*/ 47625 w 66675"/>
                <a:gd name="connsiteY2" fmla="*/ 107157 h 228601"/>
                <a:gd name="connsiteX3" fmla="*/ 59532 w 66675"/>
                <a:gd name="connsiteY3" fmla="*/ 130969 h 228601"/>
                <a:gd name="connsiteX4" fmla="*/ 61913 w 66675"/>
                <a:gd name="connsiteY4" fmla="*/ 159544 h 228601"/>
                <a:gd name="connsiteX5" fmla="*/ 66675 w 66675"/>
                <a:gd name="connsiteY5" fmla="*/ 190501 h 228601"/>
                <a:gd name="connsiteX6" fmla="*/ 61913 w 66675"/>
                <a:gd name="connsiteY6" fmla="*/ 226219 h 228601"/>
                <a:gd name="connsiteX7" fmla="*/ 45244 w 66675"/>
                <a:gd name="connsiteY7" fmla="*/ 228601 h 228601"/>
                <a:gd name="connsiteX8" fmla="*/ 30957 w 66675"/>
                <a:gd name="connsiteY8" fmla="*/ 192882 h 228601"/>
                <a:gd name="connsiteX9" fmla="*/ 33338 w 66675"/>
                <a:gd name="connsiteY9" fmla="*/ 147638 h 228601"/>
                <a:gd name="connsiteX10" fmla="*/ 16669 w 66675"/>
                <a:gd name="connsiteY10" fmla="*/ 123826 h 228601"/>
                <a:gd name="connsiteX11" fmla="*/ 0 w 66675"/>
                <a:gd name="connsiteY11" fmla="*/ 97632 h 228601"/>
                <a:gd name="connsiteX12" fmla="*/ 2382 w 66675"/>
                <a:gd name="connsiteY12" fmla="*/ 69057 h 228601"/>
                <a:gd name="connsiteX13" fmla="*/ 0 w 66675"/>
                <a:gd name="connsiteY13" fmla="*/ 0 h 228601"/>
                <a:gd name="connsiteX14" fmla="*/ 35719 w 66675"/>
                <a:gd name="connsiteY14" fmla="*/ 4763 h 228601"/>
                <a:gd name="connsiteX15" fmla="*/ 47625 w 66675"/>
                <a:gd name="connsiteY15" fmla="*/ 33338 h 22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75" h="228601">
                  <a:moveTo>
                    <a:pt x="47625" y="33338"/>
                  </a:moveTo>
                  <a:lnTo>
                    <a:pt x="35719" y="88107"/>
                  </a:lnTo>
                  <a:lnTo>
                    <a:pt x="47625" y="107157"/>
                  </a:lnTo>
                  <a:lnTo>
                    <a:pt x="59532" y="130969"/>
                  </a:lnTo>
                  <a:lnTo>
                    <a:pt x="61913" y="159544"/>
                  </a:lnTo>
                  <a:lnTo>
                    <a:pt x="66675" y="190501"/>
                  </a:lnTo>
                  <a:lnTo>
                    <a:pt x="61913" y="226219"/>
                  </a:lnTo>
                  <a:lnTo>
                    <a:pt x="45244" y="228601"/>
                  </a:lnTo>
                  <a:lnTo>
                    <a:pt x="30957" y="192882"/>
                  </a:lnTo>
                  <a:lnTo>
                    <a:pt x="33338" y="147638"/>
                  </a:lnTo>
                  <a:lnTo>
                    <a:pt x="16669" y="123826"/>
                  </a:lnTo>
                  <a:lnTo>
                    <a:pt x="0" y="97632"/>
                  </a:lnTo>
                  <a:lnTo>
                    <a:pt x="2382" y="69057"/>
                  </a:lnTo>
                  <a:lnTo>
                    <a:pt x="0" y="0"/>
                  </a:lnTo>
                  <a:lnTo>
                    <a:pt x="35719" y="4763"/>
                  </a:lnTo>
                  <a:lnTo>
                    <a:pt x="47625" y="33338"/>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2" name="Полилиния: фигура 111">
              <a:extLst>
                <a:ext uri="{FF2B5EF4-FFF2-40B4-BE49-F238E27FC236}">
                  <a16:creationId xmlns:a16="http://schemas.microsoft.com/office/drawing/2014/main" id="{605E30D9-84DA-1972-5905-009709976E4A}"/>
                </a:ext>
              </a:extLst>
            </p:cNvPr>
            <p:cNvSpPr/>
            <p:nvPr/>
          </p:nvSpPr>
          <p:spPr>
            <a:xfrm>
              <a:off x="1327944" y="2586038"/>
              <a:ext cx="69056" cy="69056"/>
            </a:xfrm>
            <a:custGeom>
              <a:avLst/>
              <a:gdLst>
                <a:gd name="connsiteX0" fmla="*/ 35719 w 61912"/>
                <a:gd name="connsiteY0" fmla="*/ 0 h 66675"/>
                <a:gd name="connsiteX1" fmla="*/ 2381 w 61912"/>
                <a:gd name="connsiteY1" fmla="*/ 40481 h 66675"/>
                <a:gd name="connsiteX2" fmla="*/ 0 w 61912"/>
                <a:gd name="connsiteY2" fmla="*/ 59531 h 66675"/>
                <a:gd name="connsiteX3" fmla="*/ 30956 w 61912"/>
                <a:gd name="connsiteY3" fmla="*/ 66675 h 66675"/>
                <a:gd name="connsiteX4" fmla="*/ 61912 w 61912"/>
                <a:gd name="connsiteY4" fmla="*/ 47625 h 66675"/>
                <a:gd name="connsiteX5" fmla="*/ 35719 w 61912"/>
                <a:gd name="connsiteY5" fmla="*/ 0 h 66675"/>
                <a:gd name="connsiteX0" fmla="*/ 35719 w 61912"/>
                <a:gd name="connsiteY0" fmla="*/ 0 h 66675"/>
                <a:gd name="connsiteX1" fmla="*/ 2381 w 61912"/>
                <a:gd name="connsiteY1" fmla="*/ 40481 h 66675"/>
                <a:gd name="connsiteX2" fmla="*/ 0 w 61912"/>
                <a:gd name="connsiteY2" fmla="*/ 59531 h 66675"/>
                <a:gd name="connsiteX3" fmla="*/ 30956 w 61912"/>
                <a:gd name="connsiteY3" fmla="*/ 66675 h 66675"/>
                <a:gd name="connsiteX4" fmla="*/ 61912 w 61912"/>
                <a:gd name="connsiteY4" fmla="*/ 47625 h 66675"/>
                <a:gd name="connsiteX5" fmla="*/ 50006 w 61912"/>
                <a:gd name="connsiteY5" fmla="*/ 21431 h 66675"/>
                <a:gd name="connsiteX6" fmla="*/ 35719 w 61912"/>
                <a:gd name="connsiteY6" fmla="*/ 0 h 66675"/>
                <a:gd name="connsiteX0" fmla="*/ 35719 w 69056"/>
                <a:gd name="connsiteY0" fmla="*/ 2381 h 69056"/>
                <a:gd name="connsiteX1" fmla="*/ 2381 w 69056"/>
                <a:gd name="connsiteY1" fmla="*/ 42862 h 69056"/>
                <a:gd name="connsiteX2" fmla="*/ 0 w 69056"/>
                <a:gd name="connsiteY2" fmla="*/ 61912 h 69056"/>
                <a:gd name="connsiteX3" fmla="*/ 30956 w 69056"/>
                <a:gd name="connsiteY3" fmla="*/ 69056 h 69056"/>
                <a:gd name="connsiteX4" fmla="*/ 61912 w 69056"/>
                <a:gd name="connsiteY4" fmla="*/ 50006 h 69056"/>
                <a:gd name="connsiteX5" fmla="*/ 69056 w 69056"/>
                <a:gd name="connsiteY5" fmla="*/ 0 h 69056"/>
                <a:gd name="connsiteX6" fmla="*/ 35719 w 69056"/>
                <a:gd name="connsiteY6" fmla="*/ 2381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56" h="69056">
                  <a:moveTo>
                    <a:pt x="35719" y="2381"/>
                  </a:moveTo>
                  <a:lnTo>
                    <a:pt x="2381" y="42862"/>
                  </a:lnTo>
                  <a:lnTo>
                    <a:pt x="0" y="61912"/>
                  </a:lnTo>
                  <a:lnTo>
                    <a:pt x="30956" y="69056"/>
                  </a:lnTo>
                  <a:lnTo>
                    <a:pt x="61912" y="50006"/>
                  </a:lnTo>
                  <a:lnTo>
                    <a:pt x="69056" y="0"/>
                  </a:lnTo>
                  <a:lnTo>
                    <a:pt x="35719" y="2381"/>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3" name="Полилиния: фигура 112">
              <a:extLst>
                <a:ext uri="{FF2B5EF4-FFF2-40B4-BE49-F238E27FC236}">
                  <a16:creationId xmlns:a16="http://schemas.microsoft.com/office/drawing/2014/main" id="{04D33DB6-B259-CE30-6B71-E1C73B89CF12}"/>
                </a:ext>
              </a:extLst>
            </p:cNvPr>
            <p:cNvSpPr/>
            <p:nvPr/>
          </p:nvSpPr>
          <p:spPr>
            <a:xfrm>
              <a:off x="2797175" y="3081338"/>
              <a:ext cx="66675" cy="69056"/>
            </a:xfrm>
            <a:custGeom>
              <a:avLst/>
              <a:gdLst>
                <a:gd name="connsiteX0" fmla="*/ 35719 w 35719"/>
                <a:gd name="connsiteY0" fmla="*/ 0 h 69056"/>
                <a:gd name="connsiteX1" fmla="*/ 4763 w 35719"/>
                <a:gd name="connsiteY1" fmla="*/ 47625 h 69056"/>
                <a:gd name="connsiteX2" fmla="*/ 0 w 35719"/>
                <a:gd name="connsiteY2" fmla="*/ 69056 h 69056"/>
                <a:gd name="connsiteX3" fmla="*/ 21431 w 35719"/>
                <a:gd name="connsiteY3" fmla="*/ 69056 h 69056"/>
                <a:gd name="connsiteX4" fmla="*/ 35719 w 35719"/>
                <a:gd name="connsiteY4" fmla="*/ 0 h 69056"/>
                <a:gd name="connsiteX0" fmla="*/ 35719 w 35719"/>
                <a:gd name="connsiteY0" fmla="*/ 0 h 69056"/>
                <a:gd name="connsiteX1" fmla="*/ 4763 w 35719"/>
                <a:gd name="connsiteY1" fmla="*/ 47625 h 69056"/>
                <a:gd name="connsiteX2" fmla="*/ 0 w 35719"/>
                <a:gd name="connsiteY2" fmla="*/ 69056 h 69056"/>
                <a:gd name="connsiteX3" fmla="*/ 21431 w 35719"/>
                <a:gd name="connsiteY3" fmla="*/ 69056 h 69056"/>
                <a:gd name="connsiteX4" fmla="*/ 33338 w 35719"/>
                <a:gd name="connsiteY4" fmla="*/ 23812 h 69056"/>
                <a:gd name="connsiteX5" fmla="*/ 35719 w 35719"/>
                <a:gd name="connsiteY5" fmla="*/ 0 h 69056"/>
                <a:gd name="connsiteX0" fmla="*/ 35719 w 66675"/>
                <a:gd name="connsiteY0" fmla="*/ 0 h 69056"/>
                <a:gd name="connsiteX1" fmla="*/ 4763 w 66675"/>
                <a:gd name="connsiteY1" fmla="*/ 47625 h 69056"/>
                <a:gd name="connsiteX2" fmla="*/ 0 w 66675"/>
                <a:gd name="connsiteY2" fmla="*/ 69056 h 69056"/>
                <a:gd name="connsiteX3" fmla="*/ 21431 w 66675"/>
                <a:gd name="connsiteY3" fmla="*/ 69056 h 69056"/>
                <a:gd name="connsiteX4" fmla="*/ 66675 w 66675"/>
                <a:gd name="connsiteY4" fmla="*/ 4762 h 69056"/>
                <a:gd name="connsiteX5" fmla="*/ 35719 w 66675"/>
                <a:gd name="connsiteY5" fmla="*/ 0 h 69056"/>
                <a:gd name="connsiteX0" fmla="*/ 35719 w 66675"/>
                <a:gd name="connsiteY0" fmla="*/ 0 h 69056"/>
                <a:gd name="connsiteX1" fmla="*/ 21431 w 66675"/>
                <a:gd name="connsiteY1" fmla="*/ 16668 h 69056"/>
                <a:gd name="connsiteX2" fmla="*/ 4763 w 66675"/>
                <a:gd name="connsiteY2" fmla="*/ 47625 h 69056"/>
                <a:gd name="connsiteX3" fmla="*/ 0 w 66675"/>
                <a:gd name="connsiteY3" fmla="*/ 69056 h 69056"/>
                <a:gd name="connsiteX4" fmla="*/ 21431 w 66675"/>
                <a:gd name="connsiteY4" fmla="*/ 69056 h 69056"/>
                <a:gd name="connsiteX5" fmla="*/ 66675 w 66675"/>
                <a:gd name="connsiteY5" fmla="*/ 4762 h 69056"/>
                <a:gd name="connsiteX6" fmla="*/ 35719 w 66675"/>
                <a:gd name="connsiteY6" fmla="*/ 0 h 69056"/>
                <a:gd name="connsiteX0" fmla="*/ 35719 w 66675"/>
                <a:gd name="connsiteY0" fmla="*/ 0 h 69056"/>
                <a:gd name="connsiteX1" fmla="*/ 19050 w 66675"/>
                <a:gd name="connsiteY1" fmla="*/ 21431 h 69056"/>
                <a:gd name="connsiteX2" fmla="*/ 4763 w 66675"/>
                <a:gd name="connsiteY2" fmla="*/ 47625 h 69056"/>
                <a:gd name="connsiteX3" fmla="*/ 0 w 66675"/>
                <a:gd name="connsiteY3" fmla="*/ 69056 h 69056"/>
                <a:gd name="connsiteX4" fmla="*/ 21431 w 66675"/>
                <a:gd name="connsiteY4" fmla="*/ 69056 h 69056"/>
                <a:gd name="connsiteX5" fmla="*/ 66675 w 66675"/>
                <a:gd name="connsiteY5" fmla="*/ 4762 h 69056"/>
                <a:gd name="connsiteX6" fmla="*/ 35719 w 66675"/>
                <a:gd name="connsiteY6" fmla="*/ 0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9056">
                  <a:moveTo>
                    <a:pt x="35719" y="0"/>
                  </a:moveTo>
                  <a:lnTo>
                    <a:pt x="19050" y="21431"/>
                  </a:lnTo>
                  <a:lnTo>
                    <a:pt x="4763" y="47625"/>
                  </a:lnTo>
                  <a:lnTo>
                    <a:pt x="0" y="69056"/>
                  </a:lnTo>
                  <a:lnTo>
                    <a:pt x="21431" y="69056"/>
                  </a:lnTo>
                  <a:lnTo>
                    <a:pt x="66675" y="4762"/>
                  </a:lnTo>
                  <a:lnTo>
                    <a:pt x="35719"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Полилиния: фигура 113">
              <a:extLst>
                <a:ext uri="{FF2B5EF4-FFF2-40B4-BE49-F238E27FC236}">
                  <a16:creationId xmlns:a16="http://schemas.microsoft.com/office/drawing/2014/main" id="{C65C0959-F281-3C01-260B-0C047AAD6BFB}"/>
                </a:ext>
              </a:extLst>
            </p:cNvPr>
            <p:cNvSpPr/>
            <p:nvPr/>
          </p:nvSpPr>
          <p:spPr>
            <a:xfrm>
              <a:off x="1594644" y="2324100"/>
              <a:ext cx="80962" cy="142875"/>
            </a:xfrm>
            <a:custGeom>
              <a:avLst/>
              <a:gdLst>
                <a:gd name="connsiteX0" fmla="*/ 59531 w 80962"/>
                <a:gd name="connsiteY0" fmla="*/ 19050 h 142875"/>
                <a:gd name="connsiteX1" fmla="*/ 80962 w 80962"/>
                <a:gd name="connsiteY1" fmla="*/ 83344 h 142875"/>
                <a:gd name="connsiteX2" fmla="*/ 80962 w 80962"/>
                <a:gd name="connsiteY2" fmla="*/ 116681 h 142875"/>
                <a:gd name="connsiteX3" fmla="*/ 76200 w 80962"/>
                <a:gd name="connsiteY3" fmla="*/ 135731 h 142875"/>
                <a:gd name="connsiteX4" fmla="*/ 64294 w 80962"/>
                <a:gd name="connsiteY4" fmla="*/ 142875 h 142875"/>
                <a:gd name="connsiteX5" fmla="*/ 50006 w 80962"/>
                <a:gd name="connsiteY5" fmla="*/ 121444 h 142875"/>
                <a:gd name="connsiteX6" fmla="*/ 40481 w 80962"/>
                <a:gd name="connsiteY6" fmla="*/ 92869 h 142875"/>
                <a:gd name="connsiteX7" fmla="*/ 40481 w 80962"/>
                <a:gd name="connsiteY7" fmla="*/ 66675 h 142875"/>
                <a:gd name="connsiteX8" fmla="*/ 14287 w 80962"/>
                <a:gd name="connsiteY8" fmla="*/ 78581 h 142875"/>
                <a:gd name="connsiteX9" fmla="*/ 0 w 80962"/>
                <a:gd name="connsiteY9" fmla="*/ 47625 h 142875"/>
                <a:gd name="connsiteX10" fmla="*/ 0 w 80962"/>
                <a:gd name="connsiteY10" fmla="*/ 19050 h 142875"/>
                <a:gd name="connsiteX11" fmla="*/ 11906 w 80962"/>
                <a:gd name="connsiteY11" fmla="*/ 0 h 142875"/>
                <a:gd name="connsiteX12" fmla="*/ 59531 w 80962"/>
                <a:gd name="connsiteY12" fmla="*/ 19050 h 142875"/>
                <a:gd name="connsiteX0" fmla="*/ 59531 w 80962"/>
                <a:gd name="connsiteY0" fmla="*/ 19050 h 142875"/>
                <a:gd name="connsiteX1" fmla="*/ 80962 w 80962"/>
                <a:gd name="connsiteY1" fmla="*/ 83344 h 142875"/>
                <a:gd name="connsiteX2" fmla="*/ 80962 w 80962"/>
                <a:gd name="connsiteY2" fmla="*/ 116681 h 142875"/>
                <a:gd name="connsiteX3" fmla="*/ 76200 w 80962"/>
                <a:gd name="connsiteY3" fmla="*/ 135731 h 142875"/>
                <a:gd name="connsiteX4" fmla="*/ 64294 w 80962"/>
                <a:gd name="connsiteY4" fmla="*/ 142875 h 142875"/>
                <a:gd name="connsiteX5" fmla="*/ 50006 w 80962"/>
                <a:gd name="connsiteY5" fmla="*/ 121444 h 142875"/>
                <a:gd name="connsiteX6" fmla="*/ 40481 w 80962"/>
                <a:gd name="connsiteY6" fmla="*/ 92869 h 142875"/>
                <a:gd name="connsiteX7" fmla="*/ 40481 w 80962"/>
                <a:gd name="connsiteY7" fmla="*/ 66675 h 142875"/>
                <a:gd name="connsiteX8" fmla="*/ 14287 w 80962"/>
                <a:gd name="connsiteY8" fmla="*/ 78581 h 142875"/>
                <a:gd name="connsiteX9" fmla="*/ 0 w 80962"/>
                <a:gd name="connsiteY9" fmla="*/ 47625 h 142875"/>
                <a:gd name="connsiteX10" fmla="*/ 0 w 80962"/>
                <a:gd name="connsiteY10" fmla="*/ 19050 h 142875"/>
                <a:gd name="connsiteX11" fmla="*/ 11906 w 80962"/>
                <a:gd name="connsiteY11" fmla="*/ 0 h 142875"/>
                <a:gd name="connsiteX12" fmla="*/ 33337 w 80962"/>
                <a:gd name="connsiteY12" fmla="*/ 7144 h 142875"/>
                <a:gd name="connsiteX13" fmla="*/ 59531 w 80962"/>
                <a:gd name="connsiteY13" fmla="*/ 19050 h 142875"/>
                <a:gd name="connsiteX0" fmla="*/ 59531 w 80962"/>
                <a:gd name="connsiteY0" fmla="*/ 19050 h 142875"/>
                <a:gd name="connsiteX1" fmla="*/ 80962 w 80962"/>
                <a:gd name="connsiteY1" fmla="*/ 83344 h 142875"/>
                <a:gd name="connsiteX2" fmla="*/ 80962 w 80962"/>
                <a:gd name="connsiteY2" fmla="*/ 116681 h 142875"/>
                <a:gd name="connsiteX3" fmla="*/ 76200 w 80962"/>
                <a:gd name="connsiteY3" fmla="*/ 135731 h 142875"/>
                <a:gd name="connsiteX4" fmla="*/ 64294 w 80962"/>
                <a:gd name="connsiteY4" fmla="*/ 142875 h 142875"/>
                <a:gd name="connsiteX5" fmla="*/ 50006 w 80962"/>
                <a:gd name="connsiteY5" fmla="*/ 121444 h 142875"/>
                <a:gd name="connsiteX6" fmla="*/ 40481 w 80962"/>
                <a:gd name="connsiteY6" fmla="*/ 92869 h 142875"/>
                <a:gd name="connsiteX7" fmla="*/ 40481 w 80962"/>
                <a:gd name="connsiteY7" fmla="*/ 66675 h 142875"/>
                <a:gd name="connsiteX8" fmla="*/ 14287 w 80962"/>
                <a:gd name="connsiteY8" fmla="*/ 78581 h 142875"/>
                <a:gd name="connsiteX9" fmla="*/ 0 w 80962"/>
                <a:gd name="connsiteY9" fmla="*/ 47625 h 142875"/>
                <a:gd name="connsiteX10" fmla="*/ 0 w 80962"/>
                <a:gd name="connsiteY10" fmla="*/ 19050 h 142875"/>
                <a:gd name="connsiteX11" fmla="*/ 11906 w 80962"/>
                <a:gd name="connsiteY11" fmla="*/ 0 h 142875"/>
                <a:gd name="connsiteX12" fmla="*/ 40481 w 80962"/>
                <a:gd name="connsiteY12" fmla="*/ 0 h 142875"/>
                <a:gd name="connsiteX13" fmla="*/ 59531 w 80962"/>
                <a:gd name="connsiteY13" fmla="*/ 1905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962" h="142875">
                  <a:moveTo>
                    <a:pt x="59531" y="19050"/>
                  </a:moveTo>
                  <a:lnTo>
                    <a:pt x="80962" y="83344"/>
                  </a:lnTo>
                  <a:lnTo>
                    <a:pt x="80962" y="116681"/>
                  </a:lnTo>
                  <a:lnTo>
                    <a:pt x="76200" y="135731"/>
                  </a:lnTo>
                  <a:lnTo>
                    <a:pt x="64294" y="142875"/>
                  </a:lnTo>
                  <a:lnTo>
                    <a:pt x="50006" y="121444"/>
                  </a:lnTo>
                  <a:lnTo>
                    <a:pt x="40481" y="92869"/>
                  </a:lnTo>
                  <a:lnTo>
                    <a:pt x="40481" y="66675"/>
                  </a:lnTo>
                  <a:lnTo>
                    <a:pt x="14287" y="78581"/>
                  </a:lnTo>
                  <a:lnTo>
                    <a:pt x="0" y="47625"/>
                  </a:lnTo>
                  <a:lnTo>
                    <a:pt x="0" y="19050"/>
                  </a:lnTo>
                  <a:lnTo>
                    <a:pt x="11906" y="0"/>
                  </a:lnTo>
                  <a:lnTo>
                    <a:pt x="40481" y="0"/>
                  </a:lnTo>
                  <a:lnTo>
                    <a:pt x="59531" y="1905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Полилиния: фигура 114">
              <a:extLst>
                <a:ext uri="{FF2B5EF4-FFF2-40B4-BE49-F238E27FC236}">
                  <a16:creationId xmlns:a16="http://schemas.microsoft.com/office/drawing/2014/main" id="{05D00705-F5A9-3927-4A1E-E97C268C16FF}"/>
                </a:ext>
              </a:extLst>
            </p:cNvPr>
            <p:cNvSpPr/>
            <p:nvPr/>
          </p:nvSpPr>
          <p:spPr>
            <a:xfrm>
              <a:off x="2601913" y="2052638"/>
              <a:ext cx="111918" cy="180975"/>
            </a:xfrm>
            <a:custGeom>
              <a:avLst/>
              <a:gdLst>
                <a:gd name="connsiteX0" fmla="*/ 0 w 111918"/>
                <a:gd name="connsiteY0" fmla="*/ 145256 h 145256"/>
                <a:gd name="connsiteX1" fmla="*/ 28575 w 111918"/>
                <a:gd name="connsiteY1" fmla="*/ 119062 h 145256"/>
                <a:gd name="connsiteX2" fmla="*/ 59531 w 111918"/>
                <a:gd name="connsiteY2" fmla="*/ 80962 h 145256"/>
                <a:gd name="connsiteX3" fmla="*/ 78581 w 111918"/>
                <a:gd name="connsiteY3" fmla="*/ 38100 h 145256"/>
                <a:gd name="connsiteX4" fmla="*/ 78581 w 111918"/>
                <a:gd name="connsiteY4" fmla="*/ 0 h 145256"/>
                <a:gd name="connsiteX5" fmla="*/ 111918 w 111918"/>
                <a:gd name="connsiteY5" fmla="*/ 16668 h 145256"/>
                <a:gd name="connsiteX6" fmla="*/ 80962 w 111918"/>
                <a:gd name="connsiteY6" fmla="*/ 85725 h 145256"/>
                <a:gd name="connsiteX7" fmla="*/ 61912 w 111918"/>
                <a:gd name="connsiteY7" fmla="*/ 133350 h 145256"/>
                <a:gd name="connsiteX8" fmla="*/ 0 w 111918"/>
                <a:gd name="connsiteY8" fmla="*/ 145256 h 145256"/>
                <a:gd name="connsiteX0" fmla="*/ 0 w 111918"/>
                <a:gd name="connsiteY0" fmla="*/ 145256 h 145256"/>
                <a:gd name="connsiteX1" fmla="*/ 28575 w 111918"/>
                <a:gd name="connsiteY1" fmla="*/ 119062 h 145256"/>
                <a:gd name="connsiteX2" fmla="*/ 59531 w 111918"/>
                <a:gd name="connsiteY2" fmla="*/ 80962 h 145256"/>
                <a:gd name="connsiteX3" fmla="*/ 78581 w 111918"/>
                <a:gd name="connsiteY3" fmla="*/ 38100 h 145256"/>
                <a:gd name="connsiteX4" fmla="*/ 78581 w 111918"/>
                <a:gd name="connsiteY4" fmla="*/ 0 h 145256"/>
                <a:gd name="connsiteX5" fmla="*/ 111918 w 111918"/>
                <a:gd name="connsiteY5" fmla="*/ 16668 h 145256"/>
                <a:gd name="connsiteX6" fmla="*/ 80962 w 111918"/>
                <a:gd name="connsiteY6" fmla="*/ 85725 h 145256"/>
                <a:gd name="connsiteX7" fmla="*/ 61912 w 111918"/>
                <a:gd name="connsiteY7" fmla="*/ 133350 h 145256"/>
                <a:gd name="connsiteX8" fmla="*/ 33337 w 111918"/>
                <a:gd name="connsiteY8" fmla="*/ 142875 h 145256"/>
                <a:gd name="connsiteX9" fmla="*/ 0 w 111918"/>
                <a:gd name="connsiteY9" fmla="*/ 145256 h 145256"/>
                <a:gd name="connsiteX0" fmla="*/ 0 w 111918"/>
                <a:gd name="connsiteY0" fmla="*/ 145256 h 180975"/>
                <a:gd name="connsiteX1" fmla="*/ 28575 w 111918"/>
                <a:gd name="connsiteY1" fmla="*/ 119062 h 180975"/>
                <a:gd name="connsiteX2" fmla="*/ 59531 w 111918"/>
                <a:gd name="connsiteY2" fmla="*/ 80962 h 180975"/>
                <a:gd name="connsiteX3" fmla="*/ 78581 w 111918"/>
                <a:gd name="connsiteY3" fmla="*/ 38100 h 180975"/>
                <a:gd name="connsiteX4" fmla="*/ 78581 w 111918"/>
                <a:gd name="connsiteY4" fmla="*/ 0 h 180975"/>
                <a:gd name="connsiteX5" fmla="*/ 111918 w 111918"/>
                <a:gd name="connsiteY5" fmla="*/ 16668 h 180975"/>
                <a:gd name="connsiteX6" fmla="*/ 80962 w 111918"/>
                <a:gd name="connsiteY6" fmla="*/ 85725 h 180975"/>
                <a:gd name="connsiteX7" fmla="*/ 61912 w 111918"/>
                <a:gd name="connsiteY7" fmla="*/ 133350 h 180975"/>
                <a:gd name="connsiteX8" fmla="*/ 26193 w 111918"/>
                <a:gd name="connsiteY8" fmla="*/ 180975 h 180975"/>
                <a:gd name="connsiteX9" fmla="*/ 0 w 111918"/>
                <a:gd name="connsiteY9" fmla="*/ 14525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918" h="180975">
                  <a:moveTo>
                    <a:pt x="0" y="145256"/>
                  </a:moveTo>
                  <a:lnTo>
                    <a:pt x="28575" y="119062"/>
                  </a:lnTo>
                  <a:lnTo>
                    <a:pt x="59531" y="80962"/>
                  </a:lnTo>
                  <a:lnTo>
                    <a:pt x="78581" y="38100"/>
                  </a:lnTo>
                  <a:lnTo>
                    <a:pt x="78581" y="0"/>
                  </a:lnTo>
                  <a:lnTo>
                    <a:pt x="111918" y="16668"/>
                  </a:lnTo>
                  <a:lnTo>
                    <a:pt x="80962" y="85725"/>
                  </a:lnTo>
                  <a:lnTo>
                    <a:pt x="61912" y="133350"/>
                  </a:lnTo>
                  <a:lnTo>
                    <a:pt x="26193" y="180975"/>
                  </a:lnTo>
                  <a:lnTo>
                    <a:pt x="0" y="145256"/>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Полилиния: фигура 115">
              <a:extLst>
                <a:ext uri="{FF2B5EF4-FFF2-40B4-BE49-F238E27FC236}">
                  <a16:creationId xmlns:a16="http://schemas.microsoft.com/office/drawing/2014/main" id="{E1B9745D-08BC-5FAE-06BA-78C571F960E0}"/>
                </a:ext>
              </a:extLst>
            </p:cNvPr>
            <p:cNvSpPr/>
            <p:nvPr/>
          </p:nvSpPr>
          <p:spPr>
            <a:xfrm>
              <a:off x="1739899" y="2426494"/>
              <a:ext cx="95250" cy="45244"/>
            </a:xfrm>
            <a:custGeom>
              <a:avLst/>
              <a:gdLst>
                <a:gd name="connsiteX0" fmla="*/ 0 w 71437"/>
                <a:gd name="connsiteY0" fmla="*/ 42863 h 42863"/>
                <a:gd name="connsiteX1" fmla="*/ 28575 w 71437"/>
                <a:gd name="connsiteY1" fmla="*/ 0 h 42863"/>
                <a:gd name="connsiteX2" fmla="*/ 50006 w 71437"/>
                <a:gd name="connsiteY2" fmla="*/ 4763 h 42863"/>
                <a:gd name="connsiteX3" fmla="*/ 66675 w 71437"/>
                <a:gd name="connsiteY3" fmla="*/ 14288 h 42863"/>
                <a:gd name="connsiteX4" fmla="*/ 71437 w 71437"/>
                <a:gd name="connsiteY4" fmla="*/ 23813 h 42863"/>
                <a:gd name="connsiteX5" fmla="*/ 0 w 71437"/>
                <a:gd name="connsiteY5" fmla="*/ 42863 h 42863"/>
                <a:gd name="connsiteX0" fmla="*/ 0 w 71437"/>
                <a:gd name="connsiteY0" fmla="*/ 42863 h 42863"/>
                <a:gd name="connsiteX1" fmla="*/ 14287 w 71437"/>
                <a:gd name="connsiteY1" fmla="*/ 21431 h 42863"/>
                <a:gd name="connsiteX2" fmla="*/ 28575 w 71437"/>
                <a:gd name="connsiteY2" fmla="*/ 0 h 42863"/>
                <a:gd name="connsiteX3" fmla="*/ 50006 w 71437"/>
                <a:gd name="connsiteY3" fmla="*/ 4763 h 42863"/>
                <a:gd name="connsiteX4" fmla="*/ 66675 w 71437"/>
                <a:gd name="connsiteY4" fmla="*/ 14288 h 42863"/>
                <a:gd name="connsiteX5" fmla="*/ 71437 w 71437"/>
                <a:gd name="connsiteY5" fmla="*/ 23813 h 42863"/>
                <a:gd name="connsiteX6" fmla="*/ 0 w 71437"/>
                <a:gd name="connsiteY6" fmla="*/ 42863 h 42863"/>
                <a:gd name="connsiteX0" fmla="*/ 2381 w 73818"/>
                <a:gd name="connsiteY0" fmla="*/ 42863 h 42863"/>
                <a:gd name="connsiteX1" fmla="*/ 0 w 73818"/>
                <a:gd name="connsiteY1" fmla="*/ 2381 h 42863"/>
                <a:gd name="connsiteX2" fmla="*/ 30956 w 73818"/>
                <a:gd name="connsiteY2" fmla="*/ 0 h 42863"/>
                <a:gd name="connsiteX3" fmla="*/ 52387 w 73818"/>
                <a:gd name="connsiteY3" fmla="*/ 4763 h 42863"/>
                <a:gd name="connsiteX4" fmla="*/ 69056 w 73818"/>
                <a:gd name="connsiteY4" fmla="*/ 14288 h 42863"/>
                <a:gd name="connsiteX5" fmla="*/ 73818 w 73818"/>
                <a:gd name="connsiteY5" fmla="*/ 23813 h 42863"/>
                <a:gd name="connsiteX6" fmla="*/ 2381 w 73818"/>
                <a:gd name="connsiteY6" fmla="*/ 42863 h 42863"/>
                <a:gd name="connsiteX0" fmla="*/ 2382 w 73819"/>
                <a:gd name="connsiteY0" fmla="*/ 42863 h 42863"/>
                <a:gd name="connsiteX1" fmla="*/ 0 w 73819"/>
                <a:gd name="connsiteY1" fmla="*/ 23813 h 42863"/>
                <a:gd name="connsiteX2" fmla="*/ 1 w 73819"/>
                <a:gd name="connsiteY2" fmla="*/ 2381 h 42863"/>
                <a:gd name="connsiteX3" fmla="*/ 30957 w 73819"/>
                <a:gd name="connsiteY3" fmla="*/ 0 h 42863"/>
                <a:gd name="connsiteX4" fmla="*/ 52388 w 73819"/>
                <a:gd name="connsiteY4" fmla="*/ 4763 h 42863"/>
                <a:gd name="connsiteX5" fmla="*/ 69057 w 73819"/>
                <a:gd name="connsiteY5" fmla="*/ 14288 h 42863"/>
                <a:gd name="connsiteX6" fmla="*/ 73819 w 73819"/>
                <a:gd name="connsiteY6" fmla="*/ 23813 h 42863"/>
                <a:gd name="connsiteX7" fmla="*/ 2382 w 73819"/>
                <a:gd name="connsiteY7" fmla="*/ 42863 h 42863"/>
                <a:gd name="connsiteX0" fmla="*/ 23813 w 95250"/>
                <a:gd name="connsiteY0" fmla="*/ 42863 h 42863"/>
                <a:gd name="connsiteX1" fmla="*/ 0 w 95250"/>
                <a:gd name="connsiteY1" fmla="*/ 14288 h 42863"/>
                <a:gd name="connsiteX2" fmla="*/ 21432 w 95250"/>
                <a:gd name="connsiteY2" fmla="*/ 2381 h 42863"/>
                <a:gd name="connsiteX3" fmla="*/ 52388 w 95250"/>
                <a:gd name="connsiteY3" fmla="*/ 0 h 42863"/>
                <a:gd name="connsiteX4" fmla="*/ 73819 w 95250"/>
                <a:gd name="connsiteY4" fmla="*/ 4763 h 42863"/>
                <a:gd name="connsiteX5" fmla="*/ 90488 w 95250"/>
                <a:gd name="connsiteY5" fmla="*/ 14288 h 42863"/>
                <a:gd name="connsiteX6" fmla="*/ 95250 w 95250"/>
                <a:gd name="connsiteY6" fmla="*/ 23813 h 42863"/>
                <a:gd name="connsiteX7" fmla="*/ 23813 w 95250"/>
                <a:gd name="connsiteY7" fmla="*/ 42863 h 42863"/>
                <a:gd name="connsiteX0" fmla="*/ 23813 w 95250"/>
                <a:gd name="connsiteY0" fmla="*/ 45244 h 45244"/>
                <a:gd name="connsiteX1" fmla="*/ 0 w 95250"/>
                <a:gd name="connsiteY1" fmla="*/ 16669 h 45244"/>
                <a:gd name="connsiteX2" fmla="*/ 21432 w 95250"/>
                <a:gd name="connsiteY2" fmla="*/ 0 h 45244"/>
                <a:gd name="connsiteX3" fmla="*/ 52388 w 95250"/>
                <a:gd name="connsiteY3" fmla="*/ 2381 h 45244"/>
                <a:gd name="connsiteX4" fmla="*/ 73819 w 95250"/>
                <a:gd name="connsiteY4" fmla="*/ 7144 h 45244"/>
                <a:gd name="connsiteX5" fmla="*/ 90488 w 95250"/>
                <a:gd name="connsiteY5" fmla="*/ 16669 h 45244"/>
                <a:gd name="connsiteX6" fmla="*/ 95250 w 95250"/>
                <a:gd name="connsiteY6" fmla="*/ 26194 h 45244"/>
                <a:gd name="connsiteX7" fmla="*/ 23813 w 95250"/>
                <a:gd name="connsiteY7" fmla="*/ 45244 h 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45244">
                  <a:moveTo>
                    <a:pt x="23813" y="45244"/>
                  </a:moveTo>
                  <a:lnTo>
                    <a:pt x="0" y="16669"/>
                  </a:lnTo>
                  <a:cubicBezTo>
                    <a:pt x="0" y="9525"/>
                    <a:pt x="21432" y="7144"/>
                    <a:pt x="21432" y="0"/>
                  </a:cubicBezTo>
                  <a:lnTo>
                    <a:pt x="52388" y="2381"/>
                  </a:lnTo>
                  <a:lnTo>
                    <a:pt x="73819" y="7144"/>
                  </a:lnTo>
                  <a:lnTo>
                    <a:pt x="90488" y="16669"/>
                  </a:lnTo>
                  <a:lnTo>
                    <a:pt x="95250" y="26194"/>
                  </a:lnTo>
                  <a:lnTo>
                    <a:pt x="23813" y="45244"/>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8" name="Полилиния: фигура 117">
              <a:extLst>
                <a:ext uri="{FF2B5EF4-FFF2-40B4-BE49-F238E27FC236}">
                  <a16:creationId xmlns:a16="http://schemas.microsoft.com/office/drawing/2014/main" id="{1A757C81-4D2D-5A52-3A3C-53207BE7118D}"/>
                </a:ext>
              </a:extLst>
            </p:cNvPr>
            <p:cNvSpPr/>
            <p:nvPr/>
          </p:nvSpPr>
          <p:spPr>
            <a:xfrm>
              <a:off x="2613820" y="2814637"/>
              <a:ext cx="111918" cy="135731"/>
            </a:xfrm>
            <a:custGeom>
              <a:avLst/>
              <a:gdLst>
                <a:gd name="connsiteX0" fmla="*/ 38100 w 52387"/>
                <a:gd name="connsiteY0" fmla="*/ 0 h 71438"/>
                <a:gd name="connsiteX1" fmla="*/ 0 w 52387"/>
                <a:gd name="connsiteY1" fmla="*/ 47625 h 71438"/>
                <a:gd name="connsiteX2" fmla="*/ 2381 w 52387"/>
                <a:gd name="connsiteY2" fmla="*/ 64294 h 71438"/>
                <a:gd name="connsiteX3" fmla="*/ 21431 w 52387"/>
                <a:gd name="connsiteY3" fmla="*/ 71438 h 71438"/>
                <a:gd name="connsiteX4" fmla="*/ 52387 w 52387"/>
                <a:gd name="connsiteY4" fmla="*/ 50007 h 71438"/>
                <a:gd name="connsiteX5" fmla="*/ 38100 w 52387"/>
                <a:gd name="connsiteY5" fmla="*/ 0 h 71438"/>
                <a:gd name="connsiteX0" fmla="*/ 38100 w 52387"/>
                <a:gd name="connsiteY0" fmla="*/ 0 h 71438"/>
                <a:gd name="connsiteX1" fmla="*/ 0 w 52387"/>
                <a:gd name="connsiteY1" fmla="*/ 47625 h 71438"/>
                <a:gd name="connsiteX2" fmla="*/ 2381 w 52387"/>
                <a:gd name="connsiteY2" fmla="*/ 64294 h 71438"/>
                <a:gd name="connsiteX3" fmla="*/ 21431 w 52387"/>
                <a:gd name="connsiteY3" fmla="*/ 71438 h 71438"/>
                <a:gd name="connsiteX4" fmla="*/ 52387 w 52387"/>
                <a:gd name="connsiteY4" fmla="*/ 50007 h 71438"/>
                <a:gd name="connsiteX5" fmla="*/ 50006 w 52387"/>
                <a:gd name="connsiteY5" fmla="*/ 26194 h 71438"/>
                <a:gd name="connsiteX6" fmla="*/ 38100 w 52387"/>
                <a:gd name="connsiteY6" fmla="*/ 0 h 71438"/>
                <a:gd name="connsiteX0" fmla="*/ 38100 w 100012"/>
                <a:gd name="connsiteY0" fmla="*/ 26193 h 97631"/>
                <a:gd name="connsiteX1" fmla="*/ 0 w 100012"/>
                <a:gd name="connsiteY1" fmla="*/ 73818 h 97631"/>
                <a:gd name="connsiteX2" fmla="*/ 2381 w 100012"/>
                <a:gd name="connsiteY2" fmla="*/ 90487 h 97631"/>
                <a:gd name="connsiteX3" fmla="*/ 21431 w 100012"/>
                <a:gd name="connsiteY3" fmla="*/ 97631 h 97631"/>
                <a:gd name="connsiteX4" fmla="*/ 52387 w 100012"/>
                <a:gd name="connsiteY4" fmla="*/ 76200 h 97631"/>
                <a:gd name="connsiteX5" fmla="*/ 100012 w 100012"/>
                <a:gd name="connsiteY5" fmla="*/ 0 h 97631"/>
                <a:gd name="connsiteX6" fmla="*/ 38100 w 100012"/>
                <a:gd name="connsiteY6" fmla="*/ 26193 h 97631"/>
                <a:gd name="connsiteX0" fmla="*/ 38100 w 100012"/>
                <a:gd name="connsiteY0" fmla="*/ 26193 h 97631"/>
                <a:gd name="connsiteX1" fmla="*/ 0 w 100012"/>
                <a:gd name="connsiteY1" fmla="*/ 73818 h 97631"/>
                <a:gd name="connsiteX2" fmla="*/ 2381 w 100012"/>
                <a:gd name="connsiteY2" fmla="*/ 90487 h 97631"/>
                <a:gd name="connsiteX3" fmla="*/ 21431 w 100012"/>
                <a:gd name="connsiteY3" fmla="*/ 97631 h 97631"/>
                <a:gd name="connsiteX4" fmla="*/ 52387 w 100012"/>
                <a:gd name="connsiteY4" fmla="*/ 76200 h 97631"/>
                <a:gd name="connsiteX5" fmla="*/ 100012 w 100012"/>
                <a:gd name="connsiteY5" fmla="*/ 0 h 97631"/>
                <a:gd name="connsiteX6" fmla="*/ 73818 w 100012"/>
                <a:gd name="connsiteY6" fmla="*/ 11907 h 97631"/>
                <a:gd name="connsiteX7" fmla="*/ 38100 w 100012"/>
                <a:gd name="connsiteY7" fmla="*/ 26193 h 97631"/>
                <a:gd name="connsiteX0" fmla="*/ 38100 w 100012"/>
                <a:gd name="connsiteY0" fmla="*/ 38099 h 109537"/>
                <a:gd name="connsiteX1" fmla="*/ 0 w 100012"/>
                <a:gd name="connsiteY1" fmla="*/ 85724 h 109537"/>
                <a:gd name="connsiteX2" fmla="*/ 2381 w 100012"/>
                <a:gd name="connsiteY2" fmla="*/ 102393 h 109537"/>
                <a:gd name="connsiteX3" fmla="*/ 21431 w 100012"/>
                <a:gd name="connsiteY3" fmla="*/ 109537 h 109537"/>
                <a:gd name="connsiteX4" fmla="*/ 52387 w 100012"/>
                <a:gd name="connsiteY4" fmla="*/ 88106 h 109537"/>
                <a:gd name="connsiteX5" fmla="*/ 100012 w 100012"/>
                <a:gd name="connsiteY5" fmla="*/ 11906 h 109537"/>
                <a:gd name="connsiteX6" fmla="*/ 73818 w 100012"/>
                <a:gd name="connsiteY6" fmla="*/ 0 h 109537"/>
                <a:gd name="connsiteX7" fmla="*/ 38100 w 100012"/>
                <a:gd name="connsiteY7" fmla="*/ 38099 h 109537"/>
                <a:gd name="connsiteX0" fmla="*/ 38100 w 111918"/>
                <a:gd name="connsiteY0" fmla="*/ 64293 h 135731"/>
                <a:gd name="connsiteX1" fmla="*/ 0 w 111918"/>
                <a:gd name="connsiteY1" fmla="*/ 111918 h 135731"/>
                <a:gd name="connsiteX2" fmla="*/ 2381 w 111918"/>
                <a:gd name="connsiteY2" fmla="*/ 128587 h 135731"/>
                <a:gd name="connsiteX3" fmla="*/ 21431 w 111918"/>
                <a:gd name="connsiteY3" fmla="*/ 135731 h 135731"/>
                <a:gd name="connsiteX4" fmla="*/ 52387 w 111918"/>
                <a:gd name="connsiteY4" fmla="*/ 114300 h 135731"/>
                <a:gd name="connsiteX5" fmla="*/ 100012 w 111918"/>
                <a:gd name="connsiteY5" fmla="*/ 38100 h 135731"/>
                <a:gd name="connsiteX6" fmla="*/ 111918 w 111918"/>
                <a:gd name="connsiteY6" fmla="*/ 0 h 135731"/>
                <a:gd name="connsiteX7" fmla="*/ 38100 w 111918"/>
                <a:gd name="connsiteY7" fmla="*/ 64293 h 135731"/>
                <a:gd name="connsiteX0" fmla="*/ 38100 w 111918"/>
                <a:gd name="connsiteY0" fmla="*/ 64293 h 135731"/>
                <a:gd name="connsiteX1" fmla="*/ 0 w 111918"/>
                <a:gd name="connsiteY1" fmla="*/ 111918 h 135731"/>
                <a:gd name="connsiteX2" fmla="*/ 2381 w 111918"/>
                <a:gd name="connsiteY2" fmla="*/ 128587 h 135731"/>
                <a:gd name="connsiteX3" fmla="*/ 21431 w 111918"/>
                <a:gd name="connsiteY3" fmla="*/ 135731 h 135731"/>
                <a:gd name="connsiteX4" fmla="*/ 52387 w 111918"/>
                <a:gd name="connsiteY4" fmla="*/ 114300 h 135731"/>
                <a:gd name="connsiteX5" fmla="*/ 100012 w 111918"/>
                <a:gd name="connsiteY5" fmla="*/ 38100 h 135731"/>
                <a:gd name="connsiteX6" fmla="*/ 111918 w 111918"/>
                <a:gd name="connsiteY6" fmla="*/ 0 h 135731"/>
                <a:gd name="connsiteX7" fmla="*/ 73818 w 111918"/>
                <a:gd name="connsiteY7" fmla="*/ 28576 h 135731"/>
                <a:gd name="connsiteX8" fmla="*/ 38100 w 111918"/>
                <a:gd name="connsiteY8" fmla="*/ 64293 h 135731"/>
                <a:gd name="connsiteX0" fmla="*/ 38100 w 111918"/>
                <a:gd name="connsiteY0" fmla="*/ 64293 h 135731"/>
                <a:gd name="connsiteX1" fmla="*/ 0 w 111918"/>
                <a:gd name="connsiteY1" fmla="*/ 111918 h 135731"/>
                <a:gd name="connsiteX2" fmla="*/ 2381 w 111918"/>
                <a:gd name="connsiteY2" fmla="*/ 128587 h 135731"/>
                <a:gd name="connsiteX3" fmla="*/ 21431 w 111918"/>
                <a:gd name="connsiteY3" fmla="*/ 135731 h 135731"/>
                <a:gd name="connsiteX4" fmla="*/ 52387 w 111918"/>
                <a:gd name="connsiteY4" fmla="*/ 114300 h 135731"/>
                <a:gd name="connsiteX5" fmla="*/ 100012 w 111918"/>
                <a:gd name="connsiteY5" fmla="*/ 38100 h 135731"/>
                <a:gd name="connsiteX6" fmla="*/ 111918 w 111918"/>
                <a:gd name="connsiteY6" fmla="*/ 0 h 135731"/>
                <a:gd name="connsiteX7" fmla="*/ 69056 w 111918"/>
                <a:gd name="connsiteY7" fmla="*/ 19051 h 135731"/>
                <a:gd name="connsiteX8" fmla="*/ 38100 w 111918"/>
                <a:gd name="connsiteY8" fmla="*/ 64293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 h="135731">
                  <a:moveTo>
                    <a:pt x="38100" y="64293"/>
                  </a:moveTo>
                  <a:lnTo>
                    <a:pt x="0" y="111918"/>
                  </a:lnTo>
                  <a:lnTo>
                    <a:pt x="2381" y="128587"/>
                  </a:lnTo>
                  <a:lnTo>
                    <a:pt x="21431" y="135731"/>
                  </a:lnTo>
                  <a:lnTo>
                    <a:pt x="52387" y="114300"/>
                  </a:lnTo>
                  <a:lnTo>
                    <a:pt x="100012" y="38100"/>
                  </a:lnTo>
                  <a:lnTo>
                    <a:pt x="111918" y="0"/>
                  </a:lnTo>
                  <a:lnTo>
                    <a:pt x="69056" y="19051"/>
                  </a:lnTo>
                  <a:lnTo>
                    <a:pt x="38100" y="64293"/>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9" name="Полилиния: фигура 118">
              <a:extLst>
                <a:ext uri="{FF2B5EF4-FFF2-40B4-BE49-F238E27FC236}">
                  <a16:creationId xmlns:a16="http://schemas.microsoft.com/office/drawing/2014/main" id="{C249B7DF-9E32-4207-41D5-2468ECDC654F}"/>
                </a:ext>
              </a:extLst>
            </p:cNvPr>
            <p:cNvSpPr/>
            <p:nvPr/>
          </p:nvSpPr>
          <p:spPr>
            <a:xfrm>
              <a:off x="2963863" y="2788444"/>
              <a:ext cx="40481" cy="90487"/>
            </a:xfrm>
            <a:custGeom>
              <a:avLst/>
              <a:gdLst>
                <a:gd name="connsiteX0" fmla="*/ 0 w 40481"/>
                <a:gd name="connsiteY0" fmla="*/ 0 h 66675"/>
                <a:gd name="connsiteX1" fmla="*/ 16668 w 40481"/>
                <a:gd name="connsiteY1" fmla="*/ 64294 h 66675"/>
                <a:gd name="connsiteX2" fmla="*/ 30956 w 40481"/>
                <a:gd name="connsiteY2" fmla="*/ 66675 h 66675"/>
                <a:gd name="connsiteX3" fmla="*/ 40481 w 40481"/>
                <a:gd name="connsiteY3" fmla="*/ 54769 h 66675"/>
                <a:gd name="connsiteX4" fmla="*/ 0 w 40481"/>
                <a:gd name="connsiteY4" fmla="*/ 0 h 66675"/>
                <a:gd name="connsiteX0" fmla="*/ 0 w 40481"/>
                <a:gd name="connsiteY0" fmla="*/ 0 h 66675"/>
                <a:gd name="connsiteX1" fmla="*/ 16668 w 40481"/>
                <a:gd name="connsiteY1" fmla="*/ 64294 h 66675"/>
                <a:gd name="connsiteX2" fmla="*/ 30956 w 40481"/>
                <a:gd name="connsiteY2" fmla="*/ 66675 h 66675"/>
                <a:gd name="connsiteX3" fmla="*/ 40481 w 40481"/>
                <a:gd name="connsiteY3" fmla="*/ 54769 h 66675"/>
                <a:gd name="connsiteX4" fmla="*/ 21431 w 40481"/>
                <a:gd name="connsiteY4" fmla="*/ 23813 h 66675"/>
                <a:gd name="connsiteX5" fmla="*/ 0 w 40481"/>
                <a:gd name="connsiteY5" fmla="*/ 0 h 66675"/>
                <a:gd name="connsiteX0" fmla="*/ 0 w 40481"/>
                <a:gd name="connsiteY0" fmla="*/ 23812 h 90487"/>
                <a:gd name="connsiteX1" fmla="*/ 16668 w 40481"/>
                <a:gd name="connsiteY1" fmla="*/ 88106 h 90487"/>
                <a:gd name="connsiteX2" fmla="*/ 30956 w 40481"/>
                <a:gd name="connsiteY2" fmla="*/ 90487 h 90487"/>
                <a:gd name="connsiteX3" fmla="*/ 40481 w 40481"/>
                <a:gd name="connsiteY3" fmla="*/ 78581 h 90487"/>
                <a:gd name="connsiteX4" fmla="*/ 16668 w 40481"/>
                <a:gd name="connsiteY4" fmla="*/ 0 h 90487"/>
                <a:gd name="connsiteX5" fmla="*/ 0 w 40481"/>
                <a:gd name="connsiteY5" fmla="*/ 23812 h 90487"/>
                <a:gd name="connsiteX0" fmla="*/ 0 w 40481"/>
                <a:gd name="connsiteY0" fmla="*/ 23812 h 90487"/>
                <a:gd name="connsiteX1" fmla="*/ 16668 w 40481"/>
                <a:gd name="connsiteY1" fmla="*/ 88106 h 90487"/>
                <a:gd name="connsiteX2" fmla="*/ 30956 w 40481"/>
                <a:gd name="connsiteY2" fmla="*/ 90487 h 90487"/>
                <a:gd name="connsiteX3" fmla="*/ 40481 w 40481"/>
                <a:gd name="connsiteY3" fmla="*/ 78581 h 90487"/>
                <a:gd name="connsiteX4" fmla="*/ 33337 w 40481"/>
                <a:gd name="connsiteY4" fmla="*/ 40481 h 90487"/>
                <a:gd name="connsiteX5" fmla="*/ 16668 w 40481"/>
                <a:gd name="connsiteY5" fmla="*/ 0 h 90487"/>
                <a:gd name="connsiteX6" fmla="*/ 0 w 40481"/>
                <a:gd name="connsiteY6" fmla="*/ 23812 h 90487"/>
                <a:gd name="connsiteX0" fmla="*/ 0 w 40481"/>
                <a:gd name="connsiteY0" fmla="*/ 23812 h 90487"/>
                <a:gd name="connsiteX1" fmla="*/ 16668 w 40481"/>
                <a:gd name="connsiteY1" fmla="*/ 88106 h 90487"/>
                <a:gd name="connsiteX2" fmla="*/ 30956 w 40481"/>
                <a:gd name="connsiteY2" fmla="*/ 90487 h 90487"/>
                <a:gd name="connsiteX3" fmla="*/ 40481 w 40481"/>
                <a:gd name="connsiteY3" fmla="*/ 78581 h 90487"/>
                <a:gd name="connsiteX4" fmla="*/ 40481 w 40481"/>
                <a:gd name="connsiteY4" fmla="*/ 33337 h 90487"/>
                <a:gd name="connsiteX5" fmla="*/ 16668 w 40481"/>
                <a:gd name="connsiteY5" fmla="*/ 0 h 90487"/>
                <a:gd name="connsiteX6" fmla="*/ 0 w 40481"/>
                <a:gd name="connsiteY6" fmla="*/ 23812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81" h="90487">
                  <a:moveTo>
                    <a:pt x="0" y="23812"/>
                  </a:moveTo>
                  <a:lnTo>
                    <a:pt x="16668" y="88106"/>
                  </a:lnTo>
                  <a:lnTo>
                    <a:pt x="30956" y="90487"/>
                  </a:lnTo>
                  <a:lnTo>
                    <a:pt x="40481" y="78581"/>
                  </a:lnTo>
                  <a:lnTo>
                    <a:pt x="40481" y="33337"/>
                  </a:lnTo>
                  <a:lnTo>
                    <a:pt x="16668" y="0"/>
                  </a:lnTo>
                  <a:lnTo>
                    <a:pt x="0" y="23812"/>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Полилиния: фигура 119">
              <a:extLst>
                <a:ext uri="{FF2B5EF4-FFF2-40B4-BE49-F238E27FC236}">
                  <a16:creationId xmlns:a16="http://schemas.microsoft.com/office/drawing/2014/main" id="{B7243CBE-D51C-8393-1E60-1425A1641735}"/>
                </a:ext>
              </a:extLst>
            </p:cNvPr>
            <p:cNvSpPr/>
            <p:nvPr/>
          </p:nvSpPr>
          <p:spPr>
            <a:xfrm>
              <a:off x="1287463" y="2950369"/>
              <a:ext cx="138112" cy="157162"/>
            </a:xfrm>
            <a:custGeom>
              <a:avLst/>
              <a:gdLst>
                <a:gd name="connsiteX0" fmla="*/ 73818 w 138112"/>
                <a:gd name="connsiteY0" fmla="*/ 0 h 150018"/>
                <a:gd name="connsiteX1" fmla="*/ 90487 w 138112"/>
                <a:gd name="connsiteY1" fmla="*/ 54768 h 150018"/>
                <a:gd name="connsiteX2" fmla="*/ 104775 w 138112"/>
                <a:gd name="connsiteY2" fmla="*/ 83343 h 150018"/>
                <a:gd name="connsiteX3" fmla="*/ 126206 w 138112"/>
                <a:gd name="connsiteY3" fmla="*/ 100012 h 150018"/>
                <a:gd name="connsiteX4" fmla="*/ 138112 w 138112"/>
                <a:gd name="connsiteY4" fmla="*/ 116681 h 150018"/>
                <a:gd name="connsiteX5" fmla="*/ 138112 w 138112"/>
                <a:gd name="connsiteY5" fmla="*/ 116681 h 150018"/>
                <a:gd name="connsiteX6" fmla="*/ 109537 w 138112"/>
                <a:gd name="connsiteY6" fmla="*/ 150018 h 150018"/>
                <a:gd name="connsiteX7" fmla="*/ 90487 w 138112"/>
                <a:gd name="connsiteY7" fmla="*/ 111918 h 150018"/>
                <a:gd name="connsiteX8" fmla="*/ 71437 w 138112"/>
                <a:gd name="connsiteY8" fmla="*/ 73818 h 150018"/>
                <a:gd name="connsiteX9" fmla="*/ 57150 w 138112"/>
                <a:gd name="connsiteY9" fmla="*/ 61912 h 150018"/>
                <a:gd name="connsiteX10" fmla="*/ 33337 w 138112"/>
                <a:gd name="connsiteY10" fmla="*/ 80962 h 150018"/>
                <a:gd name="connsiteX11" fmla="*/ 26193 w 138112"/>
                <a:gd name="connsiteY11" fmla="*/ 109537 h 150018"/>
                <a:gd name="connsiteX12" fmla="*/ 14287 w 138112"/>
                <a:gd name="connsiteY12" fmla="*/ 123825 h 150018"/>
                <a:gd name="connsiteX13" fmla="*/ 0 w 138112"/>
                <a:gd name="connsiteY13" fmla="*/ 97631 h 150018"/>
                <a:gd name="connsiteX14" fmla="*/ 11906 w 138112"/>
                <a:gd name="connsiteY14" fmla="*/ 59531 h 150018"/>
                <a:gd name="connsiteX15" fmla="*/ 73818 w 138112"/>
                <a:gd name="connsiteY15" fmla="*/ 0 h 150018"/>
                <a:gd name="connsiteX0" fmla="*/ 73818 w 138112"/>
                <a:gd name="connsiteY0" fmla="*/ 0 h 150018"/>
                <a:gd name="connsiteX1" fmla="*/ 83343 w 138112"/>
                <a:gd name="connsiteY1" fmla="*/ 28575 h 150018"/>
                <a:gd name="connsiteX2" fmla="*/ 90487 w 138112"/>
                <a:gd name="connsiteY2" fmla="*/ 54768 h 150018"/>
                <a:gd name="connsiteX3" fmla="*/ 104775 w 138112"/>
                <a:gd name="connsiteY3" fmla="*/ 83343 h 150018"/>
                <a:gd name="connsiteX4" fmla="*/ 126206 w 138112"/>
                <a:gd name="connsiteY4" fmla="*/ 100012 h 150018"/>
                <a:gd name="connsiteX5" fmla="*/ 138112 w 138112"/>
                <a:gd name="connsiteY5" fmla="*/ 116681 h 150018"/>
                <a:gd name="connsiteX6" fmla="*/ 138112 w 138112"/>
                <a:gd name="connsiteY6" fmla="*/ 116681 h 150018"/>
                <a:gd name="connsiteX7" fmla="*/ 109537 w 138112"/>
                <a:gd name="connsiteY7" fmla="*/ 150018 h 150018"/>
                <a:gd name="connsiteX8" fmla="*/ 90487 w 138112"/>
                <a:gd name="connsiteY8" fmla="*/ 111918 h 150018"/>
                <a:gd name="connsiteX9" fmla="*/ 71437 w 138112"/>
                <a:gd name="connsiteY9" fmla="*/ 73818 h 150018"/>
                <a:gd name="connsiteX10" fmla="*/ 57150 w 138112"/>
                <a:gd name="connsiteY10" fmla="*/ 61912 h 150018"/>
                <a:gd name="connsiteX11" fmla="*/ 33337 w 138112"/>
                <a:gd name="connsiteY11" fmla="*/ 80962 h 150018"/>
                <a:gd name="connsiteX12" fmla="*/ 26193 w 138112"/>
                <a:gd name="connsiteY12" fmla="*/ 109537 h 150018"/>
                <a:gd name="connsiteX13" fmla="*/ 14287 w 138112"/>
                <a:gd name="connsiteY13" fmla="*/ 123825 h 150018"/>
                <a:gd name="connsiteX14" fmla="*/ 0 w 138112"/>
                <a:gd name="connsiteY14" fmla="*/ 97631 h 150018"/>
                <a:gd name="connsiteX15" fmla="*/ 11906 w 138112"/>
                <a:gd name="connsiteY15" fmla="*/ 59531 h 150018"/>
                <a:gd name="connsiteX16" fmla="*/ 73818 w 138112"/>
                <a:gd name="connsiteY16" fmla="*/ 0 h 150018"/>
                <a:gd name="connsiteX0" fmla="*/ 73818 w 138112"/>
                <a:gd name="connsiteY0" fmla="*/ 0 h 150018"/>
                <a:gd name="connsiteX1" fmla="*/ 104774 w 138112"/>
                <a:gd name="connsiteY1" fmla="*/ 7143 h 150018"/>
                <a:gd name="connsiteX2" fmla="*/ 90487 w 138112"/>
                <a:gd name="connsiteY2" fmla="*/ 54768 h 150018"/>
                <a:gd name="connsiteX3" fmla="*/ 104775 w 138112"/>
                <a:gd name="connsiteY3" fmla="*/ 83343 h 150018"/>
                <a:gd name="connsiteX4" fmla="*/ 126206 w 138112"/>
                <a:gd name="connsiteY4" fmla="*/ 100012 h 150018"/>
                <a:gd name="connsiteX5" fmla="*/ 138112 w 138112"/>
                <a:gd name="connsiteY5" fmla="*/ 116681 h 150018"/>
                <a:gd name="connsiteX6" fmla="*/ 138112 w 138112"/>
                <a:gd name="connsiteY6" fmla="*/ 116681 h 150018"/>
                <a:gd name="connsiteX7" fmla="*/ 109537 w 138112"/>
                <a:gd name="connsiteY7" fmla="*/ 150018 h 150018"/>
                <a:gd name="connsiteX8" fmla="*/ 90487 w 138112"/>
                <a:gd name="connsiteY8" fmla="*/ 111918 h 150018"/>
                <a:gd name="connsiteX9" fmla="*/ 71437 w 138112"/>
                <a:gd name="connsiteY9" fmla="*/ 73818 h 150018"/>
                <a:gd name="connsiteX10" fmla="*/ 57150 w 138112"/>
                <a:gd name="connsiteY10" fmla="*/ 61912 h 150018"/>
                <a:gd name="connsiteX11" fmla="*/ 33337 w 138112"/>
                <a:gd name="connsiteY11" fmla="*/ 80962 h 150018"/>
                <a:gd name="connsiteX12" fmla="*/ 26193 w 138112"/>
                <a:gd name="connsiteY12" fmla="*/ 109537 h 150018"/>
                <a:gd name="connsiteX13" fmla="*/ 14287 w 138112"/>
                <a:gd name="connsiteY13" fmla="*/ 123825 h 150018"/>
                <a:gd name="connsiteX14" fmla="*/ 0 w 138112"/>
                <a:gd name="connsiteY14" fmla="*/ 97631 h 150018"/>
                <a:gd name="connsiteX15" fmla="*/ 11906 w 138112"/>
                <a:gd name="connsiteY15" fmla="*/ 59531 h 150018"/>
                <a:gd name="connsiteX16" fmla="*/ 73818 w 138112"/>
                <a:gd name="connsiteY16" fmla="*/ 0 h 150018"/>
                <a:gd name="connsiteX0" fmla="*/ 80962 w 138112"/>
                <a:gd name="connsiteY0" fmla="*/ 0 h 157162"/>
                <a:gd name="connsiteX1" fmla="*/ 104774 w 138112"/>
                <a:gd name="connsiteY1" fmla="*/ 14287 h 157162"/>
                <a:gd name="connsiteX2" fmla="*/ 90487 w 138112"/>
                <a:gd name="connsiteY2" fmla="*/ 61912 h 157162"/>
                <a:gd name="connsiteX3" fmla="*/ 104775 w 138112"/>
                <a:gd name="connsiteY3" fmla="*/ 90487 h 157162"/>
                <a:gd name="connsiteX4" fmla="*/ 126206 w 138112"/>
                <a:gd name="connsiteY4" fmla="*/ 107156 h 157162"/>
                <a:gd name="connsiteX5" fmla="*/ 138112 w 138112"/>
                <a:gd name="connsiteY5" fmla="*/ 123825 h 157162"/>
                <a:gd name="connsiteX6" fmla="*/ 138112 w 138112"/>
                <a:gd name="connsiteY6" fmla="*/ 123825 h 157162"/>
                <a:gd name="connsiteX7" fmla="*/ 109537 w 138112"/>
                <a:gd name="connsiteY7" fmla="*/ 157162 h 157162"/>
                <a:gd name="connsiteX8" fmla="*/ 90487 w 138112"/>
                <a:gd name="connsiteY8" fmla="*/ 119062 h 157162"/>
                <a:gd name="connsiteX9" fmla="*/ 71437 w 138112"/>
                <a:gd name="connsiteY9" fmla="*/ 80962 h 157162"/>
                <a:gd name="connsiteX10" fmla="*/ 57150 w 138112"/>
                <a:gd name="connsiteY10" fmla="*/ 69056 h 157162"/>
                <a:gd name="connsiteX11" fmla="*/ 33337 w 138112"/>
                <a:gd name="connsiteY11" fmla="*/ 88106 h 157162"/>
                <a:gd name="connsiteX12" fmla="*/ 26193 w 138112"/>
                <a:gd name="connsiteY12" fmla="*/ 116681 h 157162"/>
                <a:gd name="connsiteX13" fmla="*/ 14287 w 138112"/>
                <a:gd name="connsiteY13" fmla="*/ 130969 h 157162"/>
                <a:gd name="connsiteX14" fmla="*/ 0 w 138112"/>
                <a:gd name="connsiteY14" fmla="*/ 104775 h 157162"/>
                <a:gd name="connsiteX15" fmla="*/ 11906 w 138112"/>
                <a:gd name="connsiteY15" fmla="*/ 66675 h 157162"/>
                <a:gd name="connsiteX16" fmla="*/ 80962 w 138112"/>
                <a:gd name="connsiteY16" fmla="*/ 0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112" h="157162">
                  <a:moveTo>
                    <a:pt x="80962" y="0"/>
                  </a:moveTo>
                  <a:lnTo>
                    <a:pt x="104774" y="14287"/>
                  </a:lnTo>
                  <a:lnTo>
                    <a:pt x="90487" y="61912"/>
                  </a:lnTo>
                  <a:lnTo>
                    <a:pt x="104775" y="90487"/>
                  </a:lnTo>
                  <a:lnTo>
                    <a:pt x="126206" y="107156"/>
                  </a:lnTo>
                  <a:lnTo>
                    <a:pt x="138112" y="123825"/>
                  </a:lnTo>
                  <a:lnTo>
                    <a:pt x="138112" y="123825"/>
                  </a:lnTo>
                  <a:lnTo>
                    <a:pt x="109537" y="157162"/>
                  </a:lnTo>
                  <a:lnTo>
                    <a:pt x="90487" y="119062"/>
                  </a:lnTo>
                  <a:lnTo>
                    <a:pt x="71437" y="80962"/>
                  </a:lnTo>
                  <a:lnTo>
                    <a:pt x="57150" y="69056"/>
                  </a:lnTo>
                  <a:lnTo>
                    <a:pt x="33337" y="88106"/>
                  </a:lnTo>
                  <a:lnTo>
                    <a:pt x="26193" y="116681"/>
                  </a:lnTo>
                  <a:lnTo>
                    <a:pt x="14287" y="130969"/>
                  </a:lnTo>
                  <a:lnTo>
                    <a:pt x="0" y="104775"/>
                  </a:lnTo>
                  <a:lnTo>
                    <a:pt x="11906" y="66675"/>
                  </a:lnTo>
                  <a:lnTo>
                    <a:pt x="80962"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2" name="Полилиния: фигура 121">
              <a:extLst>
                <a:ext uri="{FF2B5EF4-FFF2-40B4-BE49-F238E27FC236}">
                  <a16:creationId xmlns:a16="http://schemas.microsoft.com/office/drawing/2014/main" id="{5779003F-9C64-2135-F83E-47B15362E416}"/>
                </a:ext>
              </a:extLst>
            </p:cNvPr>
            <p:cNvSpPr/>
            <p:nvPr/>
          </p:nvSpPr>
          <p:spPr>
            <a:xfrm>
              <a:off x="2823370" y="2445544"/>
              <a:ext cx="38100" cy="71437"/>
            </a:xfrm>
            <a:custGeom>
              <a:avLst/>
              <a:gdLst>
                <a:gd name="connsiteX0" fmla="*/ 23812 w 33337"/>
                <a:gd name="connsiteY0" fmla="*/ 0 h 71437"/>
                <a:gd name="connsiteX1" fmla="*/ 33337 w 33337"/>
                <a:gd name="connsiteY1" fmla="*/ 69056 h 71437"/>
                <a:gd name="connsiteX2" fmla="*/ 11906 w 33337"/>
                <a:gd name="connsiteY2" fmla="*/ 71437 h 71437"/>
                <a:gd name="connsiteX3" fmla="*/ 0 w 33337"/>
                <a:gd name="connsiteY3" fmla="*/ 52387 h 71437"/>
                <a:gd name="connsiteX4" fmla="*/ 23812 w 33337"/>
                <a:gd name="connsiteY4" fmla="*/ 0 h 71437"/>
                <a:gd name="connsiteX0" fmla="*/ 23812 w 33337"/>
                <a:gd name="connsiteY0" fmla="*/ 0 h 71437"/>
                <a:gd name="connsiteX1" fmla="*/ 30956 w 33337"/>
                <a:gd name="connsiteY1" fmla="*/ 30956 h 71437"/>
                <a:gd name="connsiteX2" fmla="*/ 33337 w 33337"/>
                <a:gd name="connsiteY2" fmla="*/ 69056 h 71437"/>
                <a:gd name="connsiteX3" fmla="*/ 11906 w 33337"/>
                <a:gd name="connsiteY3" fmla="*/ 71437 h 71437"/>
                <a:gd name="connsiteX4" fmla="*/ 0 w 33337"/>
                <a:gd name="connsiteY4" fmla="*/ 52387 h 71437"/>
                <a:gd name="connsiteX5" fmla="*/ 23812 w 33337"/>
                <a:gd name="connsiteY5" fmla="*/ 0 h 71437"/>
                <a:gd name="connsiteX0" fmla="*/ 23812 w 38100"/>
                <a:gd name="connsiteY0" fmla="*/ 0 h 71437"/>
                <a:gd name="connsiteX1" fmla="*/ 38100 w 38100"/>
                <a:gd name="connsiteY1" fmla="*/ 23812 h 71437"/>
                <a:gd name="connsiteX2" fmla="*/ 33337 w 38100"/>
                <a:gd name="connsiteY2" fmla="*/ 69056 h 71437"/>
                <a:gd name="connsiteX3" fmla="*/ 11906 w 38100"/>
                <a:gd name="connsiteY3" fmla="*/ 71437 h 71437"/>
                <a:gd name="connsiteX4" fmla="*/ 0 w 38100"/>
                <a:gd name="connsiteY4" fmla="*/ 52387 h 71437"/>
                <a:gd name="connsiteX5" fmla="*/ 23812 w 38100"/>
                <a:gd name="connsiteY5" fmla="*/ 0 h 71437"/>
                <a:gd name="connsiteX0" fmla="*/ 23812 w 38100"/>
                <a:gd name="connsiteY0" fmla="*/ 0 h 71437"/>
                <a:gd name="connsiteX1" fmla="*/ 38100 w 38100"/>
                <a:gd name="connsiteY1" fmla="*/ 23812 h 71437"/>
                <a:gd name="connsiteX2" fmla="*/ 33337 w 38100"/>
                <a:gd name="connsiteY2" fmla="*/ 69056 h 71437"/>
                <a:gd name="connsiteX3" fmla="*/ 11906 w 38100"/>
                <a:gd name="connsiteY3" fmla="*/ 71437 h 71437"/>
                <a:gd name="connsiteX4" fmla="*/ 0 w 38100"/>
                <a:gd name="connsiteY4" fmla="*/ 52387 h 71437"/>
                <a:gd name="connsiteX5" fmla="*/ 11905 w 38100"/>
                <a:gd name="connsiteY5" fmla="*/ 26194 h 71437"/>
                <a:gd name="connsiteX6" fmla="*/ 23812 w 38100"/>
                <a:gd name="connsiteY6" fmla="*/ 0 h 71437"/>
                <a:gd name="connsiteX0" fmla="*/ 23812 w 38100"/>
                <a:gd name="connsiteY0" fmla="*/ 0 h 71437"/>
                <a:gd name="connsiteX1" fmla="*/ 38100 w 38100"/>
                <a:gd name="connsiteY1" fmla="*/ 23812 h 71437"/>
                <a:gd name="connsiteX2" fmla="*/ 33337 w 38100"/>
                <a:gd name="connsiteY2" fmla="*/ 69056 h 71437"/>
                <a:gd name="connsiteX3" fmla="*/ 11906 w 38100"/>
                <a:gd name="connsiteY3" fmla="*/ 71437 h 71437"/>
                <a:gd name="connsiteX4" fmla="*/ 0 w 38100"/>
                <a:gd name="connsiteY4" fmla="*/ 52387 h 71437"/>
                <a:gd name="connsiteX5" fmla="*/ 4762 w 38100"/>
                <a:gd name="connsiteY5" fmla="*/ 23813 h 71437"/>
                <a:gd name="connsiteX6" fmla="*/ 23812 w 38100"/>
                <a:gd name="connsiteY6"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71437">
                  <a:moveTo>
                    <a:pt x="23812" y="0"/>
                  </a:moveTo>
                  <a:lnTo>
                    <a:pt x="38100" y="23812"/>
                  </a:lnTo>
                  <a:lnTo>
                    <a:pt x="33337" y="69056"/>
                  </a:lnTo>
                  <a:lnTo>
                    <a:pt x="11906" y="71437"/>
                  </a:lnTo>
                  <a:lnTo>
                    <a:pt x="0" y="52387"/>
                  </a:lnTo>
                  <a:lnTo>
                    <a:pt x="4762" y="23813"/>
                  </a:lnTo>
                  <a:lnTo>
                    <a:pt x="23812"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3" name="Полилиния: фигура 122">
              <a:extLst>
                <a:ext uri="{FF2B5EF4-FFF2-40B4-BE49-F238E27FC236}">
                  <a16:creationId xmlns:a16="http://schemas.microsoft.com/office/drawing/2014/main" id="{BA13A252-2245-26DC-5B90-47A82A7CEAE8}"/>
                </a:ext>
              </a:extLst>
            </p:cNvPr>
            <p:cNvSpPr/>
            <p:nvPr/>
          </p:nvSpPr>
          <p:spPr>
            <a:xfrm>
              <a:off x="1185069" y="3398045"/>
              <a:ext cx="73818" cy="80962"/>
            </a:xfrm>
            <a:custGeom>
              <a:avLst/>
              <a:gdLst>
                <a:gd name="connsiteX0" fmla="*/ 0 w 57150"/>
                <a:gd name="connsiteY0" fmla="*/ 14287 h 14287"/>
                <a:gd name="connsiteX1" fmla="*/ 54768 w 57150"/>
                <a:gd name="connsiteY1" fmla="*/ 0 h 14287"/>
                <a:gd name="connsiteX2" fmla="*/ 57150 w 57150"/>
                <a:gd name="connsiteY2" fmla="*/ 14287 h 14287"/>
                <a:gd name="connsiteX3" fmla="*/ 0 w 57150"/>
                <a:gd name="connsiteY3" fmla="*/ 14287 h 14287"/>
                <a:gd name="connsiteX0" fmla="*/ 0 w 57150"/>
                <a:gd name="connsiteY0" fmla="*/ 14287 h 14287"/>
                <a:gd name="connsiteX1" fmla="*/ 54768 w 57150"/>
                <a:gd name="connsiteY1" fmla="*/ 0 h 14287"/>
                <a:gd name="connsiteX2" fmla="*/ 57150 w 57150"/>
                <a:gd name="connsiteY2" fmla="*/ 14287 h 14287"/>
                <a:gd name="connsiteX3" fmla="*/ 21431 w 57150"/>
                <a:gd name="connsiteY3" fmla="*/ 14287 h 14287"/>
                <a:gd name="connsiteX4" fmla="*/ 0 w 57150"/>
                <a:gd name="connsiteY4" fmla="*/ 14287 h 14287"/>
                <a:gd name="connsiteX0" fmla="*/ 0 w 57150"/>
                <a:gd name="connsiteY0" fmla="*/ 14287 h 80962"/>
                <a:gd name="connsiteX1" fmla="*/ 54768 w 57150"/>
                <a:gd name="connsiteY1" fmla="*/ 0 h 80962"/>
                <a:gd name="connsiteX2" fmla="*/ 57150 w 57150"/>
                <a:gd name="connsiteY2" fmla="*/ 14287 h 80962"/>
                <a:gd name="connsiteX3" fmla="*/ 23812 w 57150"/>
                <a:gd name="connsiteY3" fmla="*/ 80962 h 80962"/>
                <a:gd name="connsiteX4" fmla="*/ 0 w 57150"/>
                <a:gd name="connsiteY4" fmla="*/ 14287 h 80962"/>
                <a:gd name="connsiteX0" fmla="*/ 0 w 57150"/>
                <a:gd name="connsiteY0" fmla="*/ 14287 h 80962"/>
                <a:gd name="connsiteX1" fmla="*/ 54768 w 57150"/>
                <a:gd name="connsiteY1" fmla="*/ 0 h 80962"/>
                <a:gd name="connsiteX2" fmla="*/ 57150 w 57150"/>
                <a:gd name="connsiteY2" fmla="*/ 14287 h 80962"/>
                <a:gd name="connsiteX3" fmla="*/ 23812 w 57150"/>
                <a:gd name="connsiteY3" fmla="*/ 80962 h 80962"/>
                <a:gd name="connsiteX4" fmla="*/ 7143 w 57150"/>
                <a:gd name="connsiteY4" fmla="*/ 47624 h 80962"/>
                <a:gd name="connsiteX5" fmla="*/ 0 w 57150"/>
                <a:gd name="connsiteY5" fmla="*/ 14287 h 80962"/>
                <a:gd name="connsiteX0" fmla="*/ 11907 w 69057"/>
                <a:gd name="connsiteY0" fmla="*/ 14287 h 80962"/>
                <a:gd name="connsiteX1" fmla="*/ 66675 w 69057"/>
                <a:gd name="connsiteY1" fmla="*/ 0 h 80962"/>
                <a:gd name="connsiteX2" fmla="*/ 69057 w 69057"/>
                <a:gd name="connsiteY2" fmla="*/ 14287 h 80962"/>
                <a:gd name="connsiteX3" fmla="*/ 35719 w 69057"/>
                <a:gd name="connsiteY3" fmla="*/ 80962 h 80962"/>
                <a:gd name="connsiteX4" fmla="*/ 0 w 69057"/>
                <a:gd name="connsiteY4" fmla="*/ 52387 h 80962"/>
                <a:gd name="connsiteX5" fmla="*/ 11907 w 69057"/>
                <a:gd name="connsiteY5" fmla="*/ 14287 h 80962"/>
                <a:gd name="connsiteX0" fmla="*/ 11907 w 69057"/>
                <a:gd name="connsiteY0" fmla="*/ 14287 h 80962"/>
                <a:gd name="connsiteX1" fmla="*/ 66675 w 69057"/>
                <a:gd name="connsiteY1" fmla="*/ 0 h 80962"/>
                <a:gd name="connsiteX2" fmla="*/ 69057 w 69057"/>
                <a:gd name="connsiteY2" fmla="*/ 14287 h 80962"/>
                <a:gd name="connsiteX3" fmla="*/ 35719 w 69057"/>
                <a:gd name="connsiteY3" fmla="*/ 80962 h 80962"/>
                <a:gd name="connsiteX4" fmla="*/ 0 w 69057"/>
                <a:gd name="connsiteY4" fmla="*/ 52387 h 80962"/>
                <a:gd name="connsiteX5" fmla="*/ 4764 w 69057"/>
                <a:gd name="connsiteY5" fmla="*/ 35718 h 80962"/>
                <a:gd name="connsiteX6" fmla="*/ 11907 w 69057"/>
                <a:gd name="connsiteY6" fmla="*/ 14287 h 80962"/>
                <a:gd name="connsiteX0" fmla="*/ 16668 w 73818"/>
                <a:gd name="connsiteY0" fmla="*/ 14287 h 80962"/>
                <a:gd name="connsiteX1" fmla="*/ 71436 w 73818"/>
                <a:gd name="connsiteY1" fmla="*/ 0 h 80962"/>
                <a:gd name="connsiteX2" fmla="*/ 73818 w 73818"/>
                <a:gd name="connsiteY2" fmla="*/ 14287 h 80962"/>
                <a:gd name="connsiteX3" fmla="*/ 40480 w 73818"/>
                <a:gd name="connsiteY3" fmla="*/ 80962 h 80962"/>
                <a:gd name="connsiteX4" fmla="*/ 4761 w 73818"/>
                <a:gd name="connsiteY4" fmla="*/ 52387 h 80962"/>
                <a:gd name="connsiteX5" fmla="*/ 0 w 73818"/>
                <a:gd name="connsiteY5" fmla="*/ 35718 h 80962"/>
                <a:gd name="connsiteX6" fmla="*/ 16668 w 73818"/>
                <a:gd name="connsiteY6" fmla="*/ 14287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18" h="80962">
                  <a:moveTo>
                    <a:pt x="16668" y="14287"/>
                  </a:moveTo>
                  <a:lnTo>
                    <a:pt x="71436" y="0"/>
                  </a:lnTo>
                  <a:lnTo>
                    <a:pt x="73818" y="14287"/>
                  </a:lnTo>
                  <a:lnTo>
                    <a:pt x="40480" y="80962"/>
                  </a:lnTo>
                  <a:lnTo>
                    <a:pt x="4761" y="52387"/>
                  </a:lnTo>
                  <a:lnTo>
                    <a:pt x="0" y="35718"/>
                  </a:lnTo>
                  <a:lnTo>
                    <a:pt x="16668" y="14287"/>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4" name="Полилиния: фигура 123">
              <a:extLst>
                <a:ext uri="{FF2B5EF4-FFF2-40B4-BE49-F238E27FC236}">
                  <a16:creationId xmlns:a16="http://schemas.microsoft.com/office/drawing/2014/main" id="{1BE22F5B-3645-DAA8-4214-107874C2EDB9}"/>
                </a:ext>
              </a:extLst>
            </p:cNvPr>
            <p:cNvSpPr/>
            <p:nvPr/>
          </p:nvSpPr>
          <p:spPr>
            <a:xfrm>
              <a:off x="2770981" y="2847975"/>
              <a:ext cx="57151" cy="66675"/>
            </a:xfrm>
            <a:custGeom>
              <a:avLst/>
              <a:gdLst>
                <a:gd name="connsiteX0" fmla="*/ 30957 w 30957"/>
                <a:gd name="connsiteY0" fmla="*/ 0 h 66675"/>
                <a:gd name="connsiteX1" fmla="*/ 0 w 30957"/>
                <a:gd name="connsiteY1" fmla="*/ 50006 h 66675"/>
                <a:gd name="connsiteX2" fmla="*/ 7144 w 30957"/>
                <a:gd name="connsiteY2" fmla="*/ 64294 h 66675"/>
                <a:gd name="connsiteX3" fmla="*/ 19050 w 30957"/>
                <a:gd name="connsiteY3" fmla="*/ 66675 h 66675"/>
                <a:gd name="connsiteX4" fmla="*/ 30957 w 30957"/>
                <a:gd name="connsiteY4" fmla="*/ 0 h 66675"/>
                <a:gd name="connsiteX0" fmla="*/ 30957 w 30957"/>
                <a:gd name="connsiteY0" fmla="*/ 0 h 66675"/>
                <a:gd name="connsiteX1" fmla="*/ 0 w 30957"/>
                <a:gd name="connsiteY1" fmla="*/ 50006 h 66675"/>
                <a:gd name="connsiteX2" fmla="*/ 7144 w 30957"/>
                <a:gd name="connsiteY2" fmla="*/ 64294 h 66675"/>
                <a:gd name="connsiteX3" fmla="*/ 19050 w 30957"/>
                <a:gd name="connsiteY3" fmla="*/ 66675 h 66675"/>
                <a:gd name="connsiteX4" fmla="*/ 26194 w 30957"/>
                <a:gd name="connsiteY4" fmla="*/ 30956 h 66675"/>
                <a:gd name="connsiteX5" fmla="*/ 30957 w 30957"/>
                <a:gd name="connsiteY5" fmla="*/ 0 h 66675"/>
                <a:gd name="connsiteX0" fmla="*/ 30957 w 57151"/>
                <a:gd name="connsiteY0" fmla="*/ 0 h 66675"/>
                <a:gd name="connsiteX1" fmla="*/ 0 w 57151"/>
                <a:gd name="connsiteY1" fmla="*/ 50006 h 66675"/>
                <a:gd name="connsiteX2" fmla="*/ 7144 w 57151"/>
                <a:gd name="connsiteY2" fmla="*/ 64294 h 66675"/>
                <a:gd name="connsiteX3" fmla="*/ 19050 w 57151"/>
                <a:gd name="connsiteY3" fmla="*/ 66675 h 66675"/>
                <a:gd name="connsiteX4" fmla="*/ 57151 w 57151"/>
                <a:gd name="connsiteY4" fmla="*/ 9524 h 66675"/>
                <a:gd name="connsiteX5" fmla="*/ 30957 w 57151"/>
                <a:gd name="connsiteY5"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66675">
                  <a:moveTo>
                    <a:pt x="30957" y="0"/>
                  </a:moveTo>
                  <a:lnTo>
                    <a:pt x="0" y="50006"/>
                  </a:lnTo>
                  <a:lnTo>
                    <a:pt x="7144" y="64294"/>
                  </a:lnTo>
                  <a:lnTo>
                    <a:pt x="19050" y="66675"/>
                  </a:lnTo>
                  <a:lnTo>
                    <a:pt x="57151" y="9524"/>
                  </a:lnTo>
                  <a:lnTo>
                    <a:pt x="30957"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5" name="Полилиния: фигура 124">
              <a:extLst>
                <a:ext uri="{FF2B5EF4-FFF2-40B4-BE49-F238E27FC236}">
                  <a16:creationId xmlns:a16="http://schemas.microsoft.com/office/drawing/2014/main" id="{30367A75-F5B5-D9CB-D0DC-674D478ACAB7}"/>
                </a:ext>
              </a:extLst>
            </p:cNvPr>
            <p:cNvSpPr/>
            <p:nvPr/>
          </p:nvSpPr>
          <p:spPr>
            <a:xfrm>
              <a:off x="2804318" y="2933699"/>
              <a:ext cx="28575" cy="47627"/>
            </a:xfrm>
            <a:custGeom>
              <a:avLst/>
              <a:gdLst>
                <a:gd name="connsiteX0" fmla="*/ 0 w 21431"/>
                <a:gd name="connsiteY0" fmla="*/ 0 h 50006"/>
                <a:gd name="connsiteX1" fmla="*/ 21431 w 21431"/>
                <a:gd name="connsiteY1" fmla="*/ 50006 h 50006"/>
                <a:gd name="connsiteX2" fmla="*/ 0 w 21431"/>
                <a:gd name="connsiteY2" fmla="*/ 0 h 50006"/>
                <a:gd name="connsiteX0" fmla="*/ 0 w 21431"/>
                <a:gd name="connsiteY0" fmla="*/ 0 h 50006"/>
                <a:gd name="connsiteX1" fmla="*/ 21431 w 21431"/>
                <a:gd name="connsiteY1" fmla="*/ 50006 h 50006"/>
                <a:gd name="connsiteX2" fmla="*/ 4762 w 21431"/>
                <a:gd name="connsiteY2" fmla="*/ 23813 h 50006"/>
                <a:gd name="connsiteX3" fmla="*/ 0 w 21431"/>
                <a:gd name="connsiteY3" fmla="*/ 0 h 50006"/>
                <a:gd name="connsiteX0" fmla="*/ 4763 w 26194"/>
                <a:gd name="connsiteY0" fmla="*/ 0 h 50006"/>
                <a:gd name="connsiteX1" fmla="*/ 26194 w 26194"/>
                <a:gd name="connsiteY1" fmla="*/ 50006 h 50006"/>
                <a:gd name="connsiteX2" fmla="*/ 0 w 26194"/>
                <a:gd name="connsiteY2" fmla="*/ 35720 h 50006"/>
                <a:gd name="connsiteX3" fmla="*/ 4763 w 26194"/>
                <a:gd name="connsiteY3" fmla="*/ 0 h 50006"/>
                <a:gd name="connsiteX0" fmla="*/ 4763 w 26194"/>
                <a:gd name="connsiteY0" fmla="*/ 0 h 45243"/>
                <a:gd name="connsiteX1" fmla="*/ 26194 w 26194"/>
                <a:gd name="connsiteY1" fmla="*/ 45243 h 45243"/>
                <a:gd name="connsiteX2" fmla="*/ 0 w 26194"/>
                <a:gd name="connsiteY2" fmla="*/ 35720 h 45243"/>
                <a:gd name="connsiteX3" fmla="*/ 4763 w 26194"/>
                <a:gd name="connsiteY3" fmla="*/ 0 h 45243"/>
                <a:gd name="connsiteX0" fmla="*/ 7144 w 28575"/>
                <a:gd name="connsiteY0" fmla="*/ 0 h 45243"/>
                <a:gd name="connsiteX1" fmla="*/ 28575 w 28575"/>
                <a:gd name="connsiteY1" fmla="*/ 45243 h 45243"/>
                <a:gd name="connsiteX2" fmla="*/ 2381 w 28575"/>
                <a:gd name="connsiteY2" fmla="*/ 35720 h 45243"/>
                <a:gd name="connsiteX3" fmla="*/ 0 w 28575"/>
                <a:gd name="connsiteY3" fmla="*/ 16670 h 45243"/>
                <a:gd name="connsiteX4" fmla="*/ 7144 w 28575"/>
                <a:gd name="connsiteY4" fmla="*/ 0 h 45243"/>
                <a:gd name="connsiteX0" fmla="*/ 7144 w 28575"/>
                <a:gd name="connsiteY0" fmla="*/ 0 h 47627"/>
                <a:gd name="connsiteX1" fmla="*/ 28575 w 28575"/>
                <a:gd name="connsiteY1" fmla="*/ 45243 h 47627"/>
                <a:gd name="connsiteX2" fmla="*/ 4762 w 28575"/>
                <a:gd name="connsiteY2" fmla="*/ 47627 h 47627"/>
                <a:gd name="connsiteX3" fmla="*/ 0 w 28575"/>
                <a:gd name="connsiteY3" fmla="*/ 16670 h 47627"/>
                <a:gd name="connsiteX4" fmla="*/ 7144 w 28575"/>
                <a:gd name="connsiteY4" fmla="*/ 0 h 4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7627">
                  <a:moveTo>
                    <a:pt x="7144" y="0"/>
                  </a:moveTo>
                  <a:lnTo>
                    <a:pt x="28575" y="45243"/>
                  </a:lnTo>
                  <a:lnTo>
                    <a:pt x="4762" y="47627"/>
                  </a:lnTo>
                  <a:lnTo>
                    <a:pt x="0" y="16670"/>
                  </a:lnTo>
                  <a:lnTo>
                    <a:pt x="7144"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6" name="Полилиния: фигура 125">
              <a:extLst>
                <a:ext uri="{FF2B5EF4-FFF2-40B4-BE49-F238E27FC236}">
                  <a16:creationId xmlns:a16="http://schemas.microsoft.com/office/drawing/2014/main" id="{E93A9B9B-186B-D318-A498-648B490A9839}"/>
                </a:ext>
              </a:extLst>
            </p:cNvPr>
            <p:cNvSpPr/>
            <p:nvPr/>
          </p:nvSpPr>
          <p:spPr>
            <a:xfrm>
              <a:off x="2785269" y="2626518"/>
              <a:ext cx="214313" cy="152400"/>
            </a:xfrm>
            <a:custGeom>
              <a:avLst/>
              <a:gdLst>
                <a:gd name="connsiteX0" fmla="*/ 164306 w 164306"/>
                <a:gd name="connsiteY0" fmla="*/ 0 h 147638"/>
                <a:gd name="connsiteX1" fmla="*/ 130969 w 164306"/>
                <a:gd name="connsiteY1" fmla="*/ 42863 h 147638"/>
                <a:gd name="connsiteX2" fmla="*/ 78581 w 164306"/>
                <a:gd name="connsiteY2" fmla="*/ 92869 h 147638"/>
                <a:gd name="connsiteX3" fmla="*/ 14287 w 164306"/>
                <a:gd name="connsiteY3" fmla="*/ 147638 h 147638"/>
                <a:gd name="connsiteX4" fmla="*/ 0 w 164306"/>
                <a:gd name="connsiteY4" fmla="*/ 128588 h 147638"/>
                <a:gd name="connsiteX5" fmla="*/ 21431 w 164306"/>
                <a:gd name="connsiteY5" fmla="*/ 92869 h 147638"/>
                <a:gd name="connsiteX6" fmla="*/ 88106 w 164306"/>
                <a:gd name="connsiteY6" fmla="*/ 50007 h 147638"/>
                <a:gd name="connsiteX7" fmla="*/ 164306 w 164306"/>
                <a:gd name="connsiteY7" fmla="*/ 0 h 147638"/>
                <a:gd name="connsiteX0" fmla="*/ 164306 w 164306"/>
                <a:gd name="connsiteY0" fmla="*/ 0 h 147638"/>
                <a:gd name="connsiteX1" fmla="*/ 152400 w 164306"/>
                <a:gd name="connsiteY1" fmla="*/ 21432 h 147638"/>
                <a:gd name="connsiteX2" fmla="*/ 130969 w 164306"/>
                <a:gd name="connsiteY2" fmla="*/ 42863 h 147638"/>
                <a:gd name="connsiteX3" fmla="*/ 78581 w 164306"/>
                <a:gd name="connsiteY3" fmla="*/ 92869 h 147638"/>
                <a:gd name="connsiteX4" fmla="*/ 14287 w 164306"/>
                <a:gd name="connsiteY4" fmla="*/ 147638 h 147638"/>
                <a:gd name="connsiteX5" fmla="*/ 0 w 164306"/>
                <a:gd name="connsiteY5" fmla="*/ 128588 h 147638"/>
                <a:gd name="connsiteX6" fmla="*/ 21431 w 164306"/>
                <a:gd name="connsiteY6" fmla="*/ 92869 h 147638"/>
                <a:gd name="connsiteX7" fmla="*/ 88106 w 164306"/>
                <a:gd name="connsiteY7" fmla="*/ 50007 h 147638"/>
                <a:gd name="connsiteX8" fmla="*/ 164306 w 164306"/>
                <a:gd name="connsiteY8" fmla="*/ 0 h 147638"/>
                <a:gd name="connsiteX0" fmla="*/ 164306 w 214313"/>
                <a:gd name="connsiteY0" fmla="*/ 2381 h 150019"/>
                <a:gd name="connsiteX1" fmla="*/ 214313 w 214313"/>
                <a:gd name="connsiteY1" fmla="*/ 0 h 150019"/>
                <a:gd name="connsiteX2" fmla="*/ 130969 w 214313"/>
                <a:gd name="connsiteY2" fmla="*/ 45244 h 150019"/>
                <a:gd name="connsiteX3" fmla="*/ 78581 w 214313"/>
                <a:gd name="connsiteY3" fmla="*/ 95250 h 150019"/>
                <a:gd name="connsiteX4" fmla="*/ 14287 w 214313"/>
                <a:gd name="connsiteY4" fmla="*/ 150019 h 150019"/>
                <a:gd name="connsiteX5" fmla="*/ 0 w 214313"/>
                <a:gd name="connsiteY5" fmla="*/ 130969 h 150019"/>
                <a:gd name="connsiteX6" fmla="*/ 21431 w 214313"/>
                <a:gd name="connsiteY6" fmla="*/ 95250 h 150019"/>
                <a:gd name="connsiteX7" fmla="*/ 88106 w 214313"/>
                <a:gd name="connsiteY7" fmla="*/ 52388 h 150019"/>
                <a:gd name="connsiteX8" fmla="*/ 164306 w 214313"/>
                <a:gd name="connsiteY8" fmla="*/ 2381 h 150019"/>
                <a:gd name="connsiteX0" fmla="*/ 183356 w 214313"/>
                <a:gd name="connsiteY0" fmla="*/ 0 h 152400"/>
                <a:gd name="connsiteX1" fmla="*/ 214313 w 214313"/>
                <a:gd name="connsiteY1" fmla="*/ 2381 h 152400"/>
                <a:gd name="connsiteX2" fmla="*/ 130969 w 214313"/>
                <a:gd name="connsiteY2" fmla="*/ 47625 h 152400"/>
                <a:gd name="connsiteX3" fmla="*/ 78581 w 214313"/>
                <a:gd name="connsiteY3" fmla="*/ 97631 h 152400"/>
                <a:gd name="connsiteX4" fmla="*/ 14287 w 214313"/>
                <a:gd name="connsiteY4" fmla="*/ 152400 h 152400"/>
                <a:gd name="connsiteX5" fmla="*/ 0 w 214313"/>
                <a:gd name="connsiteY5" fmla="*/ 133350 h 152400"/>
                <a:gd name="connsiteX6" fmla="*/ 21431 w 214313"/>
                <a:gd name="connsiteY6" fmla="*/ 97631 h 152400"/>
                <a:gd name="connsiteX7" fmla="*/ 88106 w 214313"/>
                <a:gd name="connsiteY7" fmla="*/ 54769 h 152400"/>
                <a:gd name="connsiteX8" fmla="*/ 183356 w 214313"/>
                <a:gd name="connsiteY8"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13" h="152400">
                  <a:moveTo>
                    <a:pt x="183356" y="0"/>
                  </a:moveTo>
                  <a:lnTo>
                    <a:pt x="214313" y="2381"/>
                  </a:lnTo>
                  <a:lnTo>
                    <a:pt x="130969" y="47625"/>
                  </a:lnTo>
                  <a:lnTo>
                    <a:pt x="78581" y="97631"/>
                  </a:lnTo>
                  <a:lnTo>
                    <a:pt x="14287" y="152400"/>
                  </a:lnTo>
                  <a:lnTo>
                    <a:pt x="0" y="133350"/>
                  </a:lnTo>
                  <a:lnTo>
                    <a:pt x="21431" y="97631"/>
                  </a:lnTo>
                  <a:lnTo>
                    <a:pt x="88106" y="54769"/>
                  </a:lnTo>
                  <a:lnTo>
                    <a:pt x="183356"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7" name="Полилиния: фигура 126">
              <a:extLst>
                <a:ext uri="{FF2B5EF4-FFF2-40B4-BE49-F238E27FC236}">
                  <a16:creationId xmlns:a16="http://schemas.microsoft.com/office/drawing/2014/main" id="{1EF4DD75-88B0-2911-E87D-3DA2BFC5C6A8}"/>
                </a:ext>
              </a:extLst>
            </p:cNvPr>
            <p:cNvSpPr/>
            <p:nvPr/>
          </p:nvSpPr>
          <p:spPr>
            <a:xfrm>
              <a:off x="2463801" y="3355181"/>
              <a:ext cx="73818" cy="66675"/>
            </a:xfrm>
            <a:custGeom>
              <a:avLst/>
              <a:gdLst>
                <a:gd name="connsiteX0" fmla="*/ 0 w 35719"/>
                <a:gd name="connsiteY0" fmla="*/ 0 h 66675"/>
                <a:gd name="connsiteX1" fmla="*/ 21431 w 35719"/>
                <a:gd name="connsiteY1" fmla="*/ 14288 h 66675"/>
                <a:gd name="connsiteX2" fmla="*/ 33338 w 35719"/>
                <a:gd name="connsiteY2" fmla="*/ 45244 h 66675"/>
                <a:gd name="connsiteX3" fmla="*/ 35719 w 35719"/>
                <a:gd name="connsiteY3" fmla="*/ 64294 h 66675"/>
                <a:gd name="connsiteX4" fmla="*/ 21431 w 35719"/>
                <a:gd name="connsiteY4" fmla="*/ 66675 h 66675"/>
                <a:gd name="connsiteX5" fmla="*/ 0 w 35719"/>
                <a:gd name="connsiteY5" fmla="*/ 0 h 66675"/>
                <a:gd name="connsiteX0" fmla="*/ 0 w 35719"/>
                <a:gd name="connsiteY0" fmla="*/ 0 h 66675"/>
                <a:gd name="connsiteX1" fmla="*/ 21431 w 35719"/>
                <a:gd name="connsiteY1" fmla="*/ 14288 h 66675"/>
                <a:gd name="connsiteX2" fmla="*/ 33338 w 35719"/>
                <a:gd name="connsiteY2" fmla="*/ 45244 h 66675"/>
                <a:gd name="connsiteX3" fmla="*/ 35719 w 35719"/>
                <a:gd name="connsiteY3" fmla="*/ 64294 h 66675"/>
                <a:gd name="connsiteX4" fmla="*/ 21431 w 35719"/>
                <a:gd name="connsiteY4" fmla="*/ 66675 h 66675"/>
                <a:gd name="connsiteX5" fmla="*/ 4763 w 35719"/>
                <a:gd name="connsiteY5" fmla="*/ 33338 h 66675"/>
                <a:gd name="connsiteX6" fmla="*/ 0 w 35719"/>
                <a:gd name="connsiteY6" fmla="*/ 0 h 66675"/>
                <a:gd name="connsiteX0" fmla="*/ 38099 w 73818"/>
                <a:gd name="connsiteY0" fmla="*/ 0 h 66675"/>
                <a:gd name="connsiteX1" fmla="*/ 59530 w 73818"/>
                <a:gd name="connsiteY1" fmla="*/ 14288 h 66675"/>
                <a:gd name="connsiteX2" fmla="*/ 71437 w 73818"/>
                <a:gd name="connsiteY2" fmla="*/ 45244 h 66675"/>
                <a:gd name="connsiteX3" fmla="*/ 73818 w 73818"/>
                <a:gd name="connsiteY3" fmla="*/ 64294 h 66675"/>
                <a:gd name="connsiteX4" fmla="*/ 59530 w 73818"/>
                <a:gd name="connsiteY4" fmla="*/ 66675 h 66675"/>
                <a:gd name="connsiteX5" fmla="*/ 0 w 73818"/>
                <a:gd name="connsiteY5" fmla="*/ 0 h 66675"/>
                <a:gd name="connsiteX6" fmla="*/ 38099 w 73818"/>
                <a:gd name="connsiteY6"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18" h="66675">
                  <a:moveTo>
                    <a:pt x="38099" y="0"/>
                  </a:moveTo>
                  <a:lnTo>
                    <a:pt x="59530" y="14288"/>
                  </a:lnTo>
                  <a:lnTo>
                    <a:pt x="71437" y="45244"/>
                  </a:lnTo>
                  <a:lnTo>
                    <a:pt x="73818" y="64294"/>
                  </a:lnTo>
                  <a:lnTo>
                    <a:pt x="59530" y="66675"/>
                  </a:lnTo>
                  <a:lnTo>
                    <a:pt x="0" y="0"/>
                  </a:lnTo>
                  <a:lnTo>
                    <a:pt x="38099"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8" name="Полилиния: фигура 127">
              <a:extLst>
                <a:ext uri="{FF2B5EF4-FFF2-40B4-BE49-F238E27FC236}">
                  <a16:creationId xmlns:a16="http://schemas.microsoft.com/office/drawing/2014/main" id="{A3D9F59F-A178-77CF-5BF0-9F072995A6BC}"/>
                </a:ext>
              </a:extLst>
            </p:cNvPr>
            <p:cNvSpPr/>
            <p:nvPr/>
          </p:nvSpPr>
          <p:spPr>
            <a:xfrm>
              <a:off x="1327944" y="3648074"/>
              <a:ext cx="52387" cy="78581"/>
            </a:xfrm>
            <a:custGeom>
              <a:avLst/>
              <a:gdLst>
                <a:gd name="connsiteX0" fmla="*/ 40481 w 52387"/>
                <a:gd name="connsiteY0" fmla="*/ 0 h 73818"/>
                <a:gd name="connsiteX1" fmla="*/ 52387 w 52387"/>
                <a:gd name="connsiteY1" fmla="*/ 52387 h 73818"/>
                <a:gd name="connsiteX2" fmla="*/ 40481 w 52387"/>
                <a:gd name="connsiteY2" fmla="*/ 71437 h 73818"/>
                <a:gd name="connsiteX3" fmla="*/ 21431 w 52387"/>
                <a:gd name="connsiteY3" fmla="*/ 73818 h 73818"/>
                <a:gd name="connsiteX4" fmla="*/ 0 w 52387"/>
                <a:gd name="connsiteY4" fmla="*/ 54768 h 73818"/>
                <a:gd name="connsiteX5" fmla="*/ 40481 w 52387"/>
                <a:gd name="connsiteY5" fmla="*/ 0 h 73818"/>
                <a:gd name="connsiteX0" fmla="*/ 40481 w 52387"/>
                <a:gd name="connsiteY0" fmla="*/ 0 h 73818"/>
                <a:gd name="connsiteX1" fmla="*/ 52387 w 52387"/>
                <a:gd name="connsiteY1" fmla="*/ 52387 h 73818"/>
                <a:gd name="connsiteX2" fmla="*/ 40481 w 52387"/>
                <a:gd name="connsiteY2" fmla="*/ 71437 h 73818"/>
                <a:gd name="connsiteX3" fmla="*/ 21431 w 52387"/>
                <a:gd name="connsiteY3" fmla="*/ 73818 h 73818"/>
                <a:gd name="connsiteX4" fmla="*/ 0 w 52387"/>
                <a:gd name="connsiteY4" fmla="*/ 54768 h 73818"/>
                <a:gd name="connsiteX5" fmla="*/ 14287 w 52387"/>
                <a:gd name="connsiteY5" fmla="*/ 26193 h 73818"/>
                <a:gd name="connsiteX6" fmla="*/ 40481 w 52387"/>
                <a:gd name="connsiteY6" fmla="*/ 0 h 73818"/>
                <a:gd name="connsiteX0" fmla="*/ 40481 w 52387"/>
                <a:gd name="connsiteY0" fmla="*/ 4763 h 78581"/>
                <a:gd name="connsiteX1" fmla="*/ 52387 w 52387"/>
                <a:gd name="connsiteY1" fmla="*/ 57150 h 78581"/>
                <a:gd name="connsiteX2" fmla="*/ 40481 w 52387"/>
                <a:gd name="connsiteY2" fmla="*/ 76200 h 78581"/>
                <a:gd name="connsiteX3" fmla="*/ 21431 w 52387"/>
                <a:gd name="connsiteY3" fmla="*/ 78581 h 78581"/>
                <a:gd name="connsiteX4" fmla="*/ 0 w 52387"/>
                <a:gd name="connsiteY4" fmla="*/ 59531 h 78581"/>
                <a:gd name="connsiteX5" fmla="*/ 2381 w 52387"/>
                <a:gd name="connsiteY5" fmla="*/ 0 h 78581"/>
                <a:gd name="connsiteX6" fmla="*/ 40481 w 52387"/>
                <a:gd name="connsiteY6" fmla="*/ 4763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7" h="78581">
                  <a:moveTo>
                    <a:pt x="40481" y="4763"/>
                  </a:moveTo>
                  <a:lnTo>
                    <a:pt x="52387" y="57150"/>
                  </a:lnTo>
                  <a:lnTo>
                    <a:pt x="40481" y="76200"/>
                  </a:lnTo>
                  <a:lnTo>
                    <a:pt x="21431" y="78581"/>
                  </a:lnTo>
                  <a:lnTo>
                    <a:pt x="0" y="59531"/>
                  </a:lnTo>
                  <a:cubicBezTo>
                    <a:pt x="794" y="39687"/>
                    <a:pt x="1587" y="19844"/>
                    <a:pt x="2381" y="0"/>
                  </a:cubicBezTo>
                  <a:lnTo>
                    <a:pt x="40481" y="4763"/>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9" name="Полилиния: фигура 128">
              <a:extLst>
                <a:ext uri="{FF2B5EF4-FFF2-40B4-BE49-F238E27FC236}">
                  <a16:creationId xmlns:a16="http://schemas.microsoft.com/office/drawing/2014/main" id="{6C86B5DA-1648-70F3-DC6F-39C69930C866}"/>
                </a:ext>
              </a:extLst>
            </p:cNvPr>
            <p:cNvSpPr/>
            <p:nvPr/>
          </p:nvSpPr>
          <p:spPr>
            <a:xfrm>
              <a:off x="2020887" y="3823095"/>
              <a:ext cx="130969" cy="150018"/>
            </a:xfrm>
            <a:custGeom>
              <a:avLst/>
              <a:gdLst>
                <a:gd name="connsiteX0" fmla="*/ 35719 w 35719"/>
                <a:gd name="connsiteY0" fmla="*/ 0 h 69056"/>
                <a:gd name="connsiteX1" fmla="*/ 4763 w 35719"/>
                <a:gd name="connsiteY1" fmla="*/ 47625 h 69056"/>
                <a:gd name="connsiteX2" fmla="*/ 0 w 35719"/>
                <a:gd name="connsiteY2" fmla="*/ 69056 h 69056"/>
                <a:gd name="connsiteX3" fmla="*/ 21431 w 35719"/>
                <a:gd name="connsiteY3" fmla="*/ 69056 h 69056"/>
                <a:gd name="connsiteX4" fmla="*/ 35719 w 35719"/>
                <a:gd name="connsiteY4" fmla="*/ 0 h 69056"/>
                <a:gd name="connsiteX0" fmla="*/ 35719 w 35719"/>
                <a:gd name="connsiteY0" fmla="*/ 0 h 69056"/>
                <a:gd name="connsiteX1" fmla="*/ 4763 w 35719"/>
                <a:gd name="connsiteY1" fmla="*/ 47625 h 69056"/>
                <a:gd name="connsiteX2" fmla="*/ 0 w 35719"/>
                <a:gd name="connsiteY2" fmla="*/ 69056 h 69056"/>
                <a:gd name="connsiteX3" fmla="*/ 21431 w 35719"/>
                <a:gd name="connsiteY3" fmla="*/ 69056 h 69056"/>
                <a:gd name="connsiteX4" fmla="*/ 33338 w 35719"/>
                <a:gd name="connsiteY4" fmla="*/ 23812 h 69056"/>
                <a:gd name="connsiteX5" fmla="*/ 35719 w 35719"/>
                <a:gd name="connsiteY5" fmla="*/ 0 h 69056"/>
                <a:gd name="connsiteX0" fmla="*/ 35719 w 66675"/>
                <a:gd name="connsiteY0" fmla="*/ 0 h 69056"/>
                <a:gd name="connsiteX1" fmla="*/ 4763 w 66675"/>
                <a:gd name="connsiteY1" fmla="*/ 47625 h 69056"/>
                <a:gd name="connsiteX2" fmla="*/ 0 w 66675"/>
                <a:gd name="connsiteY2" fmla="*/ 69056 h 69056"/>
                <a:gd name="connsiteX3" fmla="*/ 21431 w 66675"/>
                <a:gd name="connsiteY3" fmla="*/ 69056 h 69056"/>
                <a:gd name="connsiteX4" fmla="*/ 66675 w 66675"/>
                <a:gd name="connsiteY4" fmla="*/ 4762 h 69056"/>
                <a:gd name="connsiteX5" fmla="*/ 35719 w 66675"/>
                <a:gd name="connsiteY5" fmla="*/ 0 h 69056"/>
                <a:gd name="connsiteX0" fmla="*/ 35719 w 66675"/>
                <a:gd name="connsiteY0" fmla="*/ 0 h 69056"/>
                <a:gd name="connsiteX1" fmla="*/ 21431 w 66675"/>
                <a:gd name="connsiteY1" fmla="*/ 16668 h 69056"/>
                <a:gd name="connsiteX2" fmla="*/ 4763 w 66675"/>
                <a:gd name="connsiteY2" fmla="*/ 47625 h 69056"/>
                <a:gd name="connsiteX3" fmla="*/ 0 w 66675"/>
                <a:gd name="connsiteY3" fmla="*/ 69056 h 69056"/>
                <a:gd name="connsiteX4" fmla="*/ 21431 w 66675"/>
                <a:gd name="connsiteY4" fmla="*/ 69056 h 69056"/>
                <a:gd name="connsiteX5" fmla="*/ 66675 w 66675"/>
                <a:gd name="connsiteY5" fmla="*/ 4762 h 69056"/>
                <a:gd name="connsiteX6" fmla="*/ 35719 w 66675"/>
                <a:gd name="connsiteY6" fmla="*/ 0 h 69056"/>
                <a:gd name="connsiteX0" fmla="*/ 35719 w 66675"/>
                <a:gd name="connsiteY0" fmla="*/ 0 h 69056"/>
                <a:gd name="connsiteX1" fmla="*/ 19050 w 66675"/>
                <a:gd name="connsiteY1" fmla="*/ 21431 h 69056"/>
                <a:gd name="connsiteX2" fmla="*/ 4763 w 66675"/>
                <a:gd name="connsiteY2" fmla="*/ 47625 h 69056"/>
                <a:gd name="connsiteX3" fmla="*/ 0 w 66675"/>
                <a:gd name="connsiteY3" fmla="*/ 69056 h 69056"/>
                <a:gd name="connsiteX4" fmla="*/ 21431 w 66675"/>
                <a:gd name="connsiteY4" fmla="*/ 69056 h 69056"/>
                <a:gd name="connsiteX5" fmla="*/ 66675 w 66675"/>
                <a:gd name="connsiteY5" fmla="*/ 4762 h 69056"/>
                <a:gd name="connsiteX6" fmla="*/ 35719 w 66675"/>
                <a:gd name="connsiteY6" fmla="*/ 0 h 69056"/>
                <a:gd name="connsiteX0" fmla="*/ 100013 w 130969"/>
                <a:gd name="connsiteY0" fmla="*/ 0 h 150018"/>
                <a:gd name="connsiteX1" fmla="*/ 83344 w 130969"/>
                <a:gd name="connsiteY1" fmla="*/ 21431 h 150018"/>
                <a:gd name="connsiteX2" fmla="*/ 69057 w 130969"/>
                <a:gd name="connsiteY2" fmla="*/ 47625 h 150018"/>
                <a:gd name="connsiteX3" fmla="*/ 0 w 130969"/>
                <a:gd name="connsiteY3" fmla="*/ 150018 h 150018"/>
                <a:gd name="connsiteX4" fmla="*/ 85725 w 130969"/>
                <a:gd name="connsiteY4" fmla="*/ 69056 h 150018"/>
                <a:gd name="connsiteX5" fmla="*/ 130969 w 130969"/>
                <a:gd name="connsiteY5" fmla="*/ 4762 h 150018"/>
                <a:gd name="connsiteX6" fmla="*/ 100013 w 130969"/>
                <a:gd name="connsiteY6" fmla="*/ 0 h 150018"/>
                <a:gd name="connsiteX0" fmla="*/ 100013 w 130969"/>
                <a:gd name="connsiteY0" fmla="*/ 0 h 150018"/>
                <a:gd name="connsiteX1" fmla="*/ 83344 w 130969"/>
                <a:gd name="connsiteY1" fmla="*/ 21431 h 150018"/>
                <a:gd name="connsiteX2" fmla="*/ 69057 w 130969"/>
                <a:gd name="connsiteY2" fmla="*/ 47625 h 150018"/>
                <a:gd name="connsiteX3" fmla="*/ 38101 w 130969"/>
                <a:gd name="connsiteY3" fmla="*/ 86918 h 150018"/>
                <a:gd name="connsiteX4" fmla="*/ 0 w 130969"/>
                <a:gd name="connsiteY4" fmla="*/ 150018 h 150018"/>
                <a:gd name="connsiteX5" fmla="*/ 85725 w 130969"/>
                <a:gd name="connsiteY5" fmla="*/ 69056 h 150018"/>
                <a:gd name="connsiteX6" fmla="*/ 130969 w 130969"/>
                <a:gd name="connsiteY6" fmla="*/ 4762 h 150018"/>
                <a:gd name="connsiteX7" fmla="*/ 100013 w 130969"/>
                <a:gd name="connsiteY7" fmla="*/ 0 h 150018"/>
                <a:gd name="connsiteX0" fmla="*/ 100013 w 130969"/>
                <a:gd name="connsiteY0" fmla="*/ 0 h 150018"/>
                <a:gd name="connsiteX1" fmla="*/ 83344 w 130969"/>
                <a:gd name="connsiteY1" fmla="*/ 21431 h 150018"/>
                <a:gd name="connsiteX2" fmla="*/ 69057 w 130969"/>
                <a:gd name="connsiteY2" fmla="*/ 47625 h 150018"/>
                <a:gd name="connsiteX3" fmla="*/ 33339 w 130969"/>
                <a:gd name="connsiteY3" fmla="*/ 82155 h 150018"/>
                <a:gd name="connsiteX4" fmla="*/ 0 w 130969"/>
                <a:gd name="connsiteY4" fmla="*/ 150018 h 150018"/>
                <a:gd name="connsiteX5" fmla="*/ 85725 w 130969"/>
                <a:gd name="connsiteY5" fmla="*/ 69056 h 150018"/>
                <a:gd name="connsiteX6" fmla="*/ 130969 w 130969"/>
                <a:gd name="connsiteY6" fmla="*/ 4762 h 150018"/>
                <a:gd name="connsiteX7" fmla="*/ 100013 w 130969"/>
                <a:gd name="connsiteY7" fmla="*/ 0 h 150018"/>
                <a:gd name="connsiteX0" fmla="*/ 100013 w 130969"/>
                <a:gd name="connsiteY0" fmla="*/ 0 h 150018"/>
                <a:gd name="connsiteX1" fmla="*/ 83344 w 130969"/>
                <a:gd name="connsiteY1" fmla="*/ 21431 h 150018"/>
                <a:gd name="connsiteX2" fmla="*/ 69057 w 130969"/>
                <a:gd name="connsiteY2" fmla="*/ 47625 h 150018"/>
                <a:gd name="connsiteX3" fmla="*/ 33339 w 130969"/>
                <a:gd name="connsiteY3" fmla="*/ 82155 h 150018"/>
                <a:gd name="connsiteX4" fmla="*/ 0 w 130969"/>
                <a:gd name="connsiteY4" fmla="*/ 150018 h 150018"/>
                <a:gd name="connsiteX5" fmla="*/ 57151 w 130969"/>
                <a:gd name="connsiteY5" fmla="*/ 98824 h 150018"/>
                <a:gd name="connsiteX6" fmla="*/ 85725 w 130969"/>
                <a:gd name="connsiteY6" fmla="*/ 69056 h 150018"/>
                <a:gd name="connsiteX7" fmla="*/ 130969 w 130969"/>
                <a:gd name="connsiteY7" fmla="*/ 4762 h 150018"/>
                <a:gd name="connsiteX8" fmla="*/ 100013 w 130969"/>
                <a:gd name="connsiteY8" fmla="*/ 0 h 150018"/>
                <a:gd name="connsiteX0" fmla="*/ 100013 w 130969"/>
                <a:gd name="connsiteY0" fmla="*/ 0 h 150018"/>
                <a:gd name="connsiteX1" fmla="*/ 83344 w 130969"/>
                <a:gd name="connsiteY1" fmla="*/ 21431 h 150018"/>
                <a:gd name="connsiteX2" fmla="*/ 69057 w 130969"/>
                <a:gd name="connsiteY2" fmla="*/ 47625 h 150018"/>
                <a:gd name="connsiteX3" fmla="*/ 33339 w 130969"/>
                <a:gd name="connsiteY3" fmla="*/ 82155 h 150018"/>
                <a:gd name="connsiteX4" fmla="*/ 0 w 130969"/>
                <a:gd name="connsiteY4" fmla="*/ 150018 h 150018"/>
                <a:gd name="connsiteX5" fmla="*/ 64294 w 130969"/>
                <a:gd name="connsiteY5" fmla="*/ 110730 h 150018"/>
                <a:gd name="connsiteX6" fmla="*/ 85725 w 130969"/>
                <a:gd name="connsiteY6" fmla="*/ 69056 h 150018"/>
                <a:gd name="connsiteX7" fmla="*/ 130969 w 130969"/>
                <a:gd name="connsiteY7" fmla="*/ 4762 h 150018"/>
                <a:gd name="connsiteX8" fmla="*/ 100013 w 130969"/>
                <a:gd name="connsiteY8" fmla="*/ 0 h 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969" h="150018">
                  <a:moveTo>
                    <a:pt x="100013" y="0"/>
                  </a:moveTo>
                  <a:lnTo>
                    <a:pt x="83344" y="21431"/>
                  </a:lnTo>
                  <a:lnTo>
                    <a:pt x="69057" y="47625"/>
                  </a:lnTo>
                  <a:lnTo>
                    <a:pt x="33339" y="82155"/>
                  </a:lnTo>
                  <a:lnTo>
                    <a:pt x="0" y="150018"/>
                  </a:lnTo>
                  <a:lnTo>
                    <a:pt x="64294" y="110730"/>
                  </a:lnTo>
                  <a:lnTo>
                    <a:pt x="85725" y="69056"/>
                  </a:lnTo>
                  <a:lnTo>
                    <a:pt x="130969" y="4762"/>
                  </a:lnTo>
                  <a:lnTo>
                    <a:pt x="100013"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0" name="Полилиния: фигура 129">
              <a:extLst>
                <a:ext uri="{FF2B5EF4-FFF2-40B4-BE49-F238E27FC236}">
                  <a16:creationId xmlns:a16="http://schemas.microsoft.com/office/drawing/2014/main" id="{01A1B706-B1C3-6408-E985-DCBFB48262EC}"/>
                </a:ext>
              </a:extLst>
            </p:cNvPr>
            <p:cNvSpPr/>
            <p:nvPr/>
          </p:nvSpPr>
          <p:spPr>
            <a:xfrm>
              <a:off x="1587498" y="3659980"/>
              <a:ext cx="57151" cy="66675"/>
            </a:xfrm>
            <a:custGeom>
              <a:avLst/>
              <a:gdLst>
                <a:gd name="connsiteX0" fmla="*/ 30957 w 30957"/>
                <a:gd name="connsiteY0" fmla="*/ 0 h 66675"/>
                <a:gd name="connsiteX1" fmla="*/ 0 w 30957"/>
                <a:gd name="connsiteY1" fmla="*/ 50006 h 66675"/>
                <a:gd name="connsiteX2" fmla="*/ 7144 w 30957"/>
                <a:gd name="connsiteY2" fmla="*/ 64294 h 66675"/>
                <a:gd name="connsiteX3" fmla="*/ 19050 w 30957"/>
                <a:gd name="connsiteY3" fmla="*/ 66675 h 66675"/>
                <a:gd name="connsiteX4" fmla="*/ 30957 w 30957"/>
                <a:gd name="connsiteY4" fmla="*/ 0 h 66675"/>
                <a:gd name="connsiteX0" fmla="*/ 30957 w 30957"/>
                <a:gd name="connsiteY0" fmla="*/ 0 h 66675"/>
                <a:gd name="connsiteX1" fmla="*/ 0 w 30957"/>
                <a:gd name="connsiteY1" fmla="*/ 50006 h 66675"/>
                <a:gd name="connsiteX2" fmla="*/ 7144 w 30957"/>
                <a:gd name="connsiteY2" fmla="*/ 64294 h 66675"/>
                <a:gd name="connsiteX3" fmla="*/ 19050 w 30957"/>
                <a:gd name="connsiteY3" fmla="*/ 66675 h 66675"/>
                <a:gd name="connsiteX4" fmla="*/ 26194 w 30957"/>
                <a:gd name="connsiteY4" fmla="*/ 30956 h 66675"/>
                <a:gd name="connsiteX5" fmla="*/ 30957 w 30957"/>
                <a:gd name="connsiteY5" fmla="*/ 0 h 66675"/>
                <a:gd name="connsiteX0" fmla="*/ 30957 w 57151"/>
                <a:gd name="connsiteY0" fmla="*/ 0 h 66675"/>
                <a:gd name="connsiteX1" fmla="*/ 0 w 57151"/>
                <a:gd name="connsiteY1" fmla="*/ 50006 h 66675"/>
                <a:gd name="connsiteX2" fmla="*/ 7144 w 57151"/>
                <a:gd name="connsiteY2" fmla="*/ 64294 h 66675"/>
                <a:gd name="connsiteX3" fmla="*/ 19050 w 57151"/>
                <a:gd name="connsiteY3" fmla="*/ 66675 h 66675"/>
                <a:gd name="connsiteX4" fmla="*/ 57151 w 57151"/>
                <a:gd name="connsiteY4" fmla="*/ 9524 h 66675"/>
                <a:gd name="connsiteX5" fmla="*/ 30957 w 57151"/>
                <a:gd name="connsiteY5"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66675">
                  <a:moveTo>
                    <a:pt x="30957" y="0"/>
                  </a:moveTo>
                  <a:lnTo>
                    <a:pt x="0" y="50006"/>
                  </a:lnTo>
                  <a:lnTo>
                    <a:pt x="7144" y="64294"/>
                  </a:lnTo>
                  <a:lnTo>
                    <a:pt x="19050" y="66675"/>
                  </a:lnTo>
                  <a:lnTo>
                    <a:pt x="57151" y="9524"/>
                  </a:lnTo>
                  <a:lnTo>
                    <a:pt x="30957"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1" name="Полилиния: фигура 130">
              <a:extLst>
                <a:ext uri="{FF2B5EF4-FFF2-40B4-BE49-F238E27FC236}">
                  <a16:creationId xmlns:a16="http://schemas.microsoft.com/office/drawing/2014/main" id="{69DEA919-FB5B-C792-4AC0-57C14005251B}"/>
                </a:ext>
              </a:extLst>
            </p:cNvPr>
            <p:cNvSpPr/>
            <p:nvPr/>
          </p:nvSpPr>
          <p:spPr>
            <a:xfrm>
              <a:off x="2338241" y="3424236"/>
              <a:ext cx="59532" cy="278607"/>
            </a:xfrm>
            <a:custGeom>
              <a:avLst/>
              <a:gdLst>
                <a:gd name="connsiteX0" fmla="*/ 40481 w 109538"/>
                <a:gd name="connsiteY0" fmla="*/ 221457 h 250032"/>
                <a:gd name="connsiteX1" fmla="*/ 21431 w 109538"/>
                <a:gd name="connsiteY1" fmla="*/ 157163 h 250032"/>
                <a:gd name="connsiteX2" fmla="*/ 2381 w 109538"/>
                <a:gd name="connsiteY2" fmla="*/ 133350 h 250032"/>
                <a:gd name="connsiteX3" fmla="*/ 2381 w 109538"/>
                <a:gd name="connsiteY3" fmla="*/ 90488 h 250032"/>
                <a:gd name="connsiteX4" fmla="*/ 0 w 109538"/>
                <a:gd name="connsiteY4" fmla="*/ 50007 h 250032"/>
                <a:gd name="connsiteX5" fmla="*/ 9525 w 109538"/>
                <a:gd name="connsiteY5" fmla="*/ 21432 h 250032"/>
                <a:gd name="connsiteX6" fmla="*/ 23813 w 109538"/>
                <a:gd name="connsiteY6" fmla="*/ 2382 h 250032"/>
                <a:gd name="connsiteX7" fmla="*/ 35719 w 109538"/>
                <a:gd name="connsiteY7" fmla="*/ 0 h 250032"/>
                <a:gd name="connsiteX8" fmla="*/ 47625 w 109538"/>
                <a:gd name="connsiteY8" fmla="*/ 23813 h 250032"/>
                <a:gd name="connsiteX9" fmla="*/ 54769 w 109538"/>
                <a:gd name="connsiteY9" fmla="*/ 45244 h 250032"/>
                <a:gd name="connsiteX10" fmla="*/ 40481 w 109538"/>
                <a:gd name="connsiteY10" fmla="*/ 71438 h 250032"/>
                <a:gd name="connsiteX11" fmla="*/ 35719 w 109538"/>
                <a:gd name="connsiteY11" fmla="*/ 104775 h 250032"/>
                <a:gd name="connsiteX12" fmla="*/ 45244 w 109538"/>
                <a:gd name="connsiteY12" fmla="*/ 133350 h 250032"/>
                <a:gd name="connsiteX13" fmla="*/ 59531 w 109538"/>
                <a:gd name="connsiteY13" fmla="*/ 164307 h 250032"/>
                <a:gd name="connsiteX14" fmla="*/ 90488 w 109538"/>
                <a:gd name="connsiteY14" fmla="*/ 197644 h 250032"/>
                <a:gd name="connsiteX15" fmla="*/ 109538 w 109538"/>
                <a:gd name="connsiteY15" fmla="*/ 221457 h 250032"/>
                <a:gd name="connsiteX16" fmla="*/ 109538 w 109538"/>
                <a:gd name="connsiteY16" fmla="*/ 242888 h 250032"/>
                <a:gd name="connsiteX17" fmla="*/ 90488 w 109538"/>
                <a:gd name="connsiteY17" fmla="*/ 250032 h 250032"/>
                <a:gd name="connsiteX18" fmla="*/ 40481 w 109538"/>
                <a:gd name="connsiteY18" fmla="*/ 221457 h 250032"/>
                <a:gd name="connsiteX0" fmla="*/ 2381 w 109538"/>
                <a:gd name="connsiteY0" fmla="*/ 278607 h 278607"/>
                <a:gd name="connsiteX1" fmla="*/ 21431 w 109538"/>
                <a:gd name="connsiteY1" fmla="*/ 157163 h 278607"/>
                <a:gd name="connsiteX2" fmla="*/ 2381 w 109538"/>
                <a:gd name="connsiteY2" fmla="*/ 133350 h 278607"/>
                <a:gd name="connsiteX3" fmla="*/ 2381 w 109538"/>
                <a:gd name="connsiteY3" fmla="*/ 90488 h 278607"/>
                <a:gd name="connsiteX4" fmla="*/ 0 w 109538"/>
                <a:gd name="connsiteY4" fmla="*/ 50007 h 278607"/>
                <a:gd name="connsiteX5" fmla="*/ 9525 w 109538"/>
                <a:gd name="connsiteY5" fmla="*/ 21432 h 278607"/>
                <a:gd name="connsiteX6" fmla="*/ 23813 w 109538"/>
                <a:gd name="connsiteY6" fmla="*/ 2382 h 278607"/>
                <a:gd name="connsiteX7" fmla="*/ 35719 w 109538"/>
                <a:gd name="connsiteY7" fmla="*/ 0 h 278607"/>
                <a:gd name="connsiteX8" fmla="*/ 47625 w 109538"/>
                <a:gd name="connsiteY8" fmla="*/ 23813 h 278607"/>
                <a:gd name="connsiteX9" fmla="*/ 54769 w 109538"/>
                <a:gd name="connsiteY9" fmla="*/ 45244 h 278607"/>
                <a:gd name="connsiteX10" fmla="*/ 40481 w 109538"/>
                <a:gd name="connsiteY10" fmla="*/ 71438 h 278607"/>
                <a:gd name="connsiteX11" fmla="*/ 35719 w 109538"/>
                <a:gd name="connsiteY11" fmla="*/ 104775 h 278607"/>
                <a:gd name="connsiteX12" fmla="*/ 45244 w 109538"/>
                <a:gd name="connsiteY12" fmla="*/ 133350 h 278607"/>
                <a:gd name="connsiteX13" fmla="*/ 59531 w 109538"/>
                <a:gd name="connsiteY13" fmla="*/ 164307 h 278607"/>
                <a:gd name="connsiteX14" fmla="*/ 90488 w 109538"/>
                <a:gd name="connsiteY14" fmla="*/ 197644 h 278607"/>
                <a:gd name="connsiteX15" fmla="*/ 109538 w 109538"/>
                <a:gd name="connsiteY15" fmla="*/ 221457 h 278607"/>
                <a:gd name="connsiteX16" fmla="*/ 109538 w 109538"/>
                <a:gd name="connsiteY16" fmla="*/ 242888 h 278607"/>
                <a:gd name="connsiteX17" fmla="*/ 90488 w 109538"/>
                <a:gd name="connsiteY17" fmla="*/ 250032 h 278607"/>
                <a:gd name="connsiteX18" fmla="*/ 2381 w 109538"/>
                <a:gd name="connsiteY18" fmla="*/ 278607 h 278607"/>
                <a:gd name="connsiteX0" fmla="*/ 2381 w 109538"/>
                <a:gd name="connsiteY0" fmla="*/ 278607 h 278607"/>
                <a:gd name="connsiteX1" fmla="*/ 21431 w 109538"/>
                <a:gd name="connsiteY1" fmla="*/ 157163 h 278607"/>
                <a:gd name="connsiteX2" fmla="*/ 2381 w 109538"/>
                <a:gd name="connsiteY2" fmla="*/ 133350 h 278607"/>
                <a:gd name="connsiteX3" fmla="*/ 2381 w 109538"/>
                <a:gd name="connsiteY3" fmla="*/ 90488 h 278607"/>
                <a:gd name="connsiteX4" fmla="*/ 0 w 109538"/>
                <a:gd name="connsiteY4" fmla="*/ 50007 h 278607"/>
                <a:gd name="connsiteX5" fmla="*/ 9525 w 109538"/>
                <a:gd name="connsiteY5" fmla="*/ 21432 h 278607"/>
                <a:gd name="connsiteX6" fmla="*/ 23813 w 109538"/>
                <a:gd name="connsiteY6" fmla="*/ 2382 h 278607"/>
                <a:gd name="connsiteX7" fmla="*/ 35719 w 109538"/>
                <a:gd name="connsiteY7" fmla="*/ 0 h 278607"/>
                <a:gd name="connsiteX8" fmla="*/ 47625 w 109538"/>
                <a:gd name="connsiteY8" fmla="*/ 23813 h 278607"/>
                <a:gd name="connsiteX9" fmla="*/ 54769 w 109538"/>
                <a:gd name="connsiteY9" fmla="*/ 45244 h 278607"/>
                <a:gd name="connsiteX10" fmla="*/ 40481 w 109538"/>
                <a:gd name="connsiteY10" fmla="*/ 71438 h 278607"/>
                <a:gd name="connsiteX11" fmla="*/ 35719 w 109538"/>
                <a:gd name="connsiteY11" fmla="*/ 104775 h 278607"/>
                <a:gd name="connsiteX12" fmla="*/ 45244 w 109538"/>
                <a:gd name="connsiteY12" fmla="*/ 133350 h 278607"/>
                <a:gd name="connsiteX13" fmla="*/ 59531 w 109538"/>
                <a:gd name="connsiteY13" fmla="*/ 164307 h 278607"/>
                <a:gd name="connsiteX14" fmla="*/ 90488 w 109538"/>
                <a:gd name="connsiteY14" fmla="*/ 197644 h 278607"/>
                <a:gd name="connsiteX15" fmla="*/ 109538 w 109538"/>
                <a:gd name="connsiteY15" fmla="*/ 221457 h 278607"/>
                <a:gd name="connsiteX16" fmla="*/ 109538 w 109538"/>
                <a:gd name="connsiteY16" fmla="*/ 242888 h 278607"/>
                <a:gd name="connsiteX17" fmla="*/ 45245 w 109538"/>
                <a:gd name="connsiteY17" fmla="*/ 271464 h 278607"/>
                <a:gd name="connsiteX18" fmla="*/ 2381 w 109538"/>
                <a:gd name="connsiteY18" fmla="*/ 278607 h 278607"/>
                <a:gd name="connsiteX0" fmla="*/ 2381 w 109538"/>
                <a:gd name="connsiteY0" fmla="*/ 278607 h 278607"/>
                <a:gd name="connsiteX1" fmla="*/ 21431 w 109538"/>
                <a:gd name="connsiteY1" fmla="*/ 157163 h 278607"/>
                <a:gd name="connsiteX2" fmla="*/ 2381 w 109538"/>
                <a:gd name="connsiteY2" fmla="*/ 133350 h 278607"/>
                <a:gd name="connsiteX3" fmla="*/ 2381 w 109538"/>
                <a:gd name="connsiteY3" fmla="*/ 90488 h 278607"/>
                <a:gd name="connsiteX4" fmla="*/ 0 w 109538"/>
                <a:gd name="connsiteY4" fmla="*/ 50007 h 278607"/>
                <a:gd name="connsiteX5" fmla="*/ 9525 w 109538"/>
                <a:gd name="connsiteY5" fmla="*/ 21432 h 278607"/>
                <a:gd name="connsiteX6" fmla="*/ 23813 w 109538"/>
                <a:gd name="connsiteY6" fmla="*/ 2382 h 278607"/>
                <a:gd name="connsiteX7" fmla="*/ 35719 w 109538"/>
                <a:gd name="connsiteY7" fmla="*/ 0 h 278607"/>
                <a:gd name="connsiteX8" fmla="*/ 47625 w 109538"/>
                <a:gd name="connsiteY8" fmla="*/ 23813 h 278607"/>
                <a:gd name="connsiteX9" fmla="*/ 54769 w 109538"/>
                <a:gd name="connsiteY9" fmla="*/ 45244 h 278607"/>
                <a:gd name="connsiteX10" fmla="*/ 40481 w 109538"/>
                <a:gd name="connsiteY10" fmla="*/ 71438 h 278607"/>
                <a:gd name="connsiteX11" fmla="*/ 35719 w 109538"/>
                <a:gd name="connsiteY11" fmla="*/ 104775 h 278607"/>
                <a:gd name="connsiteX12" fmla="*/ 45244 w 109538"/>
                <a:gd name="connsiteY12" fmla="*/ 133350 h 278607"/>
                <a:gd name="connsiteX13" fmla="*/ 59531 w 109538"/>
                <a:gd name="connsiteY13" fmla="*/ 164307 h 278607"/>
                <a:gd name="connsiteX14" fmla="*/ 90488 w 109538"/>
                <a:gd name="connsiteY14" fmla="*/ 197644 h 278607"/>
                <a:gd name="connsiteX15" fmla="*/ 109538 w 109538"/>
                <a:gd name="connsiteY15" fmla="*/ 221457 h 278607"/>
                <a:gd name="connsiteX16" fmla="*/ 61913 w 109538"/>
                <a:gd name="connsiteY16" fmla="*/ 266701 h 278607"/>
                <a:gd name="connsiteX17" fmla="*/ 45245 w 109538"/>
                <a:gd name="connsiteY17" fmla="*/ 271464 h 278607"/>
                <a:gd name="connsiteX18" fmla="*/ 2381 w 109538"/>
                <a:gd name="connsiteY18" fmla="*/ 278607 h 278607"/>
                <a:gd name="connsiteX0" fmla="*/ 2381 w 90488"/>
                <a:gd name="connsiteY0" fmla="*/ 278607 h 278607"/>
                <a:gd name="connsiteX1" fmla="*/ 21431 w 90488"/>
                <a:gd name="connsiteY1" fmla="*/ 157163 h 278607"/>
                <a:gd name="connsiteX2" fmla="*/ 2381 w 90488"/>
                <a:gd name="connsiteY2" fmla="*/ 133350 h 278607"/>
                <a:gd name="connsiteX3" fmla="*/ 2381 w 90488"/>
                <a:gd name="connsiteY3" fmla="*/ 90488 h 278607"/>
                <a:gd name="connsiteX4" fmla="*/ 0 w 90488"/>
                <a:gd name="connsiteY4" fmla="*/ 50007 h 278607"/>
                <a:gd name="connsiteX5" fmla="*/ 9525 w 90488"/>
                <a:gd name="connsiteY5" fmla="*/ 21432 h 278607"/>
                <a:gd name="connsiteX6" fmla="*/ 23813 w 90488"/>
                <a:gd name="connsiteY6" fmla="*/ 2382 h 278607"/>
                <a:gd name="connsiteX7" fmla="*/ 35719 w 90488"/>
                <a:gd name="connsiteY7" fmla="*/ 0 h 278607"/>
                <a:gd name="connsiteX8" fmla="*/ 47625 w 90488"/>
                <a:gd name="connsiteY8" fmla="*/ 23813 h 278607"/>
                <a:gd name="connsiteX9" fmla="*/ 54769 w 90488"/>
                <a:gd name="connsiteY9" fmla="*/ 45244 h 278607"/>
                <a:gd name="connsiteX10" fmla="*/ 40481 w 90488"/>
                <a:gd name="connsiteY10" fmla="*/ 71438 h 278607"/>
                <a:gd name="connsiteX11" fmla="*/ 35719 w 90488"/>
                <a:gd name="connsiteY11" fmla="*/ 104775 h 278607"/>
                <a:gd name="connsiteX12" fmla="*/ 45244 w 90488"/>
                <a:gd name="connsiteY12" fmla="*/ 133350 h 278607"/>
                <a:gd name="connsiteX13" fmla="*/ 59531 w 90488"/>
                <a:gd name="connsiteY13" fmla="*/ 164307 h 278607"/>
                <a:gd name="connsiteX14" fmla="*/ 90488 w 90488"/>
                <a:gd name="connsiteY14" fmla="*/ 197644 h 278607"/>
                <a:gd name="connsiteX15" fmla="*/ 57150 w 90488"/>
                <a:gd name="connsiteY15" fmla="*/ 223838 h 278607"/>
                <a:gd name="connsiteX16" fmla="*/ 61913 w 90488"/>
                <a:gd name="connsiteY16" fmla="*/ 266701 h 278607"/>
                <a:gd name="connsiteX17" fmla="*/ 45245 w 90488"/>
                <a:gd name="connsiteY17" fmla="*/ 271464 h 278607"/>
                <a:gd name="connsiteX18" fmla="*/ 2381 w 90488"/>
                <a:gd name="connsiteY18" fmla="*/ 278607 h 278607"/>
                <a:gd name="connsiteX0" fmla="*/ 2381 w 61913"/>
                <a:gd name="connsiteY0" fmla="*/ 278607 h 278607"/>
                <a:gd name="connsiteX1" fmla="*/ 21431 w 61913"/>
                <a:gd name="connsiteY1" fmla="*/ 157163 h 278607"/>
                <a:gd name="connsiteX2" fmla="*/ 2381 w 61913"/>
                <a:gd name="connsiteY2" fmla="*/ 133350 h 278607"/>
                <a:gd name="connsiteX3" fmla="*/ 2381 w 61913"/>
                <a:gd name="connsiteY3" fmla="*/ 90488 h 278607"/>
                <a:gd name="connsiteX4" fmla="*/ 0 w 61913"/>
                <a:gd name="connsiteY4" fmla="*/ 50007 h 278607"/>
                <a:gd name="connsiteX5" fmla="*/ 9525 w 61913"/>
                <a:gd name="connsiteY5" fmla="*/ 21432 h 278607"/>
                <a:gd name="connsiteX6" fmla="*/ 23813 w 61913"/>
                <a:gd name="connsiteY6" fmla="*/ 2382 h 278607"/>
                <a:gd name="connsiteX7" fmla="*/ 35719 w 61913"/>
                <a:gd name="connsiteY7" fmla="*/ 0 h 278607"/>
                <a:gd name="connsiteX8" fmla="*/ 47625 w 61913"/>
                <a:gd name="connsiteY8" fmla="*/ 23813 h 278607"/>
                <a:gd name="connsiteX9" fmla="*/ 54769 w 61913"/>
                <a:gd name="connsiteY9" fmla="*/ 45244 h 278607"/>
                <a:gd name="connsiteX10" fmla="*/ 40481 w 61913"/>
                <a:gd name="connsiteY10" fmla="*/ 71438 h 278607"/>
                <a:gd name="connsiteX11" fmla="*/ 35719 w 61913"/>
                <a:gd name="connsiteY11" fmla="*/ 104775 h 278607"/>
                <a:gd name="connsiteX12" fmla="*/ 45244 w 61913"/>
                <a:gd name="connsiteY12" fmla="*/ 133350 h 278607"/>
                <a:gd name="connsiteX13" fmla="*/ 59531 w 61913"/>
                <a:gd name="connsiteY13" fmla="*/ 164307 h 278607"/>
                <a:gd name="connsiteX14" fmla="*/ 59531 w 61913"/>
                <a:gd name="connsiteY14" fmla="*/ 202407 h 278607"/>
                <a:gd name="connsiteX15" fmla="*/ 57150 w 61913"/>
                <a:gd name="connsiteY15" fmla="*/ 223838 h 278607"/>
                <a:gd name="connsiteX16" fmla="*/ 61913 w 61913"/>
                <a:gd name="connsiteY16" fmla="*/ 266701 h 278607"/>
                <a:gd name="connsiteX17" fmla="*/ 45245 w 61913"/>
                <a:gd name="connsiteY17" fmla="*/ 271464 h 278607"/>
                <a:gd name="connsiteX18" fmla="*/ 2381 w 61913"/>
                <a:gd name="connsiteY18" fmla="*/ 278607 h 278607"/>
                <a:gd name="connsiteX0" fmla="*/ 2381 w 61913"/>
                <a:gd name="connsiteY0" fmla="*/ 278607 h 278607"/>
                <a:gd name="connsiteX1" fmla="*/ 21431 w 61913"/>
                <a:gd name="connsiteY1" fmla="*/ 157163 h 278607"/>
                <a:gd name="connsiteX2" fmla="*/ 11906 w 61913"/>
                <a:gd name="connsiteY2" fmla="*/ 133350 h 278607"/>
                <a:gd name="connsiteX3" fmla="*/ 2381 w 61913"/>
                <a:gd name="connsiteY3" fmla="*/ 90488 h 278607"/>
                <a:gd name="connsiteX4" fmla="*/ 0 w 61913"/>
                <a:gd name="connsiteY4" fmla="*/ 50007 h 278607"/>
                <a:gd name="connsiteX5" fmla="*/ 9525 w 61913"/>
                <a:gd name="connsiteY5" fmla="*/ 21432 h 278607"/>
                <a:gd name="connsiteX6" fmla="*/ 23813 w 61913"/>
                <a:gd name="connsiteY6" fmla="*/ 2382 h 278607"/>
                <a:gd name="connsiteX7" fmla="*/ 35719 w 61913"/>
                <a:gd name="connsiteY7" fmla="*/ 0 h 278607"/>
                <a:gd name="connsiteX8" fmla="*/ 47625 w 61913"/>
                <a:gd name="connsiteY8" fmla="*/ 23813 h 278607"/>
                <a:gd name="connsiteX9" fmla="*/ 54769 w 61913"/>
                <a:gd name="connsiteY9" fmla="*/ 45244 h 278607"/>
                <a:gd name="connsiteX10" fmla="*/ 40481 w 61913"/>
                <a:gd name="connsiteY10" fmla="*/ 71438 h 278607"/>
                <a:gd name="connsiteX11" fmla="*/ 35719 w 61913"/>
                <a:gd name="connsiteY11" fmla="*/ 104775 h 278607"/>
                <a:gd name="connsiteX12" fmla="*/ 45244 w 61913"/>
                <a:gd name="connsiteY12" fmla="*/ 133350 h 278607"/>
                <a:gd name="connsiteX13" fmla="*/ 59531 w 61913"/>
                <a:gd name="connsiteY13" fmla="*/ 164307 h 278607"/>
                <a:gd name="connsiteX14" fmla="*/ 59531 w 61913"/>
                <a:gd name="connsiteY14" fmla="*/ 202407 h 278607"/>
                <a:gd name="connsiteX15" fmla="*/ 57150 w 61913"/>
                <a:gd name="connsiteY15" fmla="*/ 223838 h 278607"/>
                <a:gd name="connsiteX16" fmla="*/ 61913 w 61913"/>
                <a:gd name="connsiteY16" fmla="*/ 266701 h 278607"/>
                <a:gd name="connsiteX17" fmla="*/ 45245 w 61913"/>
                <a:gd name="connsiteY17" fmla="*/ 271464 h 278607"/>
                <a:gd name="connsiteX18" fmla="*/ 2381 w 61913"/>
                <a:gd name="connsiteY18" fmla="*/ 278607 h 278607"/>
                <a:gd name="connsiteX0" fmla="*/ 2381 w 61913"/>
                <a:gd name="connsiteY0" fmla="*/ 278607 h 278607"/>
                <a:gd name="connsiteX1" fmla="*/ 21431 w 61913"/>
                <a:gd name="connsiteY1" fmla="*/ 157163 h 278607"/>
                <a:gd name="connsiteX2" fmla="*/ 11906 w 61913"/>
                <a:gd name="connsiteY2" fmla="*/ 133350 h 278607"/>
                <a:gd name="connsiteX3" fmla="*/ 9525 w 61913"/>
                <a:gd name="connsiteY3" fmla="*/ 90488 h 278607"/>
                <a:gd name="connsiteX4" fmla="*/ 0 w 61913"/>
                <a:gd name="connsiteY4" fmla="*/ 50007 h 278607"/>
                <a:gd name="connsiteX5" fmla="*/ 9525 w 61913"/>
                <a:gd name="connsiteY5" fmla="*/ 21432 h 278607"/>
                <a:gd name="connsiteX6" fmla="*/ 23813 w 61913"/>
                <a:gd name="connsiteY6" fmla="*/ 2382 h 278607"/>
                <a:gd name="connsiteX7" fmla="*/ 35719 w 61913"/>
                <a:gd name="connsiteY7" fmla="*/ 0 h 278607"/>
                <a:gd name="connsiteX8" fmla="*/ 47625 w 61913"/>
                <a:gd name="connsiteY8" fmla="*/ 23813 h 278607"/>
                <a:gd name="connsiteX9" fmla="*/ 54769 w 61913"/>
                <a:gd name="connsiteY9" fmla="*/ 45244 h 278607"/>
                <a:gd name="connsiteX10" fmla="*/ 40481 w 61913"/>
                <a:gd name="connsiteY10" fmla="*/ 71438 h 278607"/>
                <a:gd name="connsiteX11" fmla="*/ 35719 w 61913"/>
                <a:gd name="connsiteY11" fmla="*/ 104775 h 278607"/>
                <a:gd name="connsiteX12" fmla="*/ 45244 w 61913"/>
                <a:gd name="connsiteY12" fmla="*/ 133350 h 278607"/>
                <a:gd name="connsiteX13" fmla="*/ 59531 w 61913"/>
                <a:gd name="connsiteY13" fmla="*/ 164307 h 278607"/>
                <a:gd name="connsiteX14" fmla="*/ 59531 w 61913"/>
                <a:gd name="connsiteY14" fmla="*/ 202407 h 278607"/>
                <a:gd name="connsiteX15" fmla="*/ 57150 w 61913"/>
                <a:gd name="connsiteY15" fmla="*/ 223838 h 278607"/>
                <a:gd name="connsiteX16" fmla="*/ 61913 w 61913"/>
                <a:gd name="connsiteY16" fmla="*/ 266701 h 278607"/>
                <a:gd name="connsiteX17" fmla="*/ 45245 w 61913"/>
                <a:gd name="connsiteY17" fmla="*/ 271464 h 278607"/>
                <a:gd name="connsiteX18" fmla="*/ 2381 w 61913"/>
                <a:gd name="connsiteY18" fmla="*/ 278607 h 278607"/>
                <a:gd name="connsiteX0" fmla="*/ 0 w 59532"/>
                <a:gd name="connsiteY0" fmla="*/ 278607 h 278607"/>
                <a:gd name="connsiteX1" fmla="*/ 19050 w 59532"/>
                <a:gd name="connsiteY1" fmla="*/ 157163 h 278607"/>
                <a:gd name="connsiteX2" fmla="*/ 9525 w 59532"/>
                <a:gd name="connsiteY2" fmla="*/ 133350 h 278607"/>
                <a:gd name="connsiteX3" fmla="*/ 7144 w 59532"/>
                <a:gd name="connsiteY3" fmla="*/ 90488 h 278607"/>
                <a:gd name="connsiteX4" fmla="*/ 4763 w 59532"/>
                <a:gd name="connsiteY4" fmla="*/ 47625 h 278607"/>
                <a:gd name="connsiteX5" fmla="*/ 7144 w 59532"/>
                <a:gd name="connsiteY5" fmla="*/ 21432 h 278607"/>
                <a:gd name="connsiteX6" fmla="*/ 21432 w 59532"/>
                <a:gd name="connsiteY6" fmla="*/ 2382 h 278607"/>
                <a:gd name="connsiteX7" fmla="*/ 33338 w 59532"/>
                <a:gd name="connsiteY7" fmla="*/ 0 h 278607"/>
                <a:gd name="connsiteX8" fmla="*/ 45244 w 59532"/>
                <a:gd name="connsiteY8" fmla="*/ 23813 h 278607"/>
                <a:gd name="connsiteX9" fmla="*/ 52388 w 59532"/>
                <a:gd name="connsiteY9" fmla="*/ 45244 h 278607"/>
                <a:gd name="connsiteX10" fmla="*/ 38100 w 59532"/>
                <a:gd name="connsiteY10" fmla="*/ 71438 h 278607"/>
                <a:gd name="connsiteX11" fmla="*/ 33338 w 59532"/>
                <a:gd name="connsiteY11" fmla="*/ 104775 h 278607"/>
                <a:gd name="connsiteX12" fmla="*/ 42863 w 59532"/>
                <a:gd name="connsiteY12" fmla="*/ 133350 h 278607"/>
                <a:gd name="connsiteX13" fmla="*/ 57150 w 59532"/>
                <a:gd name="connsiteY13" fmla="*/ 164307 h 278607"/>
                <a:gd name="connsiteX14" fmla="*/ 57150 w 59532"/>
                <a:gd name="connsiteY14" fmla="*/ 202407 h 278607"/>
                <a:gd name="connsiteX15" fmla="*/ 54769 w 59532"/>
                <a:gd name="connsiteY15" fmla="*/ 223838 h 278607"/>
                <a:gd name="connsiteX16" fmla="*/ 59532 w 59532"/>
                <a:gd name="connsiteY16" fmla="*/ 266701 h 278607"/>
                <a:gd name="connsiteX17" fmla="*/ 42864 w 59532"/>
                <a:gd name="connsiteY17" fmla="*/ 271464 h 278607"/>
                <a:gd name="connsiteX18" fmla="*/ 0 w 59532"/>
                <a:gd name="connsiteY18" fmla="*/ 278607 h 278607"/>
                <a:gd name="connsiteX0" fmla="*/ 0 w 59532"/>
                <a:gd name="connsiteY0" fmla="*/ 278607 h 278607"/>
                <a:gd name="connsiteX1" fmla="*/ 19050 w 59532"/>
                <a:gd name="connsiteY1" fmla="*/ 157163 h 278607"/>
                <a:gd name="connsiteX2" fmla="*/ 9525 w 59532"/>
                <a:gd name="connsiteY2" fmla="*/ 133350 h 278607"/>
                <a:gd name="connsiteX3" fmla="*/ 7144 w 59532"/>
                <a:gd name="connsiteY3" fmla="*/ 90488 h 278607"/>
                <a:gd name="connsiteX4" fmla="*/ 4763 w 59532"/>
                <a:gd name="connsiteY4" fmla="*/ 47625 h 278607"/>
                <a:gd name="connsiteX5" fmla="*/ 21432 w 59532"/>
                <a:gd name="connsiteY5" fmla="*/ 28575 h 278607"/>
                <a:gd name="connsiteX6" fmla="*/ 21432 w 59532"/>
                <a:gd name="connsiteY6" fmla="*/ 2382 h 278607"/>
                <a:gd name="connsiteX7" fmla="*/ 33338 w 59532"/>
                <a:gd name="connsiteY7" fmla="*/ 0 h 278607"/>
                <a:gd name="connsiteX8" fmla="*/ 45244 w 59532"/>
                <a:gd name="connsiteY8" fmla="*/ 23813 h 278607"/>
                <a:gd name="connsiteX9" fmla="*/ 52388 w 59532"/>
                <a:gd name="connsiteY9" fmla="*/ 45244 h 278607"/>
                <a:gd name="connsiteX10" fmla="*/ 38100 w 59532"/>
                <a:gd name="connsiteY10" fmla="*/ 71438 h 278607"/>
                <a:gd name="connsiteX11" fmla="*/ 33338 w 59532"/>
                <a:gd name="connsiteY11" fmla="*/ 104775 h 278607"/>
                <a:gd name="connsiteX12" fmla="*/ 42863 w 59532"/>
                <a:gd name="connsiteY12" fmla="*/ 133350 h 278607"/>
                <a:gd name="connsiteX13" fmla="*/ 57150 w 59532"/>
                <a:gd name="connsiteY13" fmla="*/ 164307 h 278607"/>
                <a:gd name="connsiteX14" fmla="*/ 57150 w 59532"/>
                <a:gd name="connsiteY14" fmla="*/ 202407 h 278607"/>
                <a:gd name="connsiteX15" fmla="*/ 54769 w 59532"/>
                <a:gd name="connsiteY15" fmla="*/ 223838 h 278607"/>
                <a:gd name="connsiteX16" fmla="*/ 59532 w 59532"/>
                <a:gd name="connsiteY16" fmla="*/ 266701 h 278607"/>
                <a:gd name="connsiteX17" fmla="*/ 42864 w 59532"/>
                <a:gd name="connsiteY17" fmla="*/ 271464 h 278607"/>
                <a:gd name="connsiteX18" fmla="*/ 0 w 59532"/>
                <a:gd name="connsiteY18" fmla="*/ 278607 h 278607"/>
                <a:gd name="connsiteX0" fmla="*/ 0 w 59532"/>
                <a:gd name="connsiteY0" fmla="*/ 278607 h 278607"/>
                <a:gd name="connsiteX1" fmla="*/ 19050 w 59532"/>
                <a:gd name="connsiteY1" fmla="*/ 157163 h 278607"/>
                <a:gd name="connsiteX2" fmla="*/ 9525 w 59532"/>
                <a:gd name="connsiteY2" fmla="*/ 133350 h 278607"/>
                <a:gd name="connsiteX3" fmla="*/ 7144 w 59532"/>
                <a:gd name="connsiteY3" fmla="*/ 90488 h 278607"/>
                <a:gd name="connsiteX4" fmla="*/ 4763 w 59532"/>
                <a:gd name="connsiteY4" fmla="*/ 47625 h 278607"/>
                <a:gd name="connsiteX5" fmla="*/ 21432 w 59532"/>
                <a:gd name="connsiteY5" fmla="*/ 28575 h 278607"/>
                <a:gd name="connsiteX6" fmla="*/ 21432 w 59532"/>
                <a:gd name="connsiteY6" fmla="*/ 2382 h 278607"/>
                <a:gd name="connsiteX7" fmla="*/ 33338 w 59532"/>
                <a:gd name="connsiteY7" fmla="*/ 0 h 278607"/>
                <a:gd name="connsiteX8" fmla="*/ 45244 w 59532"/>
                <a:gd name="connsiteY8" fmla="*/ 23813 h 278607"/>
                <a:gd name="connsiteX9" fmla="*/ 45244 w 59532"/>
                <a:gd name="connsiteY9" fmla="*/ 45244 h 278607"/>
                <a:gd name="connsiteX10" fmla="*/ 38100 w 59532"/>
                <a:gd name="connsiteY10" fmla="*/ 71438 h 278607"/>
                <a:gd name="connsiteX11" fmla="*/ 33338 w 59532"/>
                <a:gd name="connsiteY11" fmla="*/ 104775 h 278607"/>
                <a:gd name="connsiteX12" fmla="*/ 42863 w 59532"/>
                <a:gd name="connsiteY12" fmla="*/ 133350 h 278607"/>
                <a:gd name="connsiteX13" fmla="*/ 57150 w 59532"/>
                <a:gd name="connsiteY13" fmla="*/ 164307 h 278607"/>
                <a:gd name="connsiteX14" fmla="*/ 57150 w 59532"/>
                <a:gd name="connsiteY14" fmla="*/ 202407 h 278607"/>
                <a:gd name="connsiteX15" fmla="*/ 54769 w 59532"/>
                <a:gd name="connsiteY15" fmla="*/ 223838 h 278607"/>
                <a:gd name="connsiteX16" fmla="*/ 59532 w 59532"/>
                <a:gd name="connsiteY16" fmla="*/ 266701 h 278607"/>
                <a:gd name="connsiteX17" fmla="*/ 42864 w 59532"/>
                <a:gd name="connsiteY17" fmla="*/ 271464 h 278607"/>
                <a:gd name="connsiteX18" fmla="*/ 0 w 59532"/>
                <a:gd name="connsiteY18" fmla="*/ 278607 h 27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532" h="278607">
                  <a:moveTo>
                    <a:pt x="0" y="278607"/>
                  </a:moveTo>
                  <a:lnTo>
                    <a:pt x="19050" y="157163"/>
                  </a:lnTo>
                  <a:lnTo>
                    <a:pt x="9525" y="133350"/>
                  </a:lnTo>
                  <a:lnTo>
                    <a:pt x="7144" y="90488"/>
                  </a:lnTo>
                  <a:lnTo>
                    <a:pt x="4763" y="47625"/>
                  </a:lnTo>
                  <a:lnTo>
                    <a:pt x="21432" y="28575"/>
                  </a:lnTo>
                  <a:lnTo>
                    <a:pt x="21432" y="2382"/>
                  </a:lnTo>
                  <a:lnTo>
                    <a:pt x="33338" y="0"/>
                  </a:lnTo>
                  <a:lnTo>
                    <a:pt x="45244" y="23813"/>
                  </a:lnTo>
                  <a:lnTo>
                    <a:pt x="45244" y="45244"/>
                  </a:lnTo>
                  <a:lnTo>
                    <a:pt x="38100" y="71438"/>
                  </a:lnTo>
                  <a:lnTo>
                    <a:pt x="33338" y="104775"/>
                  </a:lnTo>
                  <a:lnTo>
                    <a:pt x="42863" y="133350"/>
                  </a:lnTo>
                  <a:lnTo>
                    <a:pt x="57150" y="164307"/>
                  </a:lnTo>
                  <a:lnTo>
                    <a:pt x="57150" y="202407"/>
                  </a:lnTo>
                  <a:lnTo>
                    <a:pt x="54769" y="223838"/>
                  </a:lnTo>
                  <a:lnTo>
                    <a:pt x="59532" y="266701"/>
                  </a:lnTo>
                  <a:lnTo>
                    <a:pt x="42864" y="271464"/>
                  </a:lnTo>
                  <a:lnTo>
                    <a:pt x="0" y="278607"/>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2" name="Полилиния: фигура 131">
              <a:extLst>
                <a:ext uri="{FF2B5EF4-FFF2-40B4-BE49-F238E27FC236}">
                  <a16:creationId xmlns:a16="http://schemas.microsoft.com/office/drawing/2014/main" id="{F14C5D41-C2F9-5C20-CA65-CD505E7BE4B1}"/>
                </a:ext>
              </a:extLst>
            </p:cNvPr>
            <p:cNvSpPr/>
            <p:nvPr/>
          </p:nvSpPr>
          <p:spPr>
            <a:xfrm>
              <a:off x="1673224" y="3900487"/>
              <a:ext cx="66675" cy="64294"/>
            </a:xfrm>
            <a:custGeom>
              <a:avLst/>
              <a:gdLst>
                <a:gd name="connsiteX0" fmla="*/ 35719 w 35719"/>
                <a:gd name="connsiteY0" fmla="*/ 0 h 69056"/>
                <a:gd name="connsiteX1" fmla="*/ 4763 w 35719"/>
                <a:gd name="connsiteY1" fmla="*/ 47625 h 69056"/>
                <a:gd name="connsiteX2" fmla="*/ 0 w 35719"/>
                <a:gd name="connsiteY2" fmla="*/ 69056 h 69056"/>
                <a:gd name="connsiteX3" fmla="*/ 21431 w 35719"/>
                <a:gd name="connsiteY3" fmla="*/ 69056 h 69056"/>
                <a:gd name="connsiteX4" fmla="*/ 35719 w 35719"/>
                <a:gd name="connsiteY4" fmla="*/ 0 h 69056"/>
                <a:gd name="connsiteX0" fmla="*/ 35719 w 35719"/>
                <a:gd name="connsiteY0" fmla="*/ 0 h 69056"/>
                <a:gd name="connsiteX1" fmla="*/ 4763 w 35719"/>
                <a:gd name="connsiteY1" fmla="*/ 47625 h 69056"/>
                <a:gd name="connsiteX2" fmla="*/ 0 w 35719"/>
                <a:gd name="connsiteY2" fmla="*/ 69056 h 69056"/>
                <a:gd name="connsiteX3" fmla="*/ 21431 w 35719"/>
                <a:gd name="connsiteY3" fmla="*/ 69056 h 69056"/>
                <a:gd name="connsiteX4" fmla="*/ 33338 w 35719"/>
                <a:gd name="connsiteY4" fmla="*/ 23812 h 69056"/>
                <a:gd name="connsiteX5" fmla="*/ 35719 w 35719"/>
                <a:gd name="connsiteY5" fmla="*/ 0 h 69056"/>
                <a:gd name="connsiteX0" fmla="*/ 35719 w 66675"/>
                <a:gd name="connsiteY0" fmla="*/ 0 h 69056"/>
                <a:gd name="connsiteX1" fmla="*/ 4763 w 66675"/>
                <a:gd name="connsiteY1" fmla="*/ 47625 h 69056"/>
                <a:gd name="connsiteX2" fmla="*/ 0 w 66675"/>
                <a:gd name="connsiteY2" fmla="*/ 69056 h 69056"/>
                <a:gd name="connsiteX3" fmla="*/ 21431 w 66675"/>
                <a:gd name="connsiteY3" fmla="*/ 69056 h 69056"/>
                <a:gd name="connsiteX4" fmla="*/ 66675 w 66675"/>
                <a:gd name="connsiteY4" fmla="*/ 4762 h 69056"/>
                <a:gd name="connsiteX5" fmla="*/ 35719 w 66675"/>
                <a:gd name="connsiteY5" fmla="*/ 0 h 69056"/>
                <a:gd name="connsiteX0" fmla="*/ 35719 w 66675"/>
                <a:gd name="connsiteY0" fmla="*/ 0 h 69056"/>
                <a:gd name="connsiteX1" fmla="*/ 21431 w 66675"/>
                <a:gd name="connsiteY1" fmla="*/ 16668 h 69056"/>
                <a:gd name="connsiteX2" fmla="*/ 4763 w 66675"/>
                <a:gd name="connsiteY2" fmla="*/ 47625 h 69056"/>
                <a:gd name="connsiteX3" fmla="*/ 0 w 66675"/>
                <a:gd name="connsiteY3" fmla="*/ 69056 h 69056"/>
                <a:gd name="connsiteX4" fmla="*/ 21431 w 66675"/>
                <a:gd name="connsiteY4" fmla="*/ 69056 h 69056"/>
                <a:gd name="connsiteX5" fmla="*/ 66675 w 66675"/>
                <a:gd name="connsiteY5" fmla="*/ 4762 h 69056"/>
                <a:gd name="connsiteX6" fmla="*/ 35719 w 66675"/>
                <a:gd name="connsiteY6" fmla="*/ 0 h 69056"/>
                <a:gd name="connsiteX0" fmla="*/ 35719 w 66675"/>
                <a:gd name="connsiteY0" fmla="*/ 0 h 69056"/>
                <a:gd name="connsiteX1" fmla="*/ 19050 w 66675"/>
                <a:gd name="connsiteY1" fmla="*/ 21431 h 69056"/>
                <a:gd name="connsiteX2" fmla="*/ 4763 w 66675"/>
                <a:gd name="connsiteY2" fmla="*/ 47625 h 69056"/>
                <a:gd name="connsiteX3" fmla="*/ 0 w 66675"/>
                <a:gd name="connsiteY3" fmla="*/ 69056 h 69056"/>
                <a:gd name="connsiteX4" fmla="*/ 21431 w 66675"/>
                <a:gd name="connsiteY4" fmla="*/ 69056 h 69056"/>
                <a:gd name="connsiteX5" fmla="*/ 66675 w 66675"/>
                <a:gd name="connsiteY5" fmla="*/ 4762 h 69056"/>
                <a:gd name="connsiteX6" fmla="*/ 35719 w 66675"/>
                <a:gd name="connsiteY6" fmla="*/ 0 h 69056"/>
                <a:gd name="connsiteX0" fmla="*/ 35719 w 66675"/>
                <a:gd name="connsiteY0" fmla="*/ 0 h 69056"/>
                <a:gd name="connsiteX1" fmla="*/ 21431 w 66675"/>
                <a:gd name="connsiteY1" fmla="*/ 28575 h 69056"/>
                <a:gd name="connsiteX2" fmla="*/ 4763 w 66675"/>
                <a:gd name="connsiteY2" fmla="*/ 47625 h 69056"/>
                <a:gd name="connsiteX3" fmla="*/ 0 w 66675"/>
                <a:gd name="connsiteY3" fmla="*/ 69056 h 69056"/>
                <a:gd name="connsiteX4" fmla="*/ 21431 w 66675"/>
                <a:gd name="connsiteY4" fmla="*/ 69056 h 69056"/>
                <a:gd name="connsiteX5" fmla="*/ 66675 w 66675"/>
                <a:gd name="connsiteY5" fmla="*/ 4762 h 69056"/>
                <a:gd name="connsiteX6" fmla="*/ 35719 w 66675"/>
                <a:gd name="connsiteY6" fmla="*/ 0 h 69056"/>
                <a:gd name="connsiteX0" fmla="*/ 38100 w 66675"/>
                <a:gd name="connsiteY0" fmla="*/ 2382 h 64294"/>
                <a:gd name="connsiteX1" fmla="*/ 21431 w 66675"/>
                <a:gd name="connsiteY1" fmla="*/ 23813 h 64294"/>
                <a:gd name="connsiteX2" fmla="*/ 4763 w 66675"/>
                <a:gd name="connsiteY2" fmla="*/ 42863 h 64294"/>
                <a:gd name="connsiteX3" fmla="*/ 0 w 66675"/>
                <a:gd name="connsiteY3" fmla="*/ 64294 h 64294"/>
                <a:gd name="connsiteX4" fmla="*/ 21431 w 66675"/>
                <a:gd name="connsiteY4" fmla="*/ 64294 h 64294"/>
                <a:gd name="connsiteX5" fmla="*/ 66675 w 66675"/>
                <a:gd name="connsiteY5" fmla="*/ 0 h 64294"/>
                <a:gd name="connsiteX6" fmla="*/ 38100 w 66675"/>
                <a:gd name="connsiteY6" fmla="*/ 2382 h 64294"/>
                <a:gd name="connsiteX0" fmla="*/ 38100 w 66675"/>
                <a:gd name="connsiteY0" fmla="*/ 2382 h 64294"/>
                <a:gd name="connsiteX1" fmla="*/ 21431 w 66675"/>
                <a:gd name="connsiteY1" fmla="*/ 23813 h 64294"/>
                <a:gd name="connsiteX2" fmla="*/ 9525 w 66675"/>
                <a:gd name="connsiteY2" fmla="*/ 45244 h 64294"/>
                <a:gd name="connsiteX3" fmla="*/ 0 w 66675"/>
                <a:gd name="connsiteY3" fmla="*/ 64294 h 64294"/>
                <a:gd name="connsiteX4" fmla="*/ 21431 w 66675"/>
                <a:gd name="connsiteY4" fmla="*/ 64294 h 64294"/>
                <a:gd name="connsiteX5" fmla="*/ 66675 w 66675"/>
                <a:gd name="connsiteY5" fmla="*/ 0 h 64294"/>
                <a:gd name="connsiteX6" fmla="*/ 38100 w 66675"/>
                <a:gd name="connsiteY6" fmla="*/ 2382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4294">
                  <a:moveTo>
                    <a:pt x="38100" y="2382"/>
                  </a:moveTo>
                  <a:lnTo>
                    <a:pt x="21431" y="23813"/>
                  </a:lnTo>
                  <a:lnTo>
                    <a:pt x="9525" y="45244"/>
                  </a:lnTo>
                  <a:lnTo>
                    <a:pt x="0" y="64294"/>
                  </a:lnTo>
                  <a:lnTo>
                    <a:pt x="21431" y="64294"/>
                  </a:lnTo>
                  <a:lnTo>
                    <a:pt x="66675" y="0"/>
                  </a:lnTo>
                  <a:lnTo>
                    <a:pt x="38100" y="2382"/>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4" name="Полилиния: фигура 133">
              <a:extLst>
                <a:ext uri="{FF2B5EF4-FFF2-40B4-BE49-F238E27FC236}">
                  <a16:creationId xmlns:a16="http://schemas.microsoft.com/office/drawing/2014/main" id="{D5D96F1B-7CC5-5FE9-3F6F-B4AF0928B0D1}"/>
                </a:ext>
              </a:extLst>
            </p:cNvPr>
            <p:cNvSpPr/>
            <p:nvPr/>
          </p:nvSpPr>
          <p:spPr>
            <a:xfrm>
              <a:off x="1831828" y="2886074"/>
              <a:ext cx="95250" cy="45244"/>
            </a:xfrm>
            <a:custGeom>
              <a:avLst/>
              <a:gdLst>
                <a:gd name="connsiteX0" fmla="*/ 0 w 71437"/>
                <a:gd name="connsiteY0" fmla="*/ 42863 h 42863"/>
                <a:gd name="connsiteX1" fmla="*/ 28575 w 71437"/>
                <a:gd name="connsiteY1" fmla="*/ 0 h 42863"/>
                <a:gd name="connsiteX2" fmla="*/ 50006 w 71437"/>
                <a:gd name="connsiteY2" fmla="*/ 4763 h 42863"/>
                <a:gd name="connsiteX3" fmla="*/ 66675 w 71437"/>
                <a:gd name="connsiteY3" fmla="*/ 14288 h 42863"/>
                <a:gd name="connsiteX4" fmla="*/ 71437 w 71437"/>
                <a:gd name="connsiteY4" fmla="*/ 23813 h 42863"/>
                <a:gd name="connsiteX5" fmla="*/ 0 w 71437"/>
                <a:gd name="connsiteY5" fmla="*/ 42863 h 42863"/>
                <a:gd name="connsiteX0" fmla="*/ 0 w 71437"/>
                <a:gd name="connsiteY0" fmla="*/ 42863 h 42863"/>
                <a:gd name="connsiteX1" fmla="*/ 14287 w 71437"/>
                <a:gd name="connsiteY1" fmla="*/ 21431 h 42863"/>
                <a:gd name="connsiteX2" fmla="*/ 28575 w 71437"/>
                <a:gd name="connsiteY2" fmla="*/ 0 h 42863"/>
                <a:gd name="connsiteX3" fmla="*/ 50006 w 71437"/>
                <a:gd name="connsiteY3" fmla="*/ 4763 h 42863"/>
                <a:gd name="connsiteX4" fmla="*/ 66675 w 71437"/>
                <a:gd name="connsiteY4" fmla="*/ 14288 h 42863"/>
                <a:gd name="connsiteX5" fmla="*/ 71437 w 71437"/>
                <a:gd name="connsiteY5" fmla="*/ 23813 h 42863"/>
                <a:gd name="connsiteX6" fmla="*/ 0 w 71437"/>
                <a:gd name="connsiteY6" fmla="*/ 42863 h 42863"/>
                <a:gd name="connsiteX0" fmla="*/ 2381 w 73818"/>
                <a:gd name="connsiteY0" fmla="*/ 42863 h 42863"/>
                <a:gd name="connsiteX1" fmla="*/ 0 w 73818"/>
                <a:gd name="connsiteY1" fmla="*/ 2381 h 42863"/>
                <a:gd name="connsiteX2" fmla="*/ 30956 w 73818"/>
                <a:gd name="connsiteY2" fmla="*/ 0 h 42863"/>
                <a:gd name="connsiteX3" fmla="*/ 52387 w 73818"/>
                <a:gd name="connsiteY3" fmla="*/ 4763 h 42863"/>
                <a:gd name="connsiteX4" fmla="*/ 69056 w 73818"/>
                <a:gd name="connsiteY4" fmla="*/ 14288 h 42863"/>
                <a:gd name="connsiteX5" fmla="*/ 73818 w 73818"/>
                <a:gd name="connsiteY5" fmla="*/ 23813 h 42863"/>
                <a:gd name="connsiteX6" fmla="*/ 2381 w 73818"/>
                <a:gd name="connsiteY6" fmla="*/ 42863 h 42863"/>
                <a:gd name="connsiteX0" fmla="*/ 2382 w 73819"/>
                <a:gd name="connsiteY0" fmla="*/ 42863 h 42863"/>
                <a:gd name="connsiteX1" fmla="*/ 0 w 73819"/>
                <a:gd name="connsiteY1" fmla="*/ 23813 h 42863"/>
                <a:gd name="connsiteX2" fmla="*/ 1 w 73819"/>
                <a:gd name="connsiteY2" fmla="*/ 2381 h 42863"/>
                <a:gd name="connsiteX3" fmla="*/ 30957 w 73819"/>
                <a:gd name="connsiteY3" fmla="*/ 0 h 42863"/>
                <a:gd name="connsiteX4" fmla="*/ 52388 w 73819"/>
                <a:gd name="connsiteY4" fmla="*/ 4763 h 42863"/>
                <a:gd name="connsiteX5" fmla="*/ 69057 w 73819"/>
                <a:gd name="connsiteY5" fmla="*/ 14288 h 42863"/>
                <a:gd name="connsiteX6" fmla="*/ 73819 w 73819"/>
                <a:gd name="connsiteY6" fmla="*/ 23813 h 42863"/>
                <a:gd name="connsiteX7" fmla="*/ 2382 w 73819"/>
                <a:gd name="connsiteY7" fmla="*/ 42863 h 42863"/>
                <a:gd name="connsiteX0" fmla="*/ 23813 w 95250"/>
                <a:gd name="connsiteY0" fmla="*/ 42863 h 42863"/>
                <a:gd name="connsiteX1" fmla="*/ 0 w 95250"/>
                <a:gd name="connsiteY1" fmla="*/ 14288 h 42863"/>
                <a:gd name="connsiteX2" fmla="*/ 21432 w 95250"/>
                <a:gd name="connsiteY2" fmla="*/ 2381 h 42863"/>
                <a:gd name="connsiteX3" fmla="*/ 52388 w 95250"/>
                <a:gd name="connsiteY3" fmla="*/ 0 h 42863"/>
                <a:gd name="connsiteX4" fmla="*/ 73819 w 95250"/>
                <a:gd name="connsiteY4" fmla="*/ 4763 h 42863"/>
                <a:gd name="connsiteX5" fmla="*/ 90488 w 95250"/>
                <a:gd name="connsiteY5" fmla="*/ 14288 h 42863"/>
                <a:gd name="connsiteX6" fmla="*/ 95250 w 95250"/>
                <a:gd name="connsiteY6" fmla="*/ 23813 h 42863"/>
                <a:gd name="connsiteX7" fmla="*/ 23813 w 95250"/>
                <a:gd name="connsiteY7" fmla="*/ 42863 h 42863"/>
                <a:gd name="connsiteX0" fmla="*/ 23813 w 95250"/>
                <a:gd name="connsiteY0" fmla="*/ 45244 h 45244"/>
                <a:gd name="connsiteX1" fmla="*/ 0 w 95250"/>
                <a:gd name="connsiteY1" fmla="*/ 16669 h 45244"/>
                <a:gd name="connsiteX2" fmla="*/ 21432 w 95250"/>
                <a:gd name="connsiteY2" fmla="*/ 0 h 45244"/>
                <a:gd name="connsiteX3" fmla="*/ 52388 w 95250"/>
                <a:gd name="connsiteY3" fmla="*/ 2381 h 45244"/>
                <a:gd name="connsiteX4" fmla="*/ 73819 w 95250"/>
                <a:gd name="connsiteY4" fmla="*/ 7144 h 45244"/>
                <a:gd name="connsiteX5" fmla="*/ 90488 w 95250"/>
                <a:gd name="connsiteY5" fmla="*/ 16669 h 45244"/>
                <a:gd name="connsiteX6" fmla="*/ 95250 w 95250"/>
                <a:gd name="connsiteY6" fmla="*/ 26194 h 45244"/>
                <a:gd name="connsiteX7" fmla="*/ 23813 w 95250"/>
                <a:gd name="connsiteY7" fmla="*/ 45244 h 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45244">
                  <a:moveTo>
                    <a:pt x="23813" y="45244"/>
                  </a:moveTo>
                  <a:lnTo>
                    <a:pt x="0" y="16669"/>
                  </a:lnTo>
                  <a:cubicBezTo>
                    <a:pt x="0" y="9525"/>
                    <a:pt x="21432" y="7144"/>
                    <a:pt x="21432" y="0"/>
                  </a:cubicBezTo>
                  <a:lnTo>
                    <a:pt x="52388" y="2381"/>
                  </a:lnTo>
                  <a:lnTo>
                    <a:pt x="73819" y="7144"/>
                  </a:lnTo>
                  <a:lnTo>
                    <a:pt x="90488" y="16669"/>
                  </a:lnTo>
                  <a:lnTo>
                    <a:pt x="95250" y="26194"/>
                  </a:lnTo>
                  <a:lnTo>
                    <a:pt x="23813" y="45244"/>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5" name="Полилиния: фигура 134">
              <a:extLst>
                <a:ext uri="{FF2B5EF4-FFF2-40B4-BE49-F238E27FC236}">
                  <a16:creationId xmlns:a16="http://schemas.microsoft.com/office/drawing/2014/main" id="{4F0538EF-F47E-370B-F516-F94BF02BDC3E}"/>
                </a:ext>
              </a:extLst>
            </p:cNvPr>
            <p:cNvSpPr/>
            <p:nvPr/>
          </p:nvSpPr>
          <p:spPr>
            <a:xfrm>
              <a:off x="1355328" y="3481784"/>
              <a:ext cx="52387" cy="78581"/>
            </a:xfrm>
            <a:custGeom>
              <a:avLst/>
              <a:gdLst>
                <a:gd name="connsiteX0" fmla="*/ 40481 w 52387"/>
                <a:gd name="connsiteY0" fmla="*/ 0 h 73818"/>
                <a:gd name="connsiteX1" fmla="*/ 52387 w 52387"/>
                <a:gd name="connsiteY1" fmla="*/ 52387 h 73818"/>
                <a:gd name="connsiteX2" fmla="*/ 40481 w 52387"/>
                <a:gd name="connsiteY2" fmla="*/ 71437 h 73818"/>
                <a:gd name="connsiteX3" fmla="*/ 21431 w 52387"/>
                <a:gd name="connsiteY3" fmla="*/ 73818 h 73818"/>
                <a:gd name="connsiteX4" fmla="*/ 0 w 52387"/>
                <a:gd name="connsiteY4" fmla="*/ 54768 h 73818"/>
                <a:gd name="connsiteX5" fmla="*/ 40481 w 52387"/>
                <a:gd name="connsiteY5" fmla="*/ 0 h 73818"/>
                <a:gd name="connsiteX0" fmla="*/ 40481 w 52387"/>
                <a:gd name="connsiteY0" fmla="*/ 0 h 73818"/>
                <a:gd name="connsiteX1" fmla="*/ 52387 w 52387"/>
                <a:gd name="connsiteY1" fmla="*/ 52387 h 73818"/>
                <a:gd name="connsiteX2" fmla="*/ 40481 w 52387"/>
                <a:gd name="connsiteY2" fmla="*/ 71437 h 73818"/>
                <a:gd name="connsiteX3" fmla="*/ 21431 w 52387"/>
                <a:gd name="connsiteY3" fmla="*/ 73818 h 73818"/>
                <a:gd name="connsiteX4" fmla="*/ 0 w 52387"/>
                <a:gd name="connsiteY4" fmla="*/ 54768 h 73818"/>
                <a:gd name="connsiteX5" fmla="*/ 14287 w 52387"/>
                <a:gd name="connsiteY5" fmla="*/ 26193 h 73818"/>
                <a:gd name="connsiteX6" fmla="*/ 40481 w 52387"/>
                <a:gd name="connsiteY6" fmla="*/ 0 h 73818"/>
                <a:gd name="connsiteX0" fmla="*/ 40481 w 52387"/>
                <a:gd name="connsiteY0" fmla="*/ 4763 h 78581"/>
                <a:gd name="connsiteX1" fmla="*/ 52387 w 52387"/>
                <a:gd name="connsiteY1" fmla="*/ 57150 h 78581"/>
                <a:gd name="connsiteX2" fmla="*/ 40481 w 52387"/>
                <a:gd name="connsiteY2" fmla="*/ 76200 h 78581"/>
                <a:gd name="connsiteX3" fmla="*/ 21431 w 52387"/>
                <a:gd name="connsiteY3" fmla="*/ 78581 h 78581"/>
                <a:gd name="connsiteX4" fmla="*/ 0 w 52387"/>
                <a:gd name="connsiteY4" fmla="*/ 59531 h 78581"/>
                <a:gd name="connsiteX5" fmla="*/ 2381 w 52387"/>
                <a:gd name="connsiteY5" fmla="*/ 0 h 78581"/>
                <a:gd name="connsiteX6" fmla="*/ 40481 w 52387"/>
                <a:gd name="connsiteY6" fmla="*/ 4763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7" h="78581">
                  <a:moveTo>
                    <a:pt x="40481" y="4763"/>
                  </a:moveTo>
                  <a:lnTo>
                    <a:pt x="52387" y="57150"/>
                  </a:lnTo>
                  <a:lnTo>
                    <a:pt x="40481" y="76200"/>
                  </a:lnTo>
                  <a:lnTo>
                    <a:pt x="21431" y="78581"/>
                  </a:lnTo>
                  <a:lnTo>
                    <a:pt x="0" y="59531"/>
                  </a:lnTo>
                  <a:cubicBezTo>
                    <a:pt x="794" y="39687"/>
                    <a:pt x="1587" y="19844"/>
                    <a:pt x="2381" y="0"/>
                  </a:cubicBezTo>
                  <a:lnTo>
                    <a:pt x="40481" y="4763"/>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6" name="Полилиния: фигура 135">
              <a:extLst>
                <a:ext uri="{FF2B5EF4-FFF2-40B4-BE49-F238E27FC236}">
                  <a16:creationId xmlns:a16="http://schemas.microsoft.com/office/drawing/2014/main" id="{A600076D-336B-7FB2-E2D7-F63FAFE9D7F6}"/>
                </a:ext>
              </a:extLst>
            </p:cNvPr>
            <p:cNvSpPr/>
            <p:nvPr/>
          </p:nvSpPr>
          <p:spPr>
            <a:xfrm>
              <a:off x="1191309" y="2954179"/>
              <a:ext cx="45243" cy="133350"/>
            </a:xfrm>
            <a:custGeom>
              <a:avLst/>
              <a:gdLst>
                <a:gd name="connsiteX0" fmla="*/ 0 w 40481"/>
                <a:gd name="connsiteY0" fmla="*/ 0 h 66675"/>
                <a:gd name="connsiteX1" fmla="*/ 16668 w 40481"/>
                <a:gd name="connsiteY1" fmla="*/ 64294 h 66675"/>
                <a:gd name="connsiteX2" fmla="*/ 30956 w 40481"/>
                <a:gd name="connsiteY2" fmla="*/ 66675 h 66675"/>
                <a:gd name="connsiteX3" fmla="*/ 40481 w 40481"/>
                <a:gd name="connsiteY3" fmla="*/ 54769 h 66675"/>
                <a:gd name="connsiteX4" fmla="*/ 0 w 40481"/>
                <a:gd name="connsiteY4" fmla="*/ 0 h 66675"/>
                <a:gd name="connsiteX0" fmla="*/ 0 w 40481"/>
                <a:gd name="connsiteY0" fmla="*/ 0 h 66675"/>
                <a:gd name="connsiteX1" fmla="*/ 16668 w 40481"/>
                <a:gd name="connsiteY1" fmla="*/ 64294 h 66675"/>
                <a:gd name="connsiteX2" fmla="*/ 30956 w 40481"/>
                <a:gd name="connsiteY2" fmla="*/ 66675 h 66675"/>
                <a:gd name="connsiteX3" fmla="*/ 40481 w 40481"/>
                <a:gd name="connsiteY3" fmla="*/ 54769 h 66675"/>
                <a:gd name="connsiteX4" fmla="*/ 21431 w 40481"/>
                <a:gd name="connsiteY4" fmla="*/ 23813 h 66675"/>
                <a:gd name="connsiteX5" fmla="*/ 0 w 40481"/>
                <a:gd name="connsiteY5" fmla="*/ 0 h 66675"/>
                <a:gd name="connsiteX0" fmla="*/ 0 w 40481"/>
                <a:gd name="connsiteY0" fmla="*/ 23812 h 90487"/>
                <a:gd name="connsiteX1" fmla="*/ 16668 w 40481"/>
                <a:gd name="connsiteY1" fmla="*/ 88106 h 90487"/>
                <a:gd name="connsiteX2" fmla="*/ 30956 w 40481"/>
                <a:gd name="connsiteY2" fmla="*/ 90487 h 90487"/>
                <a:gd name="connsiteX3" fmla="*/ 40481 w 40481"/>
                <a:gd name="connsiteY3" fmla="*/ 78581 h 90487"/>
                <a:gd name="connsiteX4" fmla="*/ 16668 w 40481"/>
                <a:gd name="connsiteY4" fmla="*/ 0 h 90487"/>
                <a:gd name="connsiteX5" fmla="*/ 0 w 40481"/>
                <a:gd name="connsiteY5" fmla="*/ 23812 h 90487"/>
                <a:gd name="connsiteX0" fmla="*/ 0 w 40481"/>
                <a:gd name="connsiteY0" fmla="*/ 23812 h 90487"/>
                <a:gd name="connsiteX1" fmla="*/ 16668 w 40481"/>
                <a:gd name="connsiteY1" fmla="*/ 88106 h 90487"/>
                <a:gd name="connsiteX2" fmla="*/ 30956 w 40481"/>
                <a:gd name="connsiteY2" fmla="*/ 90487 h 90487"/>
                <a:gd name="connsiteX3" fmla="*/ 40481 w 40481"/>
                <a:gd name="connsiteY3" fmla="*/ 78581 h 90487"/>
                <a:gd name="connsiteX4" fmla="*/ 33337 w 40481"/>
                <a:gd name="connsiteY4" fmla="*/ 40481 h 90487"/>
                <a:gd name="connsiteX5" fmla="*/ 16668 w 40481"/>
                <a:gd name="connsiteY5" fmla="*/ 0 h 90487"/>
                <a:gd name="connsiteX6" fmla="*/ 0 w 40481"/>
                <a:gd name="connsiteY6" fmla="*/ 23812 h 90487"/>
                <a:gd name="connsiteX0" fmla="*/ 0 w 40481"/>
                <a:gd name="connsiteY0" fmla="*/ 23812 h 90487"/>
                <a:gd name="connsiteX1" fmla="*/ 16668 w 40481"/>
                <a:gd name="connsiteY1" fmla="*/ 88106 h 90487"/>
                <a:gd name="connsiteX2" fmla="*/ 30956 w 40481"/>
                <a:gd name="connsiteY2" fmla="*/ 90487 h 90487"/>
                <a:gd name="connsiteX3" fmla="*/ 40481 w 40481"/>
                <a:gd name="connsiteY3" fmla="*/ 78581 h 90487"/>
                <a:gd name="connsiteX4" fmla="*/ 40481 w 40481"/>
                <a:gd name="connsiteY4" fmla="*/ 33337 h 90487"/>
                <a:gd name="connsiteX5" fmla="*/ 16668 w 40481"/>
                <a:gd name="connsiteY5" fmla="*/ 0 h 90487"/>
                <a:gd name="connsiteX6" fmla="*/ 0 w 40481"/>
                <a:gd name="connsiteY6" fmla="*/ 23812 h 90487"/>
                <a:gd name="connsiteX0" fmla="*/ 0 w 40481"/>
                <a:gd name="connsiteY0" fmla="*/ 23812 h 133350"/>
                <a:gd name="connsiteX1" fmla="*/ 16668 w 40481"/>
                <a:gd name="connsiteY1" fmla="*/ 88106 h 133350"/>
                <a:gd name="connsiteX2" fmla="*/ 26194 w 40481"/>
                <a:gd name="connsiteY2" fmla="*/ 133350 h 133350"/>
                <a:gd name="connsiteX3" fmla="*/ 40481 w 40481"/>
                <a:gd name="connsiteY3" fmla="*/ 78581 h 133350"/>
                <a:gd name="connsiteX4" fmla="*/ 40481 w 40481"/>
                <a:gd name="connsiteY4" fmla="*/ 33337 h 133350"/>
                <a:gd name="connsiteX5" fmla="*/ 16668 w 40481"/>
                <a:gd name="connsiteY5" fmla="*/ 0 h 133350"/>
                <a:gd name="connsiteX6" fmla="*/ 0 w 40481"/>
                <a:gd name="connsiteY6" fmla="*/ 23812 h 133350"/>
                <a:gd name="connsiteX0" fmla="*/ 0 w 45243"/>
                <a:gd name="connsiteY0" fmla="*/ 23812 h 133350"/>
                <a:gd name="connsiteX1" fmla="*/ 16668 w 45243"/>
                <a:gd name="connsiteY1" fmla="*/ 88106 h 133350"/>
                <a:gd name="connsiteX2" fmla="*/ 26194 w 45243"/>
                <a:gd name="connsiteY2" fmla="*/ 133350 h 133350"/>
                <a:gd name="connsiteX3" fmla="*/ 45243 w 45243"/>
                <a:gd name="connsiteY3" fmla="*/ 88106 h 133350"/>
                <a:gd name="connsiteX4" fmla="*/ 40481 w 45243"/>
                <a:gd name="connsiteY4" fmla="*/ 33337 h 133350"/>
                <a:gd name="connsiteX5" fmla="*/ 16668 w 45243"/>
                <a:gd name="connsiteY5" fmla="*/ 0 h 133350"/>
                <a:gd name="connsiteX6" fmla="*/ 0 w 45243"/>
                <a:gd name="connsiteY6" fmla="*/ 23812 h 133350"/>
                <a:gd name="connsiteX0" fmla="*/ 0 w 45243"/>
                <a:gd name="connsiteY0" fmla="*/ 23812 h 133350"/>
                <a:gd name="connsiteX1" fmla="*/ 9525 w 45243"/>
                <a:gd name="connsiteY1" fmla="*/ 100013 h 133350"/>
                <a:gd name="connsiteX2" fmla="*/ 26194 w 45243"/>
                <a:gd name="connsiteY2" fmla="*/ 133350 h 133350"/>
                <a:gd name="connsiteX3" fmla="*/ 45243 w 45243"/>
                <a:gd name="connsiteY3" fmla="*/ 88106 h 133350"/>
                <a:gd name="connsiteX4" fmla="*/ 40481 w 45243"/>
                <a:gd name="connsiteY4" fmla="*/ 33337 h 133350"/>
                <a:gd name="connsiteX5" fmla="*/ 16668 w 45243"/>
                <a:gd name="connsiteY5" fmla="*/ 0 h 133350"/>
                <a:gd name="connsiteX6" fmla="*/ 0 w 45243"/>
                <a:gd name="connsiteY6" fmla="*/ 23812 h 133350"/>
                <a:gd name="connsiteX0" fmla="*/ 0 w 45243"/>
                <a:gd name="connsiteY0" fmla="*/ 23812 h 133350"/>
                <a:gd name="connsiteX1" fmla="*/ 904 w 45243"/>
                <a:gd name="connsiteY1" fmla="*/ 48577 h 133350"/>
                <a:gd name="connsiteX2" fmla="*/ 9525 w 45243"/>
                <a:gd name="connsiteY2" fmla="*/ 100013 h 133350"/>
                <a:gd name="connsiteX3" fmla="*/ 26194 w 45243"/>
                <a:gd name="connsiteY3" fmla="*/ 133350 h 133350"/>
                <a:gd name="connsiteX4" fmla="*/ 45243 w 45243"/>
                <a:gd name="connsiteY4" fmla="*/ 88106 h 133350"/>
                <a:gd name="connsiteX5" fmla="*/ 40481 w 45243"/>
                <a:gd name="connsiteY5" fmla="*/ 33337 h 133350"/>
                <a:gd name="connsiteX6" fmla="*/ 16668 w 45243"/>
                <a:gd name="connsiteY6" fmla="*/ 0 h 133350"/>
                <a:gd name="connsiteX7" fmla="*/ 0 w 45243"/>
                <a:gd name="connsiteY7" fmla="*/ 23812 h 133350"/>
                <a:gd name="connsiteX0" fmla="*/ 0 w 45243"/>
                <a:gd name="connsiteY0" fmla="*/ 23812 h 133350"/>
                <a:gd name="connsiteX1" fmla="*/ 15191 w 45243"/>
                <a:gd name="connsiteY1" fmla="*/ 48577 h 133350"/>
                <a:gd name="connsiteX2" fmla="*/ 9525 w 45243"/>
                <a:gd name="connsiteY2" fmla="*/ 100013 h 133350"/>
                <a:gd name="connsiteX3" fmla="*/ 26194 w 45243"/>
                <a:gd name="connsiteY3" fmla="*/ 133350 h 133350"/>
                <a:gd name="connsiteX4" fmla="*/ 45243 w 45243"/>
                <a:gd name="connsiteY4" fmla="*/ 88106 h 133350"/>
                <a:gd name="connsiteX5" fmla="*/ 40481 w 45243"/>
                <a:gd name="connsiteY5" fmla="*/ 33337 h 133350"/>
                <a:gd name="connsiteX6" fmla="*/ 16668 w 45243"/>
                <a:gd name="connsiteY6" fmla="*/ 0 h 133350"/>
                <a:gd name="connsiteX7" fmla="*/ 0 w 45243"/>
                <a:gd name="connsiteY7" fmla="*/ 23812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3" h="133350">
                  <a:moveTo>
                    <a:pt x="0" y="23812"/>
                  </a:moveTo>
                  <a:cubicBezTo>
                    <a:pt x="301" y="32067"/>
                    <a:pt x="14890" y="40322"/>
                    <a:pt x="15191" y="48577"/>
                  </a:cubicBezTo>
                  <a:lnTo>
                    <a:pt x="9525" y="100013"/>
                  </a:lnTo>
                  <a:lnTo>
                    <a:pt x="26194" y="133350"/>
                  </a:lnTo>
                  <a:lnTo>
                    <a:pt x="45243" y="88106"/>
                  </a:lnTo>
                  <a:lnTo>
                    <a:pt x="40481" y="33337"/>
                  </a:lnTo>
                  <a:lnTo>
                    <a:pt x="16668" y="0"/>
                  </a:lnTo>
                  <a:lnTo>
                    <a:pt x="0" y="23812"/>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8" name="Полилиния: фигура 137">
              <a:extLst>
                <a:ext uri="{FF2B5EF4-FFF2-40B4-BE49-F238E27FC236}">
                  <a16:creationId xmlns:a16="http://schemas.microsoft.com/office/drawing/2014/main" id="{37ACE7E3-39AB-A47D-1ACB-34587DD6121D}"/>
                </a:ext>
              </a:extLst>
            </p:cNvPr>
            <p:cNvSpPr/>
            <p:nvPr/>
          </p:nvSpPr>
          <p:spPr>
            <a:xfrm>
              <a:off x="1168400" y="3198348"/>
              <a:ext cx="64743" cy="149690"/>
            </a:xfrm>
            <a:custGeom>
              <a:avLst/>
              <a:gdLst>
                <a:gd name="connsiteX0" fmla="*/ 23813 w 50006"/>
                <a:gd name="connsiteY0" fmla="*/ 0 h 145257"/>
                <a:gd name="connsiteX1" fmla="*/ 0 w 50006"/>
                <a:gd name="connsiteY1" fmla="*/ 54769 h 145257"/>
                <a:gd name="connsiteX2" fmla="*/ 11906 w 50006"/>
                <a:gd name="connsiteY2" fmla="*/ 85725 h 145257"/>
                <a:gd name="connsiteX3" fmla="*/ 21431 w 50006"/>
                <a:gd name="connsiteY3" fmla="*/ 107157 h 145257"/>
                <a:gd name="connsiteX4" fmla="*/ 30956 w 50006"/>
                <a:gd name="connsiteY4" fmla="*/ 145257 h 145257"/>
                <a:gd name="connsiteX5" fmla="*/ 40481 w 50006"/>
                <a:gd name="connsiteY5" fmla="*/ 145257 h 145257"/>
                <a:gd name="connsiteX6" fmla="*/ 50006 w 50006"/>
                <a:gd name="connsiteY6" fmla="*/ 111919 h 145257"/>
                <a:gd name="connsiteX7" fmla="*/ 42863 w 50006"/>
                <a:gd name="connsiteY7" fmla="*/ 88107 h 145257"/>
                <a:gd name="connsiteX8" fmla="*/ 26194 w 50006"/>
                <a:gd name="connsiteY8" fmla="*/ 57150 h 145257"/>
                <a:gd name="connsiteX9" fmla="*/ 23813 w 50006"/>
                <a:gd name="connsiteY9" fmla="*/ 0 h 145257"/>
                <a:gd name="connsiteX0" fmla="*/ 23813 w 50006"/>
                <a:gd name="connsiteY0" fmla="*/ 536 h 145793"/>
                <a:gd name="connsiteX1" fmla="*/ 0 w 50006"/>
                <a:gd name="connsiteY1" fmla="*/ 55305 h 145793"/>
                <a:gd name="connsiteX2" fmla="*/ 11906 w 50006"/>
                <a:gd name="connsiteY2" fmla="*/ 86261 h 145793"/>
                <a:gd name="connsiteX3" fmla="*/ 21431 w 50006"/>
                <a:gd name="connsiteY3" fmla="*/ 107693 h 145793"/>
                <a:gd name="connsiteX4" fmla="*/ 30956 w 50006"/>
                <a:gd name="connsiteY4" fmla="*/ 145793 h 145793"/>
                <a:gd name="connsiteX5" fmla="*/ 40481 w 50006"/>
                <a:gd name="connsiteY5" fmla="*/ 145793 h 145793"/>
                <a:gd name="connsiteX6" fmla="*/ 50006 w 50006"/>
                <a:gd name="connsiteY6" fmla="*/ 112455 h 145793"/>
                <a:gd name="connsiteX7" fmla="*/ 42863 w 50006"/>
                <a:gd name="connsiteY7" fmla="*/ 88643 h 145793"/>
                <a:gd name="connsiteX8" fmla="*/ 26194 w 50006"/>
                <a:gd name="connsiteY8" fmla="*/ 57686 h 145793"/>
                <a:gd name="connsiteX9" fmla="*/ 23813 w 50006"/>
                <a:gd name="connsiteY9" fmla="*/ 29111 h 145793"/>
                <a:gd name="connsiteX10" fmla="*/ 23813 w 50006"/>
                <a:gd name="connsiteY10" fmla="*/ 536 h 145793"/>
                <a:gd name="connsiteX0" fmla="*/ 23813 w 64296"/>
                <a:gd name="connsiteY0" fmla="*/ 1697 h 146954"/>
                <a:gd name="connsiteX1" fmla="*/ 0 w 64296"/>
                <a:gd name="connsiteY1" fmla="*/ 56466 h 146954"/>
                <a:gd name="connsiteX2" fmla="*/ 11906 w 64296"/>
                <a:gd name="connsiteY2" fmla="*/ 87422 h 146954"/>
                <a:gd name="connsiteX3" fmla="*/ 21431 w 64296"/>
                <a:gd name="connsiteY3" fmla="*/ 108854 h 146954"/>
                <a:gd name="connsiteX4" fmla="*/ 30956 w 64296"/>
                <a:gd name="connsiteY4" fmla="*/ 146954 h 146954"/>
                <a:gd name="connsiteX5" fmla="*/ 40481 w 64296"/>
                <a:gd name="connsiteY5" fmla="*/ 146954 h 146954"/>
                <a:gd name="connsiteX6" fmla="*/ 50006 w 64296"/>
                <a:gd name="connsiteY6" fmla="*/ 113616 h 146954"/>
                <a:gd name="connsiteX7" fmla="*/ 42863 w 64296"/>
                <a:gd name="connsiteY7" fmla="*/ 89804 h 146954"/>
                <a:gd name="connsiteX8" fmla="*/ 26194 w 64296"/>
                <a:gd name="connsiteY8" fmla="*/ 58847 h 146954"/>
                <a:gd name="connsiteX9" fmla="*/ 64294 w 64296"/>
                <a:gd name="connsiteY9" fmla="*/ 11222 h 146954"/>
                <a:gd name="connsiteX10" fmla="*/ 23813 w 64296"/>
                <a:gd name="connsiteY10" fmla="*/ 1697 h 146954"/>
                <a:gd name="connsiteX0" fmla="*/ 23813 w 64494"/>
                <a:gd name="connsiteY0" fmla="*/ 4433 h 149690"/>
                <a:gd name="connsiteX1" fmla="*/ 0 w 64494"/>
                <a:gd name="connsiteY1" fmla="*/ 59202 h 149690"/>
                <a:gd name="connsiteX2" fmla="*/ 11906 w 64494"/>
                <a:gd name="connsiteY2" fmla="*/ 90158 h 149690"/>
                <a:gd name="connsiteX3" fmla="*/ 21431 w 64494"/>
                <a:gd name="connsiteY3" fmla="*/ 111590 h 149690"/>
                <a:gd name="connsiteX4" fmla="*/ 30956 w 64494"/>
                <a:gd name="connsiteY4" fmla="*/ 149690 h 149690"/>
                <a:gd name="connsiteX5" fmla="*/ 40481 w 64494"/>
                <a:gd name="connsiteY5" fmla="*/ 149690 h 149690"/>
                <a:gd name="connsiteX6" fmla="*/ 50006 w 64494"/>
                <a:gd name="connsiteY6" fmla="*/ 116352 h 149690"/>
                <a:gd name="connsiteX7" fmla="*/ 42863 w 64494"/>
                <a:gd name="connsiteY7" fmla="*/ 92540 h 149690"/>
                <a:gd name="connsiteX8" fmla="*/ 26194 w 64494"/>
                <a:gd name="connsiteY8" fmla="*/ 61583 h 149690"/>
                <a:gd name="connsiteX9" fmla="*/ 64294 w 64494"/>
                <a:gd name="connsiteY9" fmla="*/ 13958 h 149690"/>
                <a:gd name="connsiteX10" fmla="*/ 40481 w 64494"/>
                <a:gd name="connsiteY10" fmla="*/ 4433 h 149690"/>
                <a:gd name="connsiteX11" fmla="*/ 23813 w 64494"/>
                <a:gd name="connsiteY11" fmla="*/ 4433 h 149690"/>
                <a:gd name="connsiteX0" fmla="*/ 23813 w 64743"/>
                <a:gd name="connsiteY0" fmla="*/ 4433 h 149690"/>
                <a:gd name="connsiteX1" fmla="*/ 0 w 64743"/>
                <a:gd name="connsiteY1" fmla="*/ 59202 h 149690"/>
                <a:gd name="connsiteX2" fmla="*/ 11906 w 64743"/>
                <a:gd name="connsiteY2" fmla="*/ 90158 h 149690"/>
                <a:gd name="connsiteX3" fmla="*/ 21431 w 64743"/>
                <a:gd name="connsiteY3" fmla="*/ 111590 h 149690"/>
                <a:gd name="connsiteX4" fmla="*/ 30956 w 64743"/>
                <a:gd name="connsiteY4" fmla="*/ 149690 h 149690"/>
                <a:gd name="connsiteX5" fmla="*/ 40481 w 64743"/>
                <a:gd name="connsiteY5" fmla="*/ 149690 h 149690"/>
                <a:gd name="connsiteX6" fmla="*/ 50006 w 64743"/>
                <a:gd name="connsiteY6" fmla="*/ 116352 h 149690"/>
                <a:gd name="connsiteX7" fmla="*/ 42863 w 64743"/>
                <a:gd name="connsiteY7" fmla="*/ 92540 h 149690"/>
                <a:gd name="connsiteX8" fmla="*/ 26194 w 64743"/>
                <a:gd name="connsiteY8" fmla="*/ 61583 h 149690"/>
                <a:gd name="connsiteX9" fmla="*/ 64294 w 64743"/>
                <a:gd name="connsiteY9" fmla="*/ 13958 h 149690"/>
                <a:gd name="connsiteX10" fmla="*/ 52388 w 64743"/>
                <a:gd name="connsiteY10" fmla="*/ 4433 h 149690"/>
                <a:gd name="connsiteX11" fmla="*/ 23813 w 64743"/>
                <a:gd name="connsiteY11" fmla="*/ 4433 h 149690"/>
                <a:gd name="connsiteX0" fmla="*/ 23813 w 64743"/>
                <a:gd name="connsiteY0" fmla="*/ 4433 h 149690"/>
                <a:gd name="connsiteX1" fmla="*/ 11906 w 64743"/>
                <a:gd name="connsiteY1" fmla="*/ 30627 h 149690"/>
                <a:gd name="connsiteX2" fmla="*/ 0 w 64743"/>
                <a:gd name="connsiteY2" fmla="*/ 59202 h 149690"/>
                <a:gd name="connsiteX3" fmla="*/ 11906 w 64743"/>
                <a:gd name="connsiteY3" fmla="*/ 90158 h 149690"/>
                <a:gd name="connsiteX4" fmla="*/ 21431 w 64743"/>
                <a:gd name="connsiteY4" fmla="*/ 111590 h 149690"/>
                <a:gd name="connsiteX5" fmla="*/ 30956 w 64743"/>
                <a:gd name="connsiteY5" fmla="*/ 149690 h 149690"/>
                <a:gd name="connsiteX6" fmla="*/ 40481 w 64743"/>
                <a:gd name="connsiteY6" fmla="*/ 149690 h 149690"/>
                <a:gd name="connsiteX7" fmla="*/ 50006 w 64743"/>
                <a:gd name="connsiteY7" fmla="*/ 116352 h 149690"/>
                <a:gd name="connsiteX8" fmla="*/ 42863 w 64743"/>
                <a:gd name="connsiteY8" fmla="*/ 92540 h 149690"/>
                <a:gd name="connsiteX9" fmla="*/ 26194 w 64743"/>
                <a:gd name="connsiteY9" fmla="*/ 61583 h 149690"/>
                <a:gd name="connsiteX10" fmla="*/ 64294 w 64743"/>
                <a:gd name="connsiteY10" fmla="*/ 13958 h 149690"/>
                <a:gd name="connsiteX11" fmla="*/ 52388 w 64743"/>
                <a:gd name="connsiteY11" fmla="*/ 4433 h 149690"/>
                <a:gd name="connsiteX12" fmla="*/ 23813 w 64743"/>
                <a:gd name="connsiteY12" fmla="*/ 4433 h 149690"/>
                <a:gd name="connsiteX0" fmla="*/ 23813 w 64743"/>
                <a:gd name="connsiteY0" fmla="*/ 4433 h 149690"/>
                <a:gd name="connsiteX1" fmla="*/ 7143 w 64743"/>
                <a:gd name="connsiteY1" fmla="*/ 30627 h 149690"/>
                <a:gd name="connsiteX2" fmla="*/ 0 w 64743"/>
                <a:gd name="connsiteY2" fmla="*/ 59202 h 149690"/>
                <a:gd name="connsiteX3" fmla="*/ 11906 w 64743"/>
                <a:gd name="connsiteY3" fmla="*/ 90158 h 149690"/>
                <a:gd name="connsiteX4" fmla="*/ 21431 w 64743"/>
                <a:gd name="connsiteY4" fmla="*/ 111590 h 149690"/>
                <a:gd name="connsiteX5" fmla="*/ 30956 w 64743"/>
                <a:gd name="connsiteY5" fmla="*/ 149690 h 149690"/>
                <a:gd name="connsiteX6" fmla="*/ 40481 w 64743"/>
                <a:gd name="connsiteY6" fmla="*/ 149690 h 149690"/>
                <a:gd name="connsiteX7" fmla="*/ 50006 w 64743"/>
                <a:gd name="connsiteY7" fmla="*/ 116352 h 149690"/>
                <a:gd name="connsiteX8" fmla="*/ 42863 w 64743"/>
                <a:gd name="connsiteY8" fmla="*/ 92540 h 149690"/>
                <a:gd name="connsiteX9" fmla="*/ 26194 w 64743"/>
                <a:gd name="connsiteY9" fmla="*/ 61583 h 149690"/>
                <a:gd name="connsiteX10" fmla="*/ 64294 w 64743"/>
                <a:gd name="connsiteY10" fmla="*/ 13958 h 149690"/>
                <a:gd name="connsiteX11" fmla="*/ 52388 w 64743"/>
                <a:gd name="connsiteY11" fmla="*/ 4433 h 149690"/>
                <a:gd name="connsiteX12" fmla="*/ 23813 w 64743"/>
                <a:gd name="connsiteY12" fmla="*/ 4433 h 14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43" h="149690">
                  <a:moveTo>
                    <a:pt x="23813" y="4433"/>
                  </a:moveTo>
                  <a:lnTo>
                    <a:pt x="7143" y="30627"/>
                  </a:lnTo>
                  <a:lnTo>
                    <a:pt x="0" y="59202"/>
                  </a:lnTo>
                  <a:lnTo>
                    <a:pt x="11906" y="90158"/>
                  </a:lnTo>
                  <a:lnTo>
                    <a:pt x="21431" y="111590"/>
                  </a:lnTo>
                  <a:lnTo>
                    <a:pt x="30956" y="149690"/>
                  </a:lnTo>
                  <a:lnTo>
                    <a:pt x="40481" y="149690"/>
                  </a:lnTo>
                  <a:lnTo>
                    <a:pt x="50006" y="116352"/>
                  </a:lnTo>
                  <a:lnTo>
                    <a:pt x="42863" y="92540"/>
                  </a:lnTo>
                  <a:lnTo>
                    <a:pt x="26194" y="61583"/>
                  </a:lnTo>
                  <a:cubicBezTo>
                    <a:pt x="23019" y="51661"/>
                    <a:pt x="64691" y="23483"/>
                    <a:pt x="64294" y="13958"/>
                  </a:cubicBezTo>
                  <a:cubicBezTo>
                    <a:pt x="66675" y="4433"/>
                    <a:pt x="59135" y="6021"/>
                    <a:pt x="52388" y="4433"/>
                  </a:cubicBezTo>
                  <a:cubicBezTo>
                    <a:pt x="45641" y="2846"/>
                    <a:pt x="30560" y="-4695"/>
                    <a:pt x="23813" y="4433"/>
                  </a:cubicBez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9" name="Полилиния: фигура 138">
              <a:extLst>
                <a:ext uri="{FF2B5EF4-FFF2-40B4-BE49-F238E27FC236}">
                  <a16:creationId xmlns:a16="http://schemas.microsoft.com/office/drawing/2014/main" id="{3D1B3662-93B9-C532-D9EA-8B59574E5026}"/>
                </a:ext>
              </a:extLst>
            </p:cNvPr>
            <p:cNvSpPr/>
            <p:nvPr/>
          </p:nvSpPr>
          <p:spPr>
            <a:xfrm>
              <a:off x="1418431" y="3431381"/>
              <a:ext cx="152400" cy="214313"/>
            </a:xfrm>
            <a:custGeom>
              <a:avLst/>
              <a:gdLst>
                <a:gd name="connsiteX0" fmla="*/ 28575 w 152400"/>
                <a:gd name="connsiteY0" fmla="*/ 147638 h 214313"/>
                <a:gd name="connsiteX1" fmla="*/ 47625 w 152400"/>
                <a:gd name="connsiteY1" fmla="*/ 200025 h 214313"/>
                <a:gd name="connsiteX2" fmla="*/ 50007 w 152400"/>
                <a:gd name="connsiteY2" fmla="*/ 214313 h 214313"/>
                <a:gd name="connsiteX3" fmla="*/ 66675 w 152400"/>
                <a:gd name="connsiteY3" fmla="*/ 214313 h 214313"/>
                <a:gd name="connsiteX4" fmla="*/ 78582 w 152400"/>
                <a:gd name="connsiteY4" fmla="*/ 195263 h 214313"/>
                <a:gd name="connsiteX5" fmla="*/ 114300 w 152400"/>
                <a:gd name="connsiteY5" fmla="*/ 202407 h 214313"/>
                <a:gd name="connsiteX6" fmla="*/ 135732 w 152400"/>
                <a:gd name="connsiteY6" fmla="*/ 178594 h 214313"/>
                <a:gd name="connsiteX7" fmla="*/ 150019 w 152400"/>
                <a:gd name="connsiteY7" fmla="*/ 157163 h 214313"/>
                <a:gd name="connsiteX8" fmla="*/ 138113 w 152400"/>
                <a:gd name="connsiteY8" fmla="*/ 135732 h 214313"/>
                <a:gd name="connsiteX9" fmla="*/ 135732 w 152400"/>
                <a:gd name="connsiteY9" fmla="*/ 109538 h 214313"/>
                <a:gd name="connsiteX10" fmla="*/ 138113 w 152400"/>
                <a:gd name="connsiteY10" fmla="*/ 90488 h 214313"/>
                <a:gd name="connsiteX11" fmla="*/ 150019 w 152400"/>
                <a:gd name="connsiteY11" fmla="*/ 76200 h 214313"/>
                <a:gd name="connsiteX12" fmla="*/ 152400 w 152400"/>
                <a:gd name="connsiteY12" fmla="*/ 57150 h 214313"/>
                <a:gd name="connsiteX13" fmla="*/ 123825 w 152400"/>
                <a:gd name="connsiteY13" fmla="*/ 45244 h 214313"/>
                <a:gd name="connsiteX14" fmla="*/ 95250 w 152400"/>
                <a:gd name="connsiteY14" fmla="*/ 38100 h 214313"/>
                <a:gd name="connsiteX15" fmla="*/ 76200 w 152400"/>
                <a:gd name="connsiteY15" fmla="*/ 33338 h 214313"/>
                <a:gd name="connsiteX16" fmla="*/ 66675 w 152400"/>
                <a:gd name="connsiteY16" fmla="*/ 11907 h 214313"/>
                <a:gd name="connsiteX17" fmla="*/ 57150 w 152400"/>
                <a:gd name="connsiteY17" fmla="*/ 0 h 214313"/>
                <a:gd name="connsiteX18" fmla="*/ 42863 w 152400"/>
                <a:gd name="connsiteY18" fmla="*/ 26194 h 214313"/>
                <a:gd name="connsiteX19" fmla="*/ 26194 w 152400"/>
                <a:gd name="connsiteY19" fmla="*/ 42863 h 214313"/>
                <a:gd name="connsiteX20" fmla="*/ 0 w 152400"/>
                <a:gd name="connsiteY20" fmla="*/ 76200 h 214313"/>
                <a:gd name="connsiteX21" fmla="*/ 2382 w 152400"/>
                <a:gd name="connsiteY21" fmla="*/ 90488 h 214313"/>
                <a:gd name="connsiteX22" fmla="*/ 28575 w 152400"/>
                <a:gd name="connsiteY22" fmla="*/ 147638 h 214313"/>
                <a:gd name="connsiteX0" fmla="*/ 28575 w 152400"/>
                <a:gd name="connsiteY0" fmla="*/ 147638 h 214313"/>
                <a:gd name="connsiteX1" fmla="*/ 47625 w 152400"/>
                <a:gd name="connsiteY1" fmla="*/ 200025 h 214313"/>
                <a:gd name="connsiteX2" fmla="*/ 50007 w 152400"/>
                <a:gd name="connsiteY2" fmla="*/ 214313 h 214313"/>
                <a:gd name="connsiteX3" fmla="*/ 66675 w 152400"/>
                <a:gd name="connsiteY3" fmla="*/ 214313 h 214313"/>
                <a:gd name="connsiteX4" fmla="*/ 78582 w 152400"/>
                <a:gd name="connsiteY4" fmla="*/ 195263 h 214313"/>
                <a:gd name="connsiteX5" fmla="*/ 114300 w 152400"/>
                <a:gd name="connsiteY5" fmla="*/ 202407 h 214313"/>
                <a:gd name="connsiteX6" fmla="*/ 135732 w 152400"/>
                <a:gd name="connsiteY6" fmla="*/ 178594 h 214313"/>
                <a:gd name="connsiteX7" fmla="*/ 150019 w 152400"/>
                <a:gd name="connsiteY7" fmla="*/ 157163 h 214313"/>
                <a:gd name="connsiteX8" fmla="*/ 138113 w 152400"/>
                <a:gd name="connsiteY8" fmla="*/ 135732 h 214313"/>
                <a:gd name="connsiteX9" fmla="*/ 135732 w 152400"/>
                <a:gd name="connsiteY9" fmla="*/ 109538 h 214313"/>
                <a:gd name="connsiteX10" fmla="*/ 138113 w 152400"/>
                <a:gd name="connsiteY10" fmla="*/ 90488 h 214313"/>
                <a:gd name="connsiteX11" fmla="*/ 150019 w 152400"/>
                <a:gd name="connsiteY11" fmla="*/ 76200 h 214313"/>
                <a:gd name="connsiteX12" fmla="*/ 152400 w 152400"/>
                <a:gd name="connsiteY12" fmla="*/ 57150 h 214313"/>
                <a:gd name="connsiteX13" fmla="*/ 123825 w 152400"/>
                <a:gd name="connsiteY13" fmla="*/ 45244 h 214313"/>
                <a:gd name="connsiteX14" fmla="*/ 95250 w 152400"/>
                <a:gd name="connsiteY14" fmla="*/ 38100 h 214313"/>
                <a:gd name="connsiteX15" fmla="*/ 76200 w 152400"/>
                <a:gd name="connsiteY15" fmla="*/ 33338 h 214313"/>
                <a:gd name="connsiteX16" fmla="*/ 66675 w 152400"/>
                <a:gd name="connsiteY16" fmla="*/ 11907 h 214313"/>
                <a:gd name="connsiteX17" fmla="*/ 57150 w 152400"/>
                <a:gd name="connsiteY17" fmla="*/ 0 h 214313"/>
                <a:gd name="connsiteX18" fmla="*/ 42863 w 152400"/>
                <a:gd name="connsiteY18" fmla="*/ 26194 h 214313"/>
                <a:gd name="connsiteX19" fmla="*/ 26194 w 152400"/>
                <a:gd name="connsiteY19" fmla="*/ 42863 h 214313"/>
                <a:gd name="connsiteX20" fmla="*/ 0 w 152400"/>
                <a:gd name="connsiteY20" fmla="*/ 76200 h 214313"/>
                <a:gd name="connsiteX21" fmla="*/ 2382 w 152400"/>
                <a:gd name="connsiteY21" fmla="*/ 90488 h 214313"/>
                <a:gd name="connsiteX22" fmla="*/ 9525 w 152400"/>
                <a:gd name="connsiteY22" fmla="*/ 119063 h 214313"/>
                <a:gd name="connsiteX23" fmla="*/ 28575 w 152400"/>
                <a:gd name="connsiteY23" fmla="*/ 147638 h 214313"/>
                <a:gd name="connsiteX0" fmla="*/ 28575 w 152400"/>
                <a:gd name="connsiteY0" fmla="*/ 147638 h 214313"/>
                <a:gd name="connsiteX1" fmla="*/ 47625 w 152400"/>
                <a:gd name="connsiteY1" fmla="*/ 200025 h 214313"/>
                <a:gd name="connsiteX2" fmla="*/ 50007 w 152400"/>
                <a:gd name="connsiteY2" fmla="*/ 214313 h 214313"/>
                <a:gd name="connsiteX3" fmla="*/ 66675 w 152400"/>
                <a:gd name="connsiteY3" fmla="*/ 214313 h 214313"/>
                <a:gd name="connsiteX4" fmla="*/ 78582 w 152400"/>
                <a:gd name="connsiteY4" fmla="*/ 195263 h 214313"/>
                <a:gd name="connsiteX5" fmla="*/ 114300 w 152400"/>
                <a:gd name="connsiteY5" fmla="*/ 202407 h 214313"/>
                <a:gd name="connsiteX6" fmla="*/ 135732 w 152400"/>
                <a:gd name="connsiteY6" fmla="*/ 178594 h 214313"/>
                <a:gd name="connsiteX7" fmla="*/ 150019 w 152400"/>
                <a:gd name="connsiteY7" fmla="*/ 157163 h 214313"/>
                <a:gd name="connsiteX8" fmla="*/ 138113 w 152400"/>
                <a:gd name="connsiteY8" fmla="*/ 135732 h 214313"/>
                <a:gd name="connsiteX9" fmla="*/ 135732 w 152400"/>
                <a:gd name="connsiteY9" fmla="*/ 109538 h 214313"/>
                <a:gd name="connsiteX10" fmla="*/ 138113 w 152400"/>
                <a:gd name="connsiteY10" fmla="*/ 90488 h 214313"/>
                <a:gd name="connsiteX11" fmla="*/ 150019 w 152400"/>
                <a:gd name="connsiteY11" fmla="*/ 76200 h 214313"/>
                <a:gd name="connsiteX12" fmla="*/ 152400 w 152400"/>
                <a:gd name="connsiteY12" fmla="*/ 57150 h 214313"/>
                <a:gd name="connsiteX13" fmla="*/ 123825 w 152400"/>
                <a:gd name="connsiteY13" fmla="*/ 45244 h 214313"/>
                <a:gd name="connsiteX14" fmla="*/ 95250 w 152400"/>
                <a:gd name="connsiteY14" fmla="*/ 38100 h 214313"/>
                <a:gd name="connsiteX15" fmla="*/ 76200 w 152400"/>
                <a:gd name="connsiteY15" fmla="*/ 33338 h 214313"/>
                <a:gd name="connsiteX16" fmla="*/ 66675 w 152400"/>
                <a:gd name="connsiteY16" fmla="*/ 11907 h 214313"/>
                <a:gd name="connsiteX17" fmla="*/ 57150 w 152400"/>
                <a:gd name="connsiteY17" fmla="*/ 0 h 214313"/>
                <a:gd name="connsiteX18" fmla="*/ 42863 w 152400"/>
                <a:gd name="connsiteY18" fmla="*/ 26194 h 214313"/>
                <a:gd name="connsiteX19" fmla="*/ 26194 w 152400"/>
                <a:gd name="connsiteY19" fmla="*/ 42863 h 214313"/>
                <a:gd name="connsiteX20" fmla="*/ 0 w 152400"/>
                <a:gd name="connsiteY20" fmla="*/ 76200 h 214313"/>
                <a:gd name="connsiteX21" fmla="*/ 2382 w 152400"/>
                <a:gd name="connsiteY21" fmla="*/ 90488 h 214313"/>
                <a:gd name="connsiteX22" fmla="*/ 2382 w 152400"/>
                <a:gd name="connsiteY22" fmla="*/ 126207 h 214313"/>
                <a:gd name="connsiteX23" fmla="*/ 28575 w 152400"/>
                <a:gd name="connsiteY23" fmla="*/ 147638 h 2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400" h="214313">
                  <a:moveTo>
                    <a:pt x="28575" y="147638"/>
                  </a:moveTo>
                  <a:lnTo>
                    <a:pt x="47625" y="200025"/>
                  </a:lnTo>
                  <a:lnTo>
                    <a:pt x="50007" y="214313"/>
                  </a:lnTo>
                  <a:lnTo>
                    <a:pt x="66675" y="214313"/>
                  </a:lnTo>
                  <a:lnTo>
                    <a:pt x="78582" y="195263"/>
                  </a:lnTo>
                  <a:lnTo>
                    <a:pt x="114300" y="202407"/>
                  </a:lnTo>
                  <a:lnTo>
                    <a:pt x="135732" y="178594"/>
                  </a:lnTo>
                  <a:lnTo>
                    <a:pt x="150019" y="157163"/>
                  </a:lnTo>
                  <a:lnTo>
                    <a:pt x="138113" y="135732"/>
                  </a:lnTo>
                  <a:lnTo>
                    <a:pt x="135732" y="109538"/>
                  </a:lnTo>
                  <a:lnTo>
                    <a:pt x="138113" y="90488"/>
                  </a:lnTo>
                  <a:lnTo>
                    <a:pt x="150019" y="76200"/>
                  </a:lnTo>
                  <a:lnTo>
                    <a:pt x="152400" y="57150"/>
                  </a:lnTo>
                  <a:lnTo>
                    <a:pt x="123825" y="45244"/>
                  </a:lnTo>
                  <a:lnTo>
                    <a:pt x="95250" y="38100"/>
                  </a:lnTo>
                  <a:lnTo>
                    <a:pt x="76200" y="33338"/>
                  </a:lnTo>
                  <a:lnTo>
                    <a:pt x="66675" y="11907"/>
                  </a:lnTo>
                  <a:lnTo>
                    <a:pt x="57150" y="0"/>
                  </a:lnTo>
                  <a:lnTo>
                    <a:pt x="42863" y="26194"/>
                  </a:lnTo>
                  <a:lnTo>
                    <a:pt x="26194" y="42863"/>
                  </a:lnTo>
                  <a:lnTo>
                    <a:pt x="0" y="76200"/>
                  </a:lnTo>
                  <a:lnTo>
                    <a:pt x="2382" y="90488"/>
                  </a:lnTo>
                  <a:lnTo>
                    <a:pt x="2382" y="126207"/>
                  </a:lnTo>
                  <a:lnTo>
                    <a:pt x="28575" y="147638"/>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0" name="Полилиния: фигура 139">
              <a:extLst>
                <a:ext uri="{FF2B5EF4-FFF2-40B4-BE49-F238E27FC236}">
                  <a16:creationId xmlns:a16="http://schemas.microsoft.com/office/drawing/2014/main" id="{E919D19B-B5BD-353D-10B0-0D2BE6AE3539}"/>
                </a:ext>
              </a:extLst>
            </p:cNvPr>
            <p:cNvSpPr/>
            <p:nvPr/>
          </p:nvSpPr>
          <p:spPr>
            <a:xfrm>
              <a:off x="2847181" y="2531266"/>
              <a:ext cx="57151" cy="66675"/>
            </a:xfrm>
            <a:custGeom>
              <a:avLst/>
              <a:gdLst>
                <a:gd name="connsiteX0" fmla="*/ 30957 w 30957"/>
                <a:gd name="connsiteY0" fmla="*/ 0 h 66675"/>
                <a:gd name="connsiteX1" fmla="*/ 0 w 30957"/>
                <a:gd name="connsiteY1" fmla="*/ 50006 h 66675"/>
                <a:gd name="connsiteX2" fmla="*/ 7144 w 30957"/>
                <a:gd name="connsiteY2" fmla="*/ 64294 h 66675"/>
                <a:gd name="connsiteX3" fmla="*/ 19050 w 30957"/>
                <a:gd name="connsiteY3" fmla="*/ 66675 h 66675"/>
                <a:gd name="connsiteX4" fmla="*/ 30957 w 30957"/>
                <a:gd name="connsiteY4" fmla="*/ 0 h 66675"/>
                <a:gd name="connsiteX0" fmla="*/ 30957 w 30957"/>
                <a:gd name="connsiteY0" fmla="*/ 0 h 66675"/>
                <a:gd name="connsiteX1" fmla="*/ 0 w 30957"/>
                <a:gd name="connsiteY1" fmla="*/ 50006 h 66675"/>
                <a:gd name="connsiteX2" fmla="*/ 7144 w 30957"/>
                <a:gd name="connsiteY2" fmla="*/ 64294 h 66675"/>
                <a:gd name="connsiteX3" fmla="*/ 19050 w 30957"/>
                <a:gd name="connsiteY3" fmla="*/ 66675 h 66675"/>
                <a:gd name="connsiteX4" fmla="*/ 26194 w 30957"/>
                <a:gd name="connsiteY4" fmla="*/ 30956 h 66675"/>
                <a:gd name="connsiteX5" fmla="*/ 30957 w 30957"/>
                <a:gd name="connsiteY5" fmla="*/ 0 h 66675"/>
                <a:gd name="connsiteX0" fmla="*/ 30957 w 57151"/>
                <a:gd name="connsiteY0" fmla="*/ 0 h 66675"/>
                <a:gd name="connsiteX1" fmla="*/ 0 w 57151"/>
                <a:gd name="connsiteY1" fmla="*/ 50006 h 66675"/>
                <a:gd name="connsiteX2" fmla="*/ 7144 w 57151"/>
                <a:gd name="connsiteY2" fmla="*/ 64294 h 66675"/>
                <a:gd name="connsiteX3" fmla="*/ 19050 w 57151"/>
                <a:gd name="connsiteY3" fmla="*/ 66675 h 66675"/>
                <a:gd name="connsiteX4" fmla="*/ 57151 w 57151"/>
                <a:gd name="connsiteY4" fmla="*/ 9524 h 66675"/>
                <a:gd name="connsiteX5" fmla="*/ 30957 w 57151"/>
                <a:gd name="connsiteY5"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1" h="66675">
                  <a:moveTo>
                    <a:pt x="30957" y="0"/>
                  </a:moveTo>
                  <a:lnTo>
                    <a:pt x="0" y="50006"/>
                  </a:lnTo>
                  <a:lnTo>
                    <a:pt x="7144" y="64294"/>
                  </a:lnTo>
                  <a:lnTo>
                    <a:pt x="19050" y="66675"/>
                  </a:lnTo>
                  <a:lnTo>
                    <a:pt x="57151" y="9524"/>
                  </a:lnTo>
                  <a:lnTo>
                    <a:pt x="30957"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9" name="Полилиния: фигура 8">
            <a:extLst>
              <a:ext uri="{FF2B5EF4-FFF2-40B4-BE49-F238E27FC236}">
                <a16:creationId xmlns:a16="http://schemas.microsoft.com/office/drawing/2014/main" id="{A8B33CBE-2696-04EF-3DDB-E978D024F0D6}"/>
              </a:ext>
            </a:extLst>
          </p:cNvPr>
          <p:cNvSpPr/>
          <p:nvPr/>
        </p:nvSpPr>
        <p:spPr>
          <a:xfrm>
            <a:off x="1853648" y="5697813"/>
            <a:ext cx="1020278" cy="693019"/>
          </a:xfrm>
          <a:custGeom>
            <a:avLst/>
            <a:gdLst>
              <a:gd name="connsiteX0" fmla="*/ 0 w 1020278"/>
              <a:gd name="connsiteY0" fmla="*/ 693019 h 693019"/>
              <a:gd name="connsiteX1" fmla="*/ 125128 w 1020278"/>
              <a:gd name="connsiteY1" fmla="*/ 394636 h 693019"/>
              <a:gd name="connsiteX2" fmla="*/ 288758 w 1020278"/>
              <a:gd name="connsiteY2" fmla="*/ 163630 h 693019"/>
              <a:gd name="connsiteX3" fmla="*/ 385010 w 1020278"/>
              <a:gd name="connsiteY3" fmla="*/ 38501 h 693019"/>
              <a:gd name="connsiteX4" fmla="*/ 577516 w 1020278"/>
              <a:gd name="connsiteY4" fmla="*/ 0 h 693019"/>
              <a:gd name="connsiteX5" fmla="*/ 798897 w 1020278"/>
              <a:gd name="connsiteY5" fmla="*/ 96253 h 693019"/>
              <a:gd name="connsiteX6" fmla="*/ 914400 w 1020278"/>
              <a:gd name="connsiteY6" fmla="*/ 192505 h 693019"/>
              <a:gd name="connsiteX7" fmla="*/ 952901 w 1020278"/>
              <a:gd name="connsiteY7" fmla="*/ 394636 h 693019"/>
              <a:gd name="connsiteX8" fmla="*/ 1020278 w 1020278"/>
              <a:gd name="connsiteY8" fmla="*/ 683394 h 693019"/>
              <a:gd name="connsiteX9" fmla="*/ 0 w 1020278"/>
              <a:gd name="connsiteY9" fmla="*/ 693019 h 69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0278" h="693019">
                <a:moveTo>
                  <a:pt x="0" y="693019"/>
                </a:moveTo>
                <a:lnTo>
                  <a:pt x="125128" y="394636"/>
                </a:lnTo>
                <a:lnTo>
                  <a:pt x="288758" y="163630"/>
                </a:lnTo>
                <a:lnTo>
                  <a:pt x="385010" y="38501"/>
                </a:lnTo>
                <a:lnTo>
                  <a:pt x="577516" y="0"/>
                </a:lnTo>
                <a:lnTo>
                  <a:pt x="798897" y="96253"/>
                </a:lnTo>
                <a:lnTo>
                  <a:pt x="914400" y="192505"/>
                </a:lnTo>
                <a:lnTo>
                  <a:pt x="952901" y="394636"/>
                </a:lnTo>
                <a:lnTo>
                  <a:pt x="1020278" y="683394"/>
                </a:lnTo>
                <a:lnTo>
                  <a:pt x="0" y="693019"/>
                </a:lnTo>
                <a:close/>
              </a:path>
            </a:pathLst>
          </a:custGeom>
          <a:solidFill>
            <a:srgbClr val="B3D9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a:extLst>
              <a:ext uri="{FF2B5EF4-FFF2-40B4-BE49-F238E27FC236}">
                <a16:creationId xmlns:a16="http://schemas.microsoft.com/office/drawing/2014/main" id="{037E2481-5639-18D1-F8B9-2714697375AB}"/>
              </a:ext>
            </a:extLst>
          </p:cNvPr>
          <p:cNvPicPr>
            <a:picLocks noChangeAspect="1"/>
          </p:cNvPicPr>
          <p:nvPr/>
        </p:nvPicPr>
        <p:blipFill>
          <a:blip r:embed="rId4"/>
          <a:stretch>
            <a:fillRect/>
          </a:stretch>
        </p:blipFill>
        <p:spPr>
          <a:xfrm>
            <a:off x="2471738" y="5932763"/>
            <a:ext cx="1512135" cy="436014"/>
          </a:xfrm>
          <a:prstGeom prst="rect">
            <a:avLst/>
          </a:prstGeom>
        </p:spPr>
      </p:pic>
      <p:grpSp>
        <p:nvGrpSpPr>
          <p:cNvPr id="32" name="Группа 31">
            <a:extLst>
              <a:ext uri="{FF2B5EF4-FFF2-40B4-BE49-F238E27FC236}">
                <a16:creationId xmlns:a16="http://schemas.microsoft.com/office/drawing/2014/main" id="{A3256AE4-BCE2-3272-C247-DC342E0DDE21}"/>
              </a:ext>
            </a:extLst>
          </p:cNvPr>
          <p:cNvGrpSpPr/>
          <p:nvPr/>
        </p:nvGrpSpPr>
        <p:grpSpPr>
          <a:xfrm>
            <a:off x="4223430" y="5548899"/>
            <a:ext cx="673449" cy="377653"/>
            <a:chOff x="4330816" y="1115845"/>
            <a:chExt cx="673449" cy="377653"/>
          </a:xfrm>
        </p:grpSpPr>
        <p:grpSp>
          <p:nvGrpSpPr>
            <p:cNvPr id="30" name="Группа 29">
              <a:extLst>
                <a:ext uri="{FF2B5EF4-FFF2-40B4-BE49-F238E27FC236}">
                  <a16:creationId xmlns:a16="http://schemas.microsoft.com/office/drawing/2014/main" id="{5F795E41-F877-1672-024E-66990AAB5957}"/>
                </a:ext>
              </a:extLst>
            </p:cNvPr>
            <p:cNvGrpSpPr/>
            <p:nvPr/>
          </p:nvGrpSpPr>
          <p:grpSpPr>
            <a:xfrm>
              <a:off x="4408278" y="1174281"/>
              <a:ext cx="595987" cy="310896"/>
              <a:chOff x="4408278" y="1174281"/>
              <a:chExt cx="595987" cy="310896"/>
            </a:xfrm>
          </p:grpSpPr>
          <p:sp>
            <p:nvSpPr>
              <p:cNvPr id="29" name="Прямоугольник 28">
                <a:extLst>
                  <a:ext uri="{FF2B5EF4-FFF2-40B4-BE49-F238E27FC236}">
                    <a16:creationId xmlns:a16="http://schemas.microsoft.com/office/drawing/2014/main" id="{8D8F91EA-98AC-B773-94B1-B08BA8B763F3}"/>
                  </a:ext>
                </a:extLst>
              </p:cNvPr>
              <p:cNvSpPr>
                <a:spLocks noChangeAspect="1"/>
              </p:cNvSpPr>
              <p:nvPr/>
            </p:nvSpPr>
            <p:spPr>
              <a:xfrm>
                <a:off x="4408278" y="1174281"/>
                <a:ext cx="297506" cy="310896"/>
              </a:xfrm>
              <a:prstGeom prst="rect">
                <a:avLst/>
              </a:prstGeom>
              <a:solidFill>
                <a:srgbClr val="836E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3" name="Прямоугольник 142">
                <a:extLst>
                  <a:ext uri="{FF2B5EF4-FFF2-40B4-BE49-F238E27FC236}">
                    <a16:creationId xmlns:a16="http://schemas.microsoft.com/office/drawing/2014/main" id="{3491B6D8-2675-0873-9AB1-ADCC60FFC92C}"/>
                  </a:ext>
                </a:extLst>
              </p:cNvPr>
              <p:cNvSpPr>
                <a:spLocks noChangeAspect="1"/>
              </p:cNvSpPr>
              <p:nvPr/>
            </p:nvSpPr>
            <p:spPr>
              <a:xfrm>
                <a:off x="4706759" y="1174281"/>
                <a:ext cx="297506" cy="310896"/>
              </a:xfrm>
              <a:prstGeom prst="rect">
                <a:avLst/>
              </a:prstGeom>
              <a:solidFill>
                <a:srgbClr val="84C0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1" name="TextBox 30">
              <a:extLst>
                <a:ext uri="{FF2B5EF4-FFF2-40B4-BE49-F238E27FC236}">
                  <a16:creationId xmlns:a16="http://schemas.microsoft.com/office/drawing/2014/main" id="{84CBC55F-85E6-392D-12D4-0EADD84FE9A2}"/>
                </a:ext>
              </a:extLst>
            </p:cNvPr>
            <p:cNvSpPr txBox="1"/>
            <p:nvPr/>
          </p:nvSpPr>
          <p:spPr>
            <a:xfrm>
              <a:off x="4330816" y="1115845"/>
              <a:ext cx="306494" cy="369332"/>
            </a:xfrm>
            <a:prstGeom prst="rect">
              <a:avLst/>
            </a:prstGeom>
            <a:noFill/>
          </p:spPr>
          <p:txBody>
            <a:bodyPr wrap="none" rtlCol="0">
              <a:spAutoFit/>
            </a:bodyPr>
            <a:lstStyle/>
            <a:p>
              <a:r>
                <a:rPr lang="ru-RU" dirty="0"/>
                <a:t>1</a:t>
              </a:r>
            </a:p>
          </p:txBody>
        </p:sp>
        <p:sp>
          <p:nvSpPr>
            <p:cNvPr id="198" name="TextBox 197">
              <a:extLst>
                <a:ext uri="{FF2B5EF4-FFF2-40B4-BE49-F238E27FC236}">
                  <a16:creationId xmlns:a16="http://schemas.microsoft.com/office/drawing/2014/main" id="{B96FF09B-FDE6-96C0-49BF-C4B83288A39A}"/>
                </a:ext>
              </a:extLst>
            </p:cNvPr>
            <p:cNvSpPr txBox="1"/>
            <p:nvPr/>
          </p:nvSpPr>
          <p:spPr>
            <a:xfrm>
              <a:off x="4637310" y="1124166"/>
              <a:ext cx="306494" cy="369332"/>
            </a:xfrm>
            <a:prstGeom prst="rect">
              <a:avLst/>
            </a:prstGeom>
            <a:noFill/>
          </p:spPr>
          <p:txBody>
            <a:bodyPr wrap="none" rtlCol="0">
              <a:spAutoFit/>
            </a:bodyPr>
            <a:lstStyle/>
            <a:p>
              <a:r>
                <a:rPr lang="ru-RU" dirty="0"/>
                <a:t>2</a:t>
              </a:r>
            </a:p>
          </p:txBody>
        </p:sp>
      </p:grpSp>
      <p:grpSp>
        <p:nvGrpSpPr>
          <p:cNvPr id="44" name="Группа 43">
            <a:extLst>
              <a:ext uri="{FF2B5EF4-FFF2-40B4-BE49-F238E27FC236}">
                <a16:creationId xmlns:a16="http://schemas.microsoft.com/office/drawing/2014/main" id="{952B953D-E5F7-4A18-BC06-8ABC09FEFD5A}"/>
              </a:ext>
            </a:extLst>
          </p:cNvPr>
          <p:cNvGrpSpPr/>
          <p:nvPr/>
        </p:nvGrpSpPr>
        <p:grpSpPr>
          <a:xfrm>
            <a:off x="4198572" y="6233223"/>
            <a:ext cx="995665" cy="382498"/>
            <a:chOff x="4293787" y="2716818"/>
            <a:chExt cx="995665" cy="382498"/>
          </a:xfrm>
        </p:grpSpPr>
        <p:grpSp>
          <p:nvGrpSpPr>
            <p:cNvPr id="38" name="Группа 37">
              <a:extLst>
                <a:ext uri="{FF2B5EF4-FFF2-40B4-BE49-F238E27FC236}">
                  <a16:creationId xmlns:a16="http://schemas.microsoft.com/office/drawing/2014/main" id="{799B5CF3-5C8C-9089-4611-9BA701DBB30D}"/>
                </a:ext>
              </a:extLst>
            </p:cNvPr>
            <p:cNvGrpSpPr/>
            <p:nvPr/>
          </p:nvGrpSpPr>
          <p:grpSpPr>
            <a:xfrm>
              <a:off x="4397022" y="2716818"/>
              <a:ext cx="892430" cy="369332"/>
              <a:chOff x="4387950" y="2725797"/>
              <a:chExt cx="892430" cy="369332"/>
            </a:xfrm>
          </p:grpSpPr>
          <p:grpSp>
            <p:nvGrpSpPr>
              <p:cNvPr id="33" name="Группа 32">
                <a:extLst>
                  <a:ext uri="{FF2B5EF4-FFF2-40B4-BE49-F238E27FC236}">
                    <a16:creationId xmlns:a16="http://schemas.microsoft.com/office/drawing/2014/main" id="{8D509180-0930-0DE8-AF31-D4F2012854E3}"/>
                  </a:ext>
                </a:extLst>
              </p:cNvPr>
              <p:cNvGrpSpPr/>
              <p:nvPr/>
            </p:nvGrpSpPr>
            <p:grpSpPr>
              <a:xfrm>
                <a:off x="4387950" y="2778152"/>
                <a:ext cx="892430" cy="314044"/>
                <a:chOff x="4387950" y="2778152"/>
                <a:chExt cx="892430" cy="314044"/>
              </a:xfrm>
            </p:grpSpPr>
            <p:sp>
              <p:nvSpPr>
                <p:cNvPr id="192" name="Прямоугольник 191">
                  <a:extLst>
                    <a:ext uri="{FF2B5EF4-FFF2-40B4-BE49-F238E27FC236}">
                      <a16:creationId xmlns:a16="http://schemas.microsoft.com/office/drawing/2014/main" id="{5087D6CF-B03D-B790-1230-8096365B260A}"/>
                    </a:ext>
                  </a:extLst>
                </p:cNvPr>
                <p:cNvSpPr>
                  <a:spLocks noChangeAspect="1"/>
                </p:cNvSpPr>
                <p:nvPr/>
              </p:nvSpPr>
              <p:spPr>
                <a:xfrm>
                  <a:off x="4387950" y="2781300"/>
                  <a:ext cx="297506" cy="310896"/>
                </a:xfrm>
                <a:prstGeom prst="rect">
                  <a:avLst/>
                </a:prstGeom>
                <a:solidFill>
                  <a:srgbClr val="B4DA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3" name="Прямоугольник 192">
                  <a:extLst>
                    <a:ext uri="{FF2B5EF4-FFF2-40B4-BE49-F238E27FC236}">
                      <a16:creationId xmlns:a16="http://schemas.microsoft.com/office/drawing/2014/main" id="{4DB6C847-99BA-F2F5-D2A1-331561FA8CCC}"/>
                    </a:ext>
                  </a:extLst>
                </p:cNvPr>
                <p:cNvSpPr>
                  <a:spLocks noChangeAspect="1"/>
                </p:cNvSpPr>
                <p:nvPr/>
              </p:nvSpPr>
              <p:spPr>
                <a:xfrm>
                  <a:off x="4684072" y="2781300"/>
                  <a:ext cx="297506" cy="310896"/>
                </a:xfrm>
                <a:prstGeom prst="rect">
                  <a:avLst/>
                </a:prstGeom>
                <a:solidFill>
                  <a:srgbClr val="B2D9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9" name="Прямоугольник 198">
                  <a:extLst>
                    <a:ext uri="{FF2B5EF4-FFF2-40B4-BE49-F238E27FC236}">
                      <a16:creationId xmlns:a16="http://schemas.microsoft.com/office/drawing/2014/main" id="{BBD74A7A-6819-539C-F8B3-F620CA151AB0}"/>
                    </a:ext>
                  </a:extLst>
                </p:cNvPr>
                <p:cNvSpPr>
                  <a:spLocks noChangeAspect="1"/>
                </p:cNvSpPr>
                <p:nvPr/>
              </p:nvSpPr>
              <p:spPr>
                <a:xfrm>
                  <a:off x="4982874" y="2778152"/>
                  <a:ext cx="297506" cy="310896"/>
                </a:xfrm>
                <a:prstGeom prst="rect">
                  <a:avLst/>
                </a:prstGeom>
                <a:solidFill>
                  <a:srgbClr val="D5FE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00" name="TextBox 199">
                <a:extLst>
                  <a:ext uri="{FF2B5EF4-FFF2-40B4-BE49-F238E27FC236}">
                    <a16:creationId xmlns:a16="http://schemas.microsoft.com/office/drawing/2014/main" id="{772CD318-CE27-C954-84F1-49C7E3535579}"/>
                  </a:ext>
                </a:extLst>
              </p:cNvPr>
              <p:cNvSpPr txBox="1"/>
              <p:nvPr/>
            </p:nvSpPr>
            <p:spPr>
              <a:xfrm>
                <a:off x="4609430" y="2725797"/>
                <a:ext cx="306494" cy="369332"/>
              </a:xfrm>
              <a:prstGeom prst="rect">
                <a:avLst/>
              </a:prstGeom>
              <a:noFill/>
            </p:spPr>
            <p:txBody>
              <a:bodyPr wrap="none" rtlCol="0">
                <a:spAutoFit/>
              </a:bodyPr>
              <a:lstStyle/>
              <a:p>
                <a:r>
                  <a:rPr lang="ru-RU" dirty="0"/>
                  <a:t>2</a:t>
                </a:r>
              </a:p>
            </p:txBody>
          </p:sp>
          <p:sp>
            <p:nvSpPr>
              <p:cNvPr id="201" name="TextBox 200">
                <a:extLst>
                  <a:ext uri="{FF2B5EF4-FFF2-40B4-BE49-F238E27FC236}">
                    <a16:creationId xmlns:a16="http://schemas.microsoft.com/office/drawing/2014/main" id="{84DA2522-AFC1-C346-AB8B-E658B5190233}"/>
                  </a:ext>
                </a:extLst>
              </p:cNvPr>
              <p:cNvSpPr txBox="1"/>
              <p:nvPr/>
            </p:nvSpPr>
            <p:spPr>
              <a:xfrm>
                <a:off x="4923269" y="2725797"/>
                <a:ext cx="306494" cy="369332"/>
              </a:xfrm>
              <a:prstGeom prst="rect">
                <a:avLst/>
              </a:prstGeom>
              <a:noFill/>
            </p:spPr>
            <p:txBody>
              <a:bodyPr wrap="none" rtlCol="0">
                <a:spAutoFit/>
              </a:bodyPr>
              <a:lstStyle/>
              <a:p>
                <a:r>
                  <a:rPr lang="ru-RU" dirty="0"/>
                  <a:t>3</a:t>
                </a:r>
              </a:p>
            </p:txBody>
          </p:sp>
        </p:grpSp>
        <p:sp>
          <p:nvSpPr>
            <p:cNvPr id="34" name="TextBox 33">
              <a:extLst>
                <a:ext uri="{FF2B5EF4-FFF2-40B4-BE49-F238E27FC236}">
                  <a16:creationId xmlns:a16="http://schemas.microsoft.com/office/drawing/2014/main" id="{4C5DE615-8B4A-4B83-7DAA-D2FAD5F4C0D0}"/>
                </a:ext>
              </a:extLst>
            </p:cNvPr>
            <p:cNvSpPr txBox="1"/>
            <p:nvPr/>
          </p:nvSpPr>
          <p:spPr>
            <a:xfrm>
              <a:off x="4293787" y="2729984"/>
              <a:ext cx="306494" cy="369332"/>
            </a:xfrm>
            <a:prstGeom prst="rect">
              <a:avLst/>
            </a:prstGeom>
            <a:noFill/>
          </p:spPr>
          <p:txBody>
            <a:bodyPr wrap="none" rtlCol="0">
              <a:spAutoFit/>
            </a:bodyPr>
            <a:lstStyle/>
            <a:p>
              <a:r>
                <a:rPr lang="ru-RU" dirty="0"/>
                <a:t>1</a:t>
              </a:r>
            </a:p>
          </p:txBody>
        </p:sp>
      </p:grpSp>
      <p:sp>
        <p:nvSpPr>
          <p:cNvPr id="41" name="TextBox 40">
            <a:extLst>
              <a:ext uri="{FF2B5EF4-FFF2-40B4-BE49-F238E27FC236}">
                <a16:creationId xmlns:a16="http://schemas.microsoft.com/office/drawing/2014/main" id="{F8F2AE39-3C83-88B0-FD79-E61D79BAF87C}"/>
              </a:ext>
            </a:extLst>
          </p:cNvPr>
          <p:cNvSpPr txBox="1"/>
          <p:nvPr/>
        </p:nvSpPr>
        <p:spPr>
          <a:xfrm>
            <a:off x="4160306" y="5231908"/>
            <a:ext cx="4746812" cy="338554"/>
          </a:xfrm>
          <a:prstGeom prst="rect">
            <a:avLst/>
          </a:prstGeom>
          <a:noFill/>
        </p:spPr>
        <p:txBody>
          <a:bodyPr wrap="none" rtlCol="0">
            <a:spAutoFit/>
          </a:bodyPr>
          <a:lstStyle/>
          <a:p>
            <a:r>
              <a:rPr lang="ru-RU" sz="1600" dirty="0">
                <a:latin typeface="Arial" panose="020B0604020202020204" pitchFamily="34" charset="0"/>
                <a:cs typeface="Arial" panose="020B0604020202020204" pitchFamily="34" charset="0"/>
              </a:rPr>
              <a:t>Террейны Монголо-Охотского орогенного пояса</a:t>
            </a:r>
          </a:p>
        </p:txBody>
      </p:sp>
      <p:sp>
        <p:nvSpPr>
          <p:cNvPr id="42" name="TextBox 41">
            <a:extLst>
              <a:ext uri="{FF2B5EF4-FFF2-40B4-BE49-F238E27FC236}">
                <a16:creationId xmlns:a16="http://schemas.microsoft.com/office/drawing/2014/main" id="{2D356B90-7341-7339-40A4-930C76BD772A}"/>
              </a:ext>
            </a:extLst>
          </p:cNvPr>
          <p:cNvSpPr txBox="1"/>
          <p:nvPr/>
        </p:nvSpPr>
        <p:spPr>
          <a:xfrm>
            <a:off x="4836418" y="5613602"/>
            <a:ext cx="3760132" cy="307777"/>
          </a:xfrm>
          <a:prstGeom prst="rect">
            <a:avLst/>
          </a:prstGeom>
          <a:noFill/>
        </p:spPr>
        <p:txBody>
          <a:bodyPr wrap="none" rtlCol="0">
            <a:spAutoFit/>
          </a:bodyPr>
          <a:lstStyle/>
          <a:p>
            <a:r>
              <a:rPr lang="ru-RU" sz="1400" dirty="0">
                <a:latin typeface="Arial" panose="020B0604020202020204" pitchFamily="34" charset="0"/>
                <a:cs typeface="Arial" panose="020B0604020202020204" pitchFamily="34" charset="0"/>
              </a:rPr>
              <a:t>1-пермско-триасовых аккреционных призм</a:t>
            </a:r>
          </a:p>
        </p:txBody>
      </p:sp>
      <p:sp>
        <p:nvSpPr>
          <p:cNvPr id="203" name="TextBox 202">
            <a:extLst>
              <a:ext uri="{FF2B5EF4-FFF2-40B4-BE49-F238E27FC236}">
                <a16:creationId xmlns:a16="http://schemas.microsoft.com/office/drawing/2014/main" id="{8D333CC0-376E-3BA4-1285-549CBEE733E1}"/>
              </a:ext>
            </a:extLst>
          </p:cNvPr>
          <p:cNvSpPr txBox="1"/>
          <p:nvPr/>
        </p:nvSpPr>
        <p:spPr>
          <a:xfrm>
            <a:off x="8475864" y="5616188"/>
            <a:ext cx="3083216" cy="307777"/>
          </a:xfrm>
          <a:prstGeom prst="rect">
            <a:avLst/>
          </a:prstGeom>
          <a:noFill/>
        </p:spPr>
        <p:txBody>
          <a:bodyPr wrap="none" rtlCol="0">
            <a:spAutoFit/>
          </a:bodyPr>
          <a:lstStyle/>
          <a:p>
            <a:r>
              <a:rPr lang="ru-RU" sz="1400" dirty="0">
                <a:latin typeface="Arial" panose="020B0604020202020204" pitchFamily="34" charset="0"/>
                <a:cs typeface="Arial" panose="020B0604020202020204" pitchFamily="34" charset="0"/>
              </a:rPr>
              <a:t>2-юрских </a:t>
            </a:r>
            <a:r>
              <a:rPr lang="ru-RU" sz="1400" dirty="0" err="1">
                <a:latin typeface="Arial" panose="020B0604020202020204" pitchFamily="34" charset="0"/>
                <a:cs typeface="Arial" panose="020B0604020202020204" pitchFamily="34" charset="0"/>
              </a:rPr>
              <a:t>турбидитовых</a:t>
            </a:r>
            <a:r>
              <a:rPr lang="ru-RU" sz="1400" dirty="0">
                <a:latin typeface="Arial" panose="020B0604020202020204" pitchFamily="34" charset="0"/>
                <a:cs typeface="Arial" panose="020B0604020202020204" pitchFamily="34" charset="0"/>
              </a:rPr>
              <a:t> бассейнов</a:t>
            </a:r>
          </a:p>
        </p:txBody>
      </p:sp>
      <p:sp>
        <p:nvSpPr>
          <p:cNvPr id="204" name="TextBox 203">
            <a:extLst>
              <a:ext uri="{FF2B5EF4-FFF2-40B4-BE49-F238E27FC236}">
                <a16:creationId xmlns:a16="http://schemas.microsoft.com/office/drawing/2014/main" id="{A43C6CE4-716B-8B3A-91E9-4FD77B4038F1}"/>
              </a:ext>
            </a:extLst>
          </p:cNvPr>
          <p:cNvSpPr txBox="1"/>
          <p:nvPr/>
        </p:nvSpPr>
        <p:spPr>
          <a:xfrm>
            <a:off x="5150965" y="6214888"/>
            <a:ext cx="2715808" cy="307777"/>
          </a:xfrm>
          <a:prstGeom prst="rect">
            <a:avLst/>
          </a:prstGeom>
          <a:noFill/>
        </p:spPr>
        <p:txBody>
          <a:bodyPr wrap="none" rtlCol="0">
            <a:spAutoFit/>
          </a:bodyPr>
          <a:lstStyle/>
          <a:p>
            <a:r>
              <a:rPr lang="ru-RU" sz="1400" dirty="0">
                <a:latin typeface="Arial" panose="020B0604020202020204" pitchFamily="34" charset="0"/>
                <a:cs typeface="Arial" panose="020B0604020202020204" pitchFamily="34" charset="0"/>
              </a:rPr>
              <a:t>1-юрских аккреционных призм</a:t>
            </a:r>
          </a:p>
        </p:txBody>
      </p:sp>
      <p:sp>
        <p:nvSpPr>
          <p:cNvPr id="205" name="TextBox 204">
            <a:extLst>
              <a:ext uri="{FF2B5EF4-FFF2-40B4-BE49-F238E27FC236}">
                <a16:creationId xmlns:a16="http://schemas.microsoft.com/office/drawing/2014/main" id="{D509A9B3-86AC-D0F8-2B64-9F8E83E79CC5}"/>
              </a:ext>
            </a:extLst>
          </p:cNvPr>
          <p:cNvSpPr txBox="1"/>
          <p:nvPr/>
        </p:nvSpPr>
        <p:spPr>
          <a:xfrm>
            <a:off x="5150965" y="6431055"/>
            <a:ext cx="2882969" cy="307777"/>
          </a:xfrm>
          <a:prstGeom prst="rect">
            <a:avLst/>
          </a:prstGeom>
          <a:noFill/>
        </p:spPr>
        <p:txBody>
          <a:bodyPr wrap="none" rtlCol="0">
            <a:spAutoFit/>
          </a:bodyPr>
          <a:lstStyle/>
          <a:p>
            <a:r>
              <a:rPr lang="ru-RU" sz="1400" dirty="0">
                <a:latin typeface="Arial" panose="020B0604020202020204" pitchFamily="34" charset="0"/>
                <a:cs typeface="Arial" panose="020B0604020202020204" pitchFamily="34" charset="0"/>
              </a:rPr>
              <a:t>3-раннемеловой островной дуги</a:t>
            </a:r>
          </a:p>
        </p:txBody>
      </p:sp>
      <p:sp>
        <p:nvSpPr>
          <p:cNvPr id="206" name="TextBox 205">
            <a:extLst>
              <a:ext uri="{FF2B5EF4-FFF2-40B4-BE49-F238E27FC236}">
                <a16:creationId xmlns:a16="http://schemas.microsoft.com/office/drawing/2014/main" id="{727A0EE7-834F-A105-0E85-BA9ED1142209}"/>
              </a:ext>
            </a:extLst>
          </p:cNvPr>
          <p:cNvSpPr txBox="1"/>
          <p:nvPr/>
        </p:nvSpPr>
        <p:spPr>
          <a:xfrm>
            <a:off x="7769534" y="6215957"/>
            <a:ext cx="3706912" cy="307777"/>
          </a:xfrm>
          <a:prstGeom prst="rect">
            <a:avLst/>
          </a:prstGeom>
          <a:noFill/>
        </p:spPr>
        <p:txBody>
          <a:bodyPr wrap="none" rtlCol="0">
            <a:spAutoFit/>
          </a:bodyPr>
          <a:lstStyle/>
          <a:p>
            <a:r>
              <a:rPr lang="ru-RU" sz="1400" dirty="0">
                <a:latin typeface="Arial" panose="020B0604020202020204" pitchFamily="34" charset="0"/>
                <a:cs typeface="Arial" panose="020B0604020202020204" pitchFamily="34" charset="0"/>
              </a:rPr>
              <a:t>2-раннемелового </a:t>
            </a:r>
            <a:r>
              <a:rPr lang="ru-RU" sz="1400" dirty="0" err="1">
                <a:latin typeface="Arial" panose="020B0604020202020204" pitchFamily="34" charset="0"/>
                <a:cs typeface="Arial" panose="020B0604020202020204" pitchFamily="34" charset="0"/>
              </a:rPr>
              <a:t>турбидитового</a:t>
            </a:r>
            <a:r>
              <a:rPr lang="ru-RU" sz="1400" dirty="0">
                <a:latin typeface="Arial" panose="020B0604020202020204" pitchFamily="34" charset="0"/>
                <a:cs typeface="Arial" panose="020B0604020202020204" pitchFamily="34" charset="0"/>
              </a:rPr>
              <a:t> бассейна</a:t>
            </a:r>
          </a:p>
        </p:txBody>
      </p:sp>
      <p:sp>
        <p:nvSpPr>
          <p:cNvPr id="208" name="TextBox 207">
            <a:extLst>
              <a:ext uri="{FF2B5EF4-FFF2-40B4-BE49-F238E27FC236}">
                <a16:creationId xmlns:a16="http://schemas.microsoft.com/office/drawing/2014/main" id="{E6408992-916D-AFE4-C374-3BBF2CFF40A2}"/>
              </a:ext>
            </a:extLst>
          </p:cNvPr>
          <p:cNvSpPr txBox="1"/>
          <p:nvPr/>
        </p:nvSpPr>
        <p:spPr>
          <a:xfrm>
            <a:off x="4305091" y="931448"/>
            <a:ext cx="7842324" cy="3285258"/>
          </a:xfrm>
          <a:prstGeom prst="rect">
            <a:avLst/>
          </a:prstGeom>
          <a:noFill/>
        </p:spPr>
        <p:txBody>
          <a:bodyPr wrap="square">
            <a:spAutoFit/>
          </a:bodyPr>
          <a:lstStyle/>
          <a:p>
            <a:pPr algn="just">
              <a:lnSpc>
                <a:spcPct val="107000"/>
              </a:lnSpc>
            </a:pPr>
            <a:r>
              <a:rPr lang="ru-RU" sz="1500" b="1" dirty="0">
                <a:effectLst/>
                <a:latin typeface="Arial" panose="020B0604020202020204" pitchFamily="34" charset="0"/>
                <a:ea typeface="Calibri" panose="020F0502020204030204" pitchFamily="34" charset="0"/>
                <a:cs typeface="Arial" panose="020B0604020202020204" pitchFamily="34" charset="0"/>
              </a:rPr>
              <a:t>По данным </a:t>
            </a:r>
            <a:r>
              <a:rPr lang="ru-RU" sz="1500" b="1" dirty="0">
                <a:solidFill>
                  <a:srgbClr val="00B0F0"/>
                </a:solidFill>
                <a:effectLst/>
                <a:latin typeface="Arial" panose="020B0604020202020204" pitchFamily="34" charset="0"/>
                <a:ea typeface="Calibri" panose="020F0502020204030204" pitchFamily="34" charset="0"/>
                <a:cs typeface="Arial" panose="020B0604020202020204" pitchFamily="34" charset="0"/>
              </a:rPr>
              <a:t>моделирования магнитного и гравитационного полей </a:t>
            </a:r>
            <a:r>
              <a:rPr lang="ru-RU" sz="1500" b="1" dirty="0">
                <a:effectLst/>
                <a:latin typeface="Arial" panose="020B0604020202020204" pitchFamily="34" charset="0"/>
                <a:ea typeface="Calibri" panose="020F0502020204030204" pitchFamily="34" charset="0"/>
                <a:cs typeface="Arial" panose="020B0604020202020204" pitchFamily="34" charset="0"/>
              </a:rPr>
              <a:t>в рассматриваемом районе выделяется </a:t>
            </a:r>
            <a:r>
              <a:rPr lang="ru-RU" sz="15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кольцевая структура</a:t>
            </a:r>
            <a:r>
              <a:rPr lang="ru-RU" sz="1500" b="1" dirty="0">
                <a:effectLst/>
                <a:latin typeface="Arial" panose="020B0604020202020204" pitchFamily="34" charset="0"/>
                <a:ea typeface="Calibri" panose="020F0502020204030204" pitchFamily="34" charset="0"/>
                <a:cs typeface="Arial" panose="020B0604020202020204" pitchFamily="34" charset="0"/>
              </a:rPr>
              <a:t>, хорошо проявленная практически на всю мощность земной коры и литосферной мантии</a:t>
            </a:r>
            <a:r>
              <a:rPr lang="ru-RU" sz="1500" b="1" dirty="0">
                <a:latin typeface="Arial" panose="020B0604020202020204" pitchFamily="34" charset="0"/>
                <a:ea typeface="Calibri" panose="020F0502020204030204" pitchFamily="34" charset="0"/>
                <a:cs typeface="Arial" panose="020B0604020202020204" pitchFamily="34" charset="0"/>
              </a:rPr>
              <a:t>. Размеры кольцевой структуры по внешнему контуру составляют 150*193 км, большая ось имеет северо-восточное направление. В земной коре структура </a:t>
            </a:r>
            <a:r>
              <a:rPr lang="ru-RU" sz="1500" b="1" dirty="0">
                <a:effectLst/>
                <a:latin typeface="Arial" panose="020B0604020202020204" pitchFamily="34" charset="0"/>
                <a:ea typeface="Calibri" panose="020F0502020204030204" pitchFamily="34" charset="0"/>
                <a:cs typeface="Arial" panose="020B0604020202020204" pitchFamily="34" charset="0"/>
              </a:rPr>
              <a:t>охватывает серию магнитных тел, локализованных на глубинах до 20км и локальные области разуплотнения, </a:t>
            </a:r>
            <a:r>
              <a:rPr lang="ru-RU" sz="1500" b="1" dirty="0">
                <a:latin typeface="Arial" panose="020B0604020202020204" pitchFamily="34" charset="0"/>
                <a:ea typeface="Calibri" panose="020F0502020204030204" pitchFamily="34" charset="0"/>
                <a:cs typeface="Arial" panose="020B0604020202020204" pitchFamily="34" charset="0"/>
              </a:rPr>
              <a:t>расположенные по </a:t>
            </a:r>
            <a:r>
              <a:rPr lang="ru-RU" sz="1500" b="1" dirty="0">
                <a:effectLst/>
                <a:latin typeface="Arial" panose="020B0604020202020204" pitchFamily="34" charset="0"/>
                <a:ea typeface="Calibri" panose="020F0502020204030204" pitchFamily="34" charset="0"/>
                <a:cs typeface="Arial" panose="020B0604020202020204" pitchFamily="34" charset="0"/>
              </a:rPr>
              <a:t>периферии структуры и проявленные до глубины 20-25 км. </a:t>
            </a:r>
            <a:r>
              <a:rPr lang="ru-RU" sz="1500" b="1" dirty="0">
                <a:latin typeface="Arial" panose="020B0604020202020204" pitchFamily="34" charset="0"/>
                <a:ea typeface="Calibri" panose="020F0502020204030204" pitchFamily="34" charset="0"/>
                <a:cs typeface="Arial" panose="020B0604020202020204" pitchFamily="34" charset="0"/>
              </a:rPr>
              <a:t>Литосферная мантия характеризуется пониженной плотностью в пределах структуры практически на всю мощность. </a:t>
            </a:r>
            <a:r>
              <a:rPr lang="ru-RU" sz="1500" b="1" dirty="0">
                <a:effectLst/>
                <a:latin typeface="Arial" panose="020B0604020202020204" pitchFamily="34" charset="0"/>
                <a:ea typeface="Calibri" panose="020F0502020204030204" pitchFamily="34" charset="0"/>
                <a:cs typeface="Arial" panose="020B0604020202020204" pitchFamily="34" charset="0"/>
              </a:rPr>
              <a:t> В центральной части структуры на уровне земной коры выделяется </a:t>
            </a:r>
            <a:r>
              <a:rPr lang="ru-RU" sz="1500" b="1" dirty="0" err="1">
                <a:effectLst/>
                <a:latin typeface="Arial" panose="020B0604020202020204" pitchFamily="34" charset="0"/>
                <a:ea typeface="Calibri" panose="020F0502020204030204" pitchFamily="34" charset="0"/>
                <a:cs typeface="Arial" panose="020B0604020202020204" pitchFamily="34" charset="0"/>
              </a:rPr>
              <a:t>изометричная</a:t>
            </a:r>
            <a:r>
              <a:rPr lang="ru-RU" sz="1500" b="1" dirty="0">
                <a:effectLst/>
                <a:latin typeface="Arial" panose="020B0604020202020204" pitchFamily="34" charset="0"/>
                <a:ea typeface="Calibri" panose="020F0502020204030204" pitchFamily="34" charset="0"/>
                <a:cs typeface="Arial" panose="020B0604020202020204" pitchFamily="34" charset="0"/>
              </a:rPr>
              <a:t> центральная часть </a:t>
            </a:r>
            <a:r>
              <a:rPr lang="ru-RU" sz="1500" b="1" dirty="0">
                <a:latin typeface="Arial" panose="020B0604020202020204" pitchFamily="34" charset="0"/>
                <a:ea typeface="Calibri" panose="020F0502020204030204" pitchFamily="34" charset="0"/>
                <a:cs typeface="Arial" panose="020B0604020202020204" pitchFamily="34" charset="0"/>
              </a:rPr>
              <a:t>размером 80*94 км, которая отличается относительно повышенной плотностью и существенным уменьшением количества магнитных тел. </a:t>
            </a:r>
            <a:endParaRPr lang="ru-RU" sz="15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AEEEE67B-302A-0E47-BE96-EBC56E0BE240}"/>
              </a:ext>
            </a:extLst>
          </p:cNvPr>
          <p:cNvSpPr txBox="1"/>
          <p:nvPr/>
        </p:nvSpPr>
        <p:spPr>
          <a:xfrm>
            <a:off x="4160306" y="4968762"/>
            <a:ext cx="6767494" cy="307777"/>
          </a:xfrm>
          <a:prstGeom prst="rect">
            <a:avLst/>
          </a:prstGeom>
          <a:noFill/>
        </p:spPr>
        <p:txBody>
          <a:bodyPr wrap="none" rtlCol="0">
            <a:spAutoFit/>
          </a:bodyPr>
          <a:lstStyle/>
          <a:p>
            <a:r>
              <a:rPr lang="ru-RU" sz="1400" dirty="0">
                <a:latin typeface="Arial" panose="020B0604020202020204" pitchFamily="34" charset="0"/>
                <a:cs typeface="Arial" panose="020B0604020202020204" pitchFamily="34" charset="0"/>
              </a:rPr>
              <a:t>Красная штриховая линия – граница Нижнеамурской металлогенической зоны</a:t>
            </a:r>
          </a:p>
        </p:txBody>
      </p:sp>
      <p:sp>
        <p:nvSpPr>
          <p:cNvPr id="163" name="TextBox 162">
            <a:extLst>
              <a:ext uri="{FF2B5EF4-FFF2-40B4-BE49-F238E27FC236}">
                <a16:creationId xmlns:a16="http://schemas.microsoft.com/office/drawing/2014/main" id="{C9966F4C-56BD-8D81-96EE-EE9A03138F5F}"/>
              </a:ext>
            </a:extLst>
          </p:cNvPr>
          <p:cNvSpPr txBox="1"/>
          <p:nvPr/>
        </p:nvSpPr>
        <p:spPr>
          <a:xfrm>
            <a:off x="4219043" y="5914919"/>
            <a:ext cx="4625946" cy="338554"/>
          </a:xfrm>
          <a:prstGeom prst="rect">
            <a:avLst/>
          </a:prstGeom>
          <a:noFill/>
        </p:spPr>
        <p:txBody>
          <a:bodyPr wrap="none" rtlCol="0">
            <a:spAutoFit/>
          </a:bodyPr>
          <a:lstStyle/>
          <a:p>
            <a:r>
              <a:rPr lang="ru-RU" sz="1600" dirty="0">
                <a:latin typeface="Arial" panose="020B0604020202020204" pitchFamily="34" charset="0"/>
                <a:cs typeface="Arial" panose="020B0604020202020204" pitchFamily="34" charset="0"/>
              </a:rPr>
              <a:t>Террейны Сихотэ-Алинского орогенного пояса</a:t>
            </a:r>
          </a:p>
        </p:txBody>
      </p:sp>
      <p:grpSp>
        <p:nvGrpSpPr>
          <p:cNvPr id="45" name="Группа 44">
            <a:extLst>
              <a:ext uri="{FF2B5EF4-FFF2-40B4-BE49-F238E27FC236}">
                <a16:creationId xmlns:a16="http://schemas.microsoft.com/office/drawing/2014/main" id="{23F05FCB-C6BC-59B5-8C83-6A034441A59A}"/>
              </a:ext>
            </a:extLst>
          </p:cNvPr>
          <p:cNvGrpSpPr/>
          <p:nvPr/>
        </p:nvGrpSpPr>
        <p:grpSpPr>
          <a:xfrm>
            <a:off x="4280068" y="4173398"/>
            <a:ext cx="3793590" cy="461665"/>
            <a:chOff x="4432663" y="4173398"/>
            <a:chExt cx="3793590" cy="461665"/>
          </a:xfrm>
        </p:grpSpPr>
        <p:grpSp>
          <p:nvGrpSpPr>
            <p:cNvPr id="35" name="Группа 34">
              <a:extLst>
                <a:ext uri="{FF2B5EF4-FFF2-40B4-BE49-F238E27FC236}">
                  <a16:creationId xmlns:a16="http://schemas.microsoft.com/office/drawing/2014/main" id="{EBD80475-D537-7C7B-E384-13863FCEE585}"/>
                </a:ext>
              </a:extLst>
            </p:cNvPr>
            <p:cNvGrpSpPr/>
            <p:nvPr/>
          </p:nvGrpSpPr>
          <p:grpSpPr>
            <a:xfrm>
              <a:off x="4432663" y="4241800"/>
              <a:ext cx="397118" cy="291699"/>
              <a:chOff x="4432663" y="4241800"/>
              <a:chExt cx="397118" cy="291699"/>
            </a:xfrm>
          </p:grpSpPr>
          <p:sp>
            <p:nvSpPr>
              <p:cNvPr id="26" name="Прямоугольник 25">
                <a:extLst>
                  <a:ext uri="{FF2B5EF4-FFF2-40B4-BE49-F238E27FC236}">
                    <a16:creationId xmlns:a16="http://schemas.microsoft.com/office/drawing/2014/main" id="{B0D84103-20B0-37C0-E6F0-C13686919F2A}"/>
                  </a:ext>
                </a:extLst>
              </p:cNvPr>
              <p:cNvSpPr/>
              <p:nvPr/>
            </p:nvSpPr>
            <p:spPr>
              <a:xfrm>
                <a:off x="4432663" y="4241800"/>
                <a:ext cx="397118" cy="2898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олилиния: фигура 27">
                <a:extLst>
                  <a:ext uri="{FF2B5EF4-FFF2-40B4-BE49-F238E27FC236}">
                    <a16:creationId xmlns:a16="http://schemas.microsoft.com/office/drawing/2014/main" id="{111C4272-24CF-CC28-5A07-03AE22BDE588}"/>
                  </a:ext>
                </a:extLst>
              </p:cNvPr>
              <p:cNvSpPr/>
              <p:nvPr/>
            </p:nvSpPr>
            <p:spPr>
              <a:xfrm>
                <a:off x="4437246" y="4321743"/>
                <a:ext cx="346511" cy="211756"/>
              </a:xfrm>
              <a:custGeom>
                <a:avLst/>
                <a:gdLst>
                  <a:gd name="connsiteX0" fmla="*/ 0 w 259882"/>
                  <a:gd name="connsiteY0" fmla="*/ 0 h 211756"/>
                  <a:gd name="connsiteX1" fmla="*/ 192506 w 259882"/>
                  <a:gd name="connsiteY1" fmla="*/ 48126 h 211756"/>
                  <a:gd name="connsiteX2" fmla="*/ 259882 w 259882"/>
                  <a:gd name="connsiteY2" fmla="*/ 202131 h 211756"/>
                  <a:gd name="connsiteX3" fmla="*/ 19251 w 259882"/>
                  <a:gd name="connsiteY3" fmla="*/ 211756 h 211756"/>
                  <a:gd name="connsiteX4" fmla="*/ 0 w 259882"/>
                  <a:gd name="connsiteY4" fmla="*/ 0 h 211756"/>
                  <a:gd name="connsiteX0" fmla="*/ 0 w 346511"/>
                  <a:gd name="connsiteY0" fmla="*/ 0 h 211756"/>
                  <a:gd name="connsiteX1" fmla="*/ 346511 w 346511"/>
                  <a:gd name="connsiteY1" fmla="*/ 57752 h 211756"/>
                  <a:gd name="connsiteX2" fmla="*/ 259882 w 346511"/>
                  <a:gd name="connsiteY2" fmla="*/ 202131 h 211756"/>
                  <a:gd name="connsiteX3" fmla="*/ 19251 w 346511"/>
                  <a:gd name="connsiteY3" fmla="*/ 211756 h 211756"/>
                  <a:gd name="connsiteX4" fmla="*/ 0 w 346511"/>
                  <a:gd name="connsiteY4" fmla="*/ 0 h 211756"/>
                  <a:gd name="connsiteX0" fmla="*/ 0 w 346511"/>
                  <a:gd name="connsiteY0" fmla="*/ 0 h 211756"/>
                  <a:gd name="connsiteX1" fmla="*/ 346511 w 346511"/>
                  <a:gd name="connsiteY1" fmla="*/ 57752 h 211756"/>
                  <a:gd name="connsiteX2" fmla="*/ 346510 w 346511"/>
                  <a:gd name="connsiteY2" fmla="*/ 202131 h 211756"/>
                  <a:gd name="connsiteX3" fmla="*/ 19251 w 346511"/>
                  <a:gd name="connsiteY3" fmla="*/ 211756 h 211756"/>
                  <a:gd name="connsiteX4" fmla="*/ 0 w 346511"/>
                  <a:gd name="connsiteY4" fmla="*/ 0 h 21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1" h="211756">
                    <a:moveTo>
                      <a:pt x="0" y="0"/>
                    </a:moveTo>
                    <a:lnTo>
                      <a:pt x="346511" y="57752"/>
                    </a:lnTo>
                    <a:cubicBezTo>
                      <a:pt x="346511" y="105878"/>
                      <a:pt x="346510" y="154005"/>
                      <a:pt x="346510" y="202131"/>
                    </a:cubicBezTo>
                    <a:lnTo>
                      <a:pt x="19251" y="211756"/>
                    </a:lnTo>
                    <a:lnTo>
                      <a:pt x="0" y="0"/>
                    </a:lnTo>
                    <a:close/>
                  </a:path>
                </a:pathLst>
              </a:custGeom>
              <a:solidFill>
                <a:srgbClr val="E05746"/>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TextBox 36">
              <a:extLst>
                <a:ext uri="{FF2B5EF4-FFF2-40B4-BE49-F238E27FC236}">
                  <a16:creationId xmlns:a16="http://schemas.microsoft.com/office/drawing/2014/main" id="{944E5C89-EB40-71DE-F680-808E2855416E}"/>
                </a:ext>
              </a:extLst>
            </p:cNvPr>
            <p:cNvSpPr txBox="1"/>
            <p:nvPr/>
          </p:nvSpPr>
          <p:spPr>
            <a:xfrm>
              <a:off x="4764471" y="4173398"/>
              <a:ext cx="3461782" cy="461665"/>
            </a:xfrm>
            <a:prstGeom prst="rect">
              <a:avLst/>
            </a:prstGeom>
            <a:noFill/>
          </p:spPr>
          <p:txBody>
            <a:bodyPr wrap="none" rtlCol="0">
              <a:spAutoFit/>
            </a:bodyPr>
            <a:lstStyle/>
            <a:p>
              <a:r>
                <a:rPr lang="ru-RU" sz="1200" b="1" dirty="0">
                  <a:latin typeface="Arial" panose="020B0604020202020204" pitchFamily="34" charset="0"/>
                  <a:cs typeface="Arial" panose="020B0604020202020204" pitchFamily="34" charset="0"/>
                </a:rPr>
                <a:t>Очаговые структуры в земной коре-</a:t>
              </a:r>
            </a:p>
            <a:p>
              <a:r>
                <a:rPr lang="ru-RU" sz="1200" b="1" dirty="0">
                  <a:latin typeface="Arial" panose="020B0604020202020204" pitchFamily="34" charset="0"/>
                  <a:cs typeface="Arial" panose="020B0604020202020204" pitchFamily="34" charset="0"/>
                </a:rPr>
                <a:t>области пониженной плотности на 5-20 км</a:t>
              </a:r>
            </a:p>
          </p:txBody>
        </p:sp>
      </p:grpSp>
      <p:grpSp>
        <p:nvGrpSpPr>
          <p:cNvPr id="47" name="Группа 46">
            <a:extLst>
              <a:ext uri="{FF2B5EF4-FFF2-40B4-BE49-F238E27FC236}">
                <a16:creationId xmlns:a16="http://schemas.microsoft.com/office/drawing/2014/main" id="{04C917BC-49F2-9043-D299-AF037FF1DB40}"/>
              </a:ext>
            </a:extLst>
          </p:cNvPr>
          <p:cNvGrpSpPr/>
          <p:nvPr/>
        </p:nvGrpSpPr>
        <p:grpSpPr>
          <a:xfrm>
            <a:off x="4291427" y="4589690"/>
            <a:ext cx="4073189" cy="319278"/>
            <a:chOff x="4432663" y="4609285"/>
            <a:chExt cx="4073189" cy="319278"/>
          </a:xfrm>
        </p:grpSpPr>
        <p:grpSp>
          <p:nvGrpSpPr>
            <p:cNvPr id="188" name="Группа 187">
              <a:extLst>
                <a:ext uri="{FF2B5EF4-FFF2-40B4-BE49-F238E27FC236}">
                  <a16:creationId xmlns:a16="http://schemas.microsoft.com/office/drawing/2014/main" id="{03CF776D-2FD4-2F0B-5F6E-5A953E8A69D9}"/>
                </a:ext>
              </a:extLst>
            </p:cNvPr>
            <p:cNvGrpSpPr/>
            <p:nvPr/>
          </p:nvGrpSpPr>
          <p:grpSpPr>
            <a:xfrm>
              <a:off x="4432663" y="4636864"/>
              <a:ext cx="397118" cy="291699"/>
              <a:chOff x="4432663" y="4241800"/>
              <a:chExt cx="397118" cy="291699"/>
            </a:xfrm>
          </p:grpSpPr>
          <p:sp>
            <p:nvSpPr>
              <p:cNvPr id="194" name="Прямоугольник 193">
                <a:extLst>
                  <a:ext uri="{FF2B5EF4-FFF2-40B4-BE49-F238E27FC236}">
                    <a16:creationId xmlns:a16="http://schemas.microsoft.com/office/drawing/2014/main" id="{5D686FD7-9A44-613D-0B4D-F628375AD049}"/>
                  </a:ext>
                </a:extLst>
              </p:cNvPr>
              <p:cNvSpPr/>
              <p:nvPr/>
            </p:nvSpPr>
            <p:spPr>
              <a:xfrm>
                <a:off x="4432663" y="4241800"/>
                <a:ext cx="397118" cy="2898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5" name="Полилиния: фигура 194">
                <a:extLst>
                  <a:ext uri="{FF2B5EF4-FFF2-40B4-BE49-F238E27FC236}">
                    <a16:creationId xmlns:a16="http://schemas.microsoft.com/office/drawing/2014/main" id="{94F82654-50C0-D636-023C-659B3677BD23}"/>
                  </a:ext>
                </a:extLst>
              </p:cNvPr>
              <p:cNvSpPr/>
              <p:nvPr/>
            </p:nvSpPr>
            <p:spPr>
              <a:xfrm>
                <a:off x="4437246" y="4321743"/>
                <a:ext cx="346511" cy="211756"/>
              </a:xfrm>
              <a:custGeom>
                <a:avLst/>
                <a:gdLst>
                  <a:gd name="connsiteX0" fmla="*/ 0 w 259882"/>
                  <a:gd name="connsiteY0" fmla="*/ 0 h 211756"/>
                  <a:gd name="connsiteX1" fmla="*/ 192506 w 259882"/>
                  <a:gd name="connsiteY1" fmla="*/ 48126 h 211756"/>
                  <a:gd name="connsiteX2" fmla="*/ 259882 w 259882"/>
                  <a:gd name="connsiteY2" fmla="*/ 202131 h 211756"/>
                  <a:gd name="connsiteX3" fmla="*/ 19251 w 259882"/>
                  <a:gd name="connsiteY3" fmla="*/ 211756 h 211756"/>
                  <a:gd name="connsiteX4" fmla="*/ 0 w 259882"/>
                  <a:gd name="connsiteY4" fmla="*/ 0 h 211756"/>
                  <a:gd name="connsiteX0" fmla="*/ 0 w 346511"/>
                  <a:gd name="connsiteY0" fmla="*/ 0 h 211756"/>
                  <a:gd name="connsiteX1" fmla="*/ 346511 w 346511"/>
                  <a:gd name="connsiteY1" fmla="*/ 57752 h 211756"/>
                  <a:gd name="connsiteX2" fmla="*/ 259882 w 346511"/>
                  <a:gd name="connsiteY2" fmla="*/ 202131 h 211756"/>
                  <a:gd name="connsiteX3" fmla="*/ 19251 w 346511"/>
                  <a:gd name="connsiteY3" fmla="*/ 211756 h 211756"/>
                  <a:gd name="connsiteX4" fmla="*/ 0 w 346511"/>
                  <a:gd name="connsiteY4" fmla="*/ 0 h 211756"/>
                  <a:gd name="connsiteX0" fmla="*/ 0 w 346511"/>
                  <a:gd name="connsiteY0" fmla="*/ 0 h 211756"/>
                  <a:gd name="connsiteX1" fmla="*/ 346511 w 346511"/>
                  <a:gd name="connsiteY1" fmla="*/ 57752 h 211756"/>
                  <a:gd name="connsiteX2" fmla="*/ 346510 w 346511"/>
                  <a:gd name="connsiteY2" fmla="*/ 202131 h 211756"/>
                  <a:gd name="connsiteX3" fmla="*/ 19251 w 346511"/>
                  <a:gd name="connsiteY3" fmla="*/ 211756 h 211756"/>
                  <a:gd name="connsiteX4" fmla="*/ 0 w 346511"/>
                  <a:gd name="connsiteY4" fmla="*/ 0 h 21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1" h="211756">
                    <a:moveTo>
                      <a:pt x="0" y="0"/>
                    </a:moveTo>
                    <a:lnTo>
                      <a:pt x="346511" y="57752"/>
                    </a:lnTo>
                    <a:cubicBezTo>
                      <a:pt x="346511" y="105878"/>
                      <a:pt x="346510" y="154005"/>
                      <a:pt x="346510" y="202131"/>
                    </a:cubicBezTo>
                    <a:lnTo>
                      <a:pt x="19251" y="211756"/>
                    </a:lnTo>
                    <a:lnTo>
                      <a:pt x="0" y="0"/>
                    </a:lnTo>
                    <a:close/>
                  </a:path>
                </a:pathLst>
              </a:custGeom>
              <a:solidFill>
                <a:srgbClr val="D759BD"/>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6" name="TextBox 45">
              <a:extLst>
                <a:ext uri="{FF2B5EF4-FFF2-40B4-BE49-F238E27FC236}">
                  <a16:creationId xmlns:a16="http://schemas.microsoft.com/office/drawing/2014/main" id="{0B6ACA3D-5FB3-C178-02B3-B2C15E7563CC}"/>
                </a:ext>
              </a:extLst>
            </p:cNvPr>
            <p:cNvSpPr txBox="1"/>
            <p:nvPr/>
          </p:nvSpPr>
          <p:spPr>
            <a:xfrm>
              <a:off x="4829781" y="4609285"/>
              <a:ext cx="3676071" cy="276999"/>
            </a:xfrm>
            <a:prstGeom prst="rect">
              <a:avLst/>
            </a:prstGeom>
            <a:noFill/>
          </p:spPr>
          <p:txBody>
            <a:bodyPr wrap="none" rtlCol="0">
              <a:spAutoFit/>
            </a:bodyPr>
            <a:lstStyle/>
            <a:p>
              <a:r>
                <a:rPr lang="ru-RU" sz="1200" b="1" dirty="0">
                  <a:latin typeface="Arial" panose="020B0604020202020204" pitchFamily="34" charset="0"/>
                  <a:cs typeface="Arial" panose="020B0604020202020204" pitchFamily="34" charset="0"/>
                </a:rPr>
                <a:t>Магнитные интрузии нижнего уровня 12-20км</a:t>
              </a:r>
            </a:p>
          </p:txBody>
        </p:sp>
      </p:grpSp>
      <p:grpSp>
        <p:nvGrpSpPr>
          <p:cNvPr id="48" name="Группа 47">
            <a:extLst>
              <a:ext uri="{FF2B5EF4-FFF2-40B4-BE49-F238E27FC236}">
                <a16:creationId xmlns:a16="http://schemas.microsoft.com/office/drawing/2014/main" id="{968AF343-7019-F9A7-80C5-514E6B2E899B}"/>
              </a:ext>
            </a:extLst>
          </p:cNvPr>
          <p:cNvGrpSpPr/>
          <p:nvPr/>
        </p:nvGrpSpPr>
        <p:grpSpPr>
          <a:xfrm>
            <a:off x="8239134" y="4189672"/>
            <a:ext cx="4053953" cy="328572"/>
            <a:chOff x="8181984" y="4189672"/>
            <a:chExt cx="4053953" cy="328572"/>
          </a:xfrm>
        </p:grpSpPr>
        <p:grpSp>
          <p:nvGrpSpPr>
            <p:cNvPr id="196" name="Группа 195">
              <a:extLst>
                <a:ext uri="{FF2B5EF4-FFF2-40B4-BE49-F238E27FC236}">
                  <a16:creationId xmlns:a16="http://schemas.microsoft.com/office/drawing/2014/main" id="{09E06F63-103E-DD37-0C6F-D9A47BE12491}"/>
                </a:ext>
              </a:extLst>
            </p:cNvPr>
            <p:cNvGrpSpPr/>
            <p:nvPr/>
          </p:nvGrpSpPr>
          <p:grpSpPr>
            <a:xfrm>
              <a:off x="8181984" y="4226545"/>
              <a:ext cx="397118" cy="291699"/>
              <a:chOff x="4432663" y="4241800"/>
              <a:chExt cx="397118" cy="291699"/>
            </a:xfrm>
          </p:grpSpPr>
          <p:sp>
            <p:nvSpPr>
              <p:cNvPr id="197" name="Прямоугольник 196">
                <a:extLst>
                  <a:ext uri="{FF2B5EF4-FFF2-40B4-BE49-F238E27FC236}">
                    <a16:creationId xmlns:a16="http://schemas.microsoft.com/office/drawing/2014/main" id="{CE480FA4-AB86-ADD5-A3DD-65EC62D481A5}"/>
                  </a:ext>
                </a:extLst>
              </p:cNvPr>
              <p:cNvSpPr/>
              <p:nvPr/>
            </p:nvSpPr>
            <p:spPr>
              <a:xfrm>
                <a:off x="4432663" y="4241800"/>
                <a:ext cx="397118" cy="2898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2" name="Полилиния: фигура 201">
                <a:extLst>
                  <a:ext uri="{FF2B5EF4-FFF2-40B4-BE49-F238E27FC236}">
                    <a16:creationId xmlns:a16="http://schemas.microsoft.com/office/drawing/2014/main" id="{E431217F-0700-5972-B9A5-7816B1E7DA59}"/>
                  </a:ext>
                </a:extLst>
              </p:cNvPr>
              <p:cNvSpPr/>
              <p:nvPr/>
            </p:nvSpPr>
            <p:spPr>
              <a:xfrm>
                <a:off x="4437246" y="4321743"/>
                <a:ext cx="346511" cy="211756"/>
              </a:xfrm>
              <a:custGeom>
                <a:avLst/>
                <a:gdLst>
                  <a:gd name="connsiteX0" fmla="*/ 0 w 259882"/>
                  <a:gd name="connsiteY0" fmla="*/ 0 h 211756"/>
                  <a:gd name="connsiteX1" fmla="*/ 192506 w 259882"/>
                  <a:gd name="connsiteY1" fmla="*/ 48126 h 211756"/>
                  <a:gd name="connsiteX2" fmla="*/ 259882 w 259882"/>
                  <a:gd name="connsiteY2" fmla="*/ 202131 h 211756"/>
                  <a:gd name="connsiteX3" fmla="*/ 19251 w 259882"/>
                  <a:gd name="connsiteY3" fmla="*/ 211756 h 211756"/>
                  <a:gd name="connsiteX4" fmla="*/ 0 w 259882"/>
                  <a:gd name="connsiteY4" fmla="*/ 0 h 211756"/>
                  <a:gd name="connsiteX0" fmla="*/ 0 w 346511"/>
                  <a:gd name="connsiteY0" fmla="*/ 0 h 211756"/>
                  <a:gd name="connsiteX1" fmla="*/ 346511 w 346511"/>
                  <a:gd name="connsiteY1" fmla="*/ 57752 h 211756"/>
                  <a:gd name="connsiteX2" fmla="*/ 259882 w 346511"/>
                  <a:gd name="connsiteY2" fmla="*/ 202131 h 211756"/>
                  <a:gd name="connsiteX3" fmla="*/ 19251 w 346511"/>
                  <a:gd name="connsiteY3" fmla="*/ 211756 h 211756"/>
                  <a:gd name="connsiteX4" fmla="*/ 0 w 346511"/>
                  <a:gd name="connsiteY4" fmla="*/ 0 h 211756"/>
                  <a:gd name="connsiteX0" fmla="*/ 0 w 346511"/>
                  <a:gd name="connsiteY0" fmla="*/ 0 h 211756"/>
                  <a:gd name="connsiteX1" fmla="*/ 346511 w 346511"/>
                  <a:gd name="connsiteY1" fmla="*/ 57752 h 211756"/>
                  <a:gd name="connsiteX2" fmla="*/ 346510 w 346511"/>
                  <a:gd name="connsiteY2" fmla="*/ 202131 h 211756"/>
                  <a:gd name="connsiteX3" fmla="*/ 19251 w 346511"/>
                  <a:gd name="connsiteY3" fmla="*/ 211756 h 211756"/>
                  <a:gd name="connsiteX4" fmla="*/ 0 w 346511"/>
                  <a:gd name="connsiteY4" fmla="*/ 0 h 21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1" h="211756">
                    <a:moveTo>
                      <a:pt x="0" y="0"/>
                    </a:moveTo>
                    <a:lnTo>
                      <a:pt x="346511" y="57752"/>
                    </a:lnTo>
                    <a:cubicBezTo>
                      <a:pt x="346511" y="105878"/>
                      <a:pt x="346510" y="154005"/>
                      <a:pt x="346510" y="202131"/>
                    </a:cubicBezTo>
                    <a:lnTo>
                      <a:pt x="19251" y="211756"/>
                    </a:lnTo>
                    <a:lnTo>
                      <a:pt x="0" y="0"/>
                    </a:lnTo>
                    <a:close/>
                  </a:path>
                </a:pathLst>
              </a:custGeom>
              <a:solidFill>
                <a:srgbClr val="F9B3A7"/>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11" name="TextBox 210">
              <a:extLst>
                <a:ext uri="{FF2B5EF4-FFF2-40B4-BE49-F238E27FC236}">
                  <a16:creationId xmlns:a16="http://schemas.microsoft.com/office/drawing/2014/main" id="{BDFBBE21-C8B2-CF48-E86D-050D583CD45E}"/>
                </a:ext>
              </a:extLst>
            </p:cNvPr>
            <p:cNvSpPr txBox="1"/>
            <p:nvPr/>
          </p:nvSpPr>
          <p:spPr>
            <a:xfrm>
              <a:off x="8579102" y="4189672"/>
              <a:ext cx="3656835" cy="276999"/>
            </a:xfrm>
            <a:prstGeom prst="rect">
              <a:avLst/>
            </a:prstGeom>
            <a:noFill/>
          </p:spPr>
          <p:txBody>
            <a:bodyPr wrap="none" rtlCol="0">
              <a:spAutoFit/>
            </a:bodyPr>
            <a:lstStyle/>
            <a:p>
              <a:r>
                <a:rPr lang="ru-RU" sz="1200" b="1" dirty="0">
                  <a:latin typeface="Arial" panose="020B0604020202020204" pitchFamily="34" charset="0"/>
                  <a:cs typeface="Arial" panose="020B0604020202020204" pitchFamily="34" charset="0"/>
                </a:rPr>
                <a:t>Магнитные интрузии среднего уровня 4-10км</a:t>
              </a:r>
            </a:p>
          </p:txBody>
        </p:sp>
      </p:grpSp>
      <p:grpSp>
        <p:nvGrpSpPr>
          <p:cNvPr id="49" name="Группа 48">
            <a:extLst>
              <a:ext uri="{FF2B5EF4-FFF2-40B4-BE49-F238E27FC236}">
                <a16:creationId xmlns:a16="http://schemas.microsoft.com/office/drawing/2014/main" id="{6FD5C893-3F7B-BCFB-8618-A8561B81C659}"/>
              </a:ext>
            </a:extLst>
          </p:cNvPr>
          <p:cNvGrpSpPr/>
          <p:nvPr/>
        </p:nvGrpSpPr>
        <p:grpSpPr>
          <a:xfrm>
            <a:off x="8256684" y="4570671"/>
            <a:ext cx="3750985" cy="316780"/>
            <a:chOff x="8199432" y="4570771"/>
            <a:chExt cx="3750985" cy="316780"/>
          </a:xfrm>
        </p:grpSpPr>
        <p:grpSp>
          <p:nvGrpSpPr>
            <p:cNvPr id="207" name="Группа 206">
              <a:extLst>
                <a:ext uri="{FF2B5EF4-FFF2-40B4-BE49-F238E27FC236}">
                  <a16:creationId xmlns:a16="http://schemas.microsoft.com/office/drawing/2014/main" id="{5A37D399-835C-17CD-1CF9-AB7070E727DA}"/>
                </a:ext>
              </a:extLst>
            </p:cNvPr>
            <p:cNvGrpSpPr/>
            <p:nvPr/>
          </p:nvGrpSpPr>
          <p:grpSpPr>
            <a:xfrm>
              <a:off x="8199432" y="4595852"/>
              <a:ext cx="397118" cy="291699"/>
              <a:chOff x="4432663" y="4241800"/>
              <a:chExt cx="397118" cy="291699"/>
            </a:xfrm>
          </p:grpSpPr>
          <p:sp>
            <p:nvSpPr>
              <p:cNvPr id="209" name="Прямоугольник 208">
                <a:extLst>
                  <a:ext uri="{FF2B5EF4-FFF2-40B4-BE49-F238E27FC236}">
                    <a16:creationId xmlns:a16="http://schemas.microsoft.com/office/drawing/2014/main" id="{A493BFD3-3234-13B2-D065-9BC58C48BB70}"/>
                  </a:ext>
                </a:extLst>
              </p:cNvPr>
              <p:cNvSpPr/>
              <p:nvPr/>
            </p:nvSpPr>
            <p:spPr>
              <a:xfrm>
                <a:off x="4432663" y="4241800"/>
                <a:ext cx="397118" cy="2898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0" name="Полилиния: фигура 209">
                <a:extLst>
                  <a:ext uri="{FF2B5EF4-FFF2-40B4-BE49-F238E27FC236}">
                    <a16:creationId xmlns:a16="http://schemas.microsoft.com/office/drawing/2014/main" id="{AC80BDD7-DF07-9BC9-28A6-F4A8DE12CB84}"/>
                  </a:ext>
                </a:extLst>
              </p:cNvPr>
              <p:cNvSpPr/>
              <p:nvPr/>
            </p:nvSpPr>
            <p:spPr>
              <a:xfrm>
                <a:off x="4437246" y="4321743"/>
                <a:ext cx="346511" cy="211756"/>
              </a:xfrm>
              <a:custGeom>
                <a:avLst/>
                <a:gdLst>
                  <a:gd name="connsiteX0" fmla="*/ 0 w 259882"/>
                  <a:gd name="connsiteY0" fmla="*/ 0 h 211756"/>
                  <a:gd name="connsiteX1" fmla="*/ 192506 w 259882"/>
                  <a:gd name="connsiteY1" fmla="*/ 48126 h 211756"/>
                  <a:gd name="connsiteX2" fmla="*/ 259882 w 259882"/>
                  <a:gd name="connsiteY2" fmla="*/ 202131 h 211756"/>
                  <a:gd name="connsiteX3" fmla="*/ 19251 w 259882"/>
                  <a:gd name="connsiteY3" fmla="*/ 211756 h 211756"/>
                  <a:gd name="connsiteX4" fmla="*/ 0 w 259882"/>
                  <a:gd name="connsiteY4" fmla="*/ 0 h 211756"/>
                  <a:gd name="connsiteX0" fmla="*/ 0 w 346511"/>
                  <a:gd name="connsiteY0" fmla="*/ 0 h 211756"/>
                  <a:gd name="connsiteX1" fmla="*/ 346511 w 346511"/>
                  <a:gd name="connsiteY1" fmla="*/ 57752 h 211756"/>
                  <a:gd name="connsiteX2" fmla="*/ 259882 w 346511"/>
                  <a:gd name="connsiteY2" fmla="*/ 202131 h 211756"/>
                  <a:gd name="connsiteX3" fmla="*/ 19251 w 346511"/>
                  <a:gd name="connsiteY3" fmla="*/ 211756 h 211756"/>
                  <a:gd name="connsiteX4" fmla="*/ 0 w 346511"/>
                  <a:gd name="connsiteY4" fmla="*/ 0 h 211756"/>
                  <a:gd name="connsiteX0" fmla="*/ 0 w 346511"/>
                  <a:gd name="connsiteY0" fmla="*/ 0 h 211756"/>
                  <a:gd name="connsiteX1" fmla="*/ 346511 w 346511"/>
                  <a:gd name="connsiteY1" fmla="*/ 57752 h 211756"/>
                  <a:gd name="connsiteX2" fmla="*/ 346510 w 346511"/>
                  <a:gd name="connsiteY2" fmla="*/ 202131 h 211756"/>
                  <a:gd name="connsiteX3" fmla="*/ 19251 w 346511"/>
                  <a:gd name="connsiteY3" fmla="*/ 211756 h 211756"/>
                  <a:gd name="connsiteX4" fmla="*/ 0 w 346511"/>
                  <a:gd name="connsiteY4" fmla="*/ 0 h 21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511" h="211756">
                    <a:moveTo>
                      <a:pt x="0" y="0"/>
                    </a:moveTo>
                    <a:lnTo>
                      <a:pt x="346511" y="57752"/>
                    </a:lnTo>
                    <a:cubicBezTo>
                      <a:pt x="346511" y="105878"/>
                      <a:pt x="346510" y="154005"/>
                      <a:pt x="346510" y="202131"/>
                    </a:cubicBezTo>
                    <a:lnTo>
                      <a:pt x="19251" y="211756"/>
                    </a:lnTo>
                    <a:lnTo>
                      <a:pt x="0" y="0"/>
                    </a:lnTo>
                    <a:close/>
                  </a:path>
                </a:pathLst>
              </a:custGeom>
              <a:solidFill>
                <a:srgbClr val="17E7F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12" name="TextBox 211">
              <a:extLst>
                <a:ext uri="{FF2B5EF4-FFF2-40B4-BE49-F238E27FC236}">
                  <a16:creationId xmlns:a16="http://schemas.microsoft.com/office/drawing/2014/main" id="{5ACF85B4-FEEE-54E1-D905-07ABDDD65530}"/>
                </a:ext>
              </a:extLst>
            </p:cNvPr>
            <p:cNvSpPr txBox="1"/>
            <p:nvPr/>
          </p:nvSpPr>
          <p:spPr>
            <a:xfrm>
              <a:off x="8596550" y="4570771"/>
              <a:ext cx="3353867" cy="276999"/>
            </a:xfrm>
            <a:prstGeom prst="rect">
              <a:avLst/>
            </a:prstGeom>
            <a:noFill/>
          </p:spPr>
          <p:txBody>
            <a:bodyPr wrap="none" rtlCol="0">
              <a:spAutoFit/>
            </a:bodyPr>
            <a:lstStyle/>
            <a:p>
              <a:r>
                <a:rPr lang="ru-RU" sz="1200" b="1" dirty="0">
                  <a:latin typeface="Arial" panose="020B0604020202020204" pitchFamily="34" charset="0"/>
                  <a:cs typeface="Arial" panose="020B0604020202020204" pitchFamily="34" charset="0"/>
                </a:rPr>
                <a:t>Магнитные тела верхнего уровня- до 2км</a:t>
              </a:r>
            </a:p>
          </p:txBody>
        </p:sp>
      </p:grpSp>
      <p:cxnSp>
        <p:nvCxnSpPr>
          <p:cNvPr id="51" name="Прямая соединительная линия 50">
            <a:extLst>
              <a:ext uri="{FF2B5EF4-FFF2-40B4-BE49-F238E27FC236}">
                <a16:creationId xmlns:a16="http://schemas.microsoft.com/office/drawing/2014/main" id="{7A33D8FB-41B7-5055-FBE6-9E9C286EAB85}"/>
              </a:ext>
            </a:extLst>
          </p:cNvPr>
          <p:cNvCxnSpPr>
            <a:cxnSpLocks/>
          </p:cNvCxnSpPr>
          <p:nvPr/>
        </p:nvCxnSpPr>
        <p:spPr>
          <a:xfrm flipV="1">
            <a:off x="4376677" y="4122737"/>
            <a:ext cx="7720667" cy="460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35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7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7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1700"/>
                                        <p:tgtEl>
                                          <p:spTgt spid="82"/>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17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1"/>
                                        </p:tgtEl>
                                        <p:attrNameLst>
                                          <p:attrName>style.visibility</p:attrName>
                                        </p:attrNameLst>
                                      </p:cBhvr>
                                      <p:to>
                                        <p:strVal val="visible"/>
                                      </p:to>
                                    </p:set>
                                    <p:animEffect transition="in" filter="fade">
                                      <p:cBhvr>
                                        <p:cTn id="23" dur="1700"/>
                                        <p:tgtEl>
                                          <p:spTgt spid="191"/>
                                        </p:tgtEl>
                                      </p:cBhvr>
                                    </p:animEffect>
                                  </p:childTnLst>
                                </p:cTn>
                              </p:par>
                              <p:par>
                                <p:cTn id="24" presetID="10" presetClass="entr" presetSubtype="0"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8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fade">
                                      <p:cBhvr>
                                        <p:cTn id="31" dur="1800"/>
                                        <p:tgtEl>
                                          <p:spTgt spid="141"/>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9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B6523B-9B6C-58F0-78B8-9EDE12751F0F}"/>
              </a:ext>
            </a:extLst>
          </p:cNvPr>
          <p:cNvSpPr txBox="1"/>
          <p:nvPr/>
        </p:nvSpPr>
        <p:spPr>
          <a:xfrm>
            <a:off x="3688500" y="5064693"/>
            <a:ext cx="813508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Мощность литосферы в районе составляет по разным данным 120-130км </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ru-R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Тектоника, глубинное строение…, 2005, Горнов П. Ю., Гильманова Г. З., 2018</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ru-R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defRPr/>
            </a:pPr>
            <a:r>
              <a:rPr kumimoji="0" lang="ru-R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Это значит, что </a:t>
            </a:r>
            <a:r>
              <a:rPr lang="ru-RU" dirty="0">
                <a:solidFill>
                  <a:prstClr val="black"/>
                </a:solidFill>
                <a:latin typeface="Arial" panose="020B0604020202020204" pitchFamily="34" charset="0"/>
                <a:cs typeface="Arial" panose="020B0604020202020204" pitchFamily="34" charset="0"/>
              </a:rPr>
              <a:t>имеющееся плотностные модели характеризую земную кору и литосферную мантию.</a:t>
            </a:r>
            <a:r>
              <a:rPr kumimoji="0" lang="ru-R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8" name="Заголовок 1">
            <a:extLst>
              <a:ext uri="{FF2B5EF4-FFF2-40B4-BE49-F238E27FC236}">
                <a16:creationId xmlns:a16="http://schemas.microsoft.com/office/drawing/2014/main" id="{D74A14E9-7B9F-8530-1D3B-1D9A302F72B4}"/>
              </a:ext>
            </a:extLst>
          </p:cNvPr>
          <p:cNvSpPr txBox="1">
            <a:spLocks/>
          </p:cNvSpPr>
          <p:nvPr/>
        </p:nvSpPr>
        <p:spPr>
          <a:xfrm>
            <a:off x="467498" y="170246"/>
            <a:ext cx="10515600" cy="31037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j-ea"/>
                <a:cs typeface="Arial" charset="0"/>
              </a:rPr>
              <a:t>Граница Мохо и мощность литосферы района исследований</a:t>
            </a:r>
            <a:endParaRPr kumimoji="0" lang="ru-RU"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TextBox 8">
            <a:extLst>
              <a:ext uri="{FF2B5EF4-FFF2-40B4-BE49-F238E27FC236}">
                <a16:creationId xmlns:a16="http://schemas.microsoft.com/office/drawing/2014/main" id="{8BA2397E-7B6C-497D-8870-E76761C7AB42}"/>
              </a:ext>
            </a:extLst>
          </p:cNvPr>
          <p:cNvSpPr txBox="1"/>
          <p:nvPr/>
        </p:nvSpPr>
        <p:spPr>
          <a:xfrm>
            <a:off x="3746294" y="1311602"/>
            <a:ext cx="5600237" cy="1754326"/>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На рисунке показаны изолинии мощности земной коры в районе исследований по (</a:t>
            </a:r>
            <a:r>
              <a:rPr lang="en-US" dirty="0" err="1">
                <a:latin typeface="Arial" panose="020B0604020202020204" pitchFamily="34" charset="0"/>
                <a:cs typeface="Arial" panose="020B0604020202020204" pitchFamily="34" charset="0"/>
              </a:rPr>
              <a:t>Didenko</a:t>
            </a:r>
            <a:r>
              <a:rPr lang="en-US" dirty="0">
                <a:latin typeface="Arial" panose="020B0604020202020204" pitchFamily="34" charset="0"/>
                <a:cs typeface="Arial" panose="020B0604020202020204" pitchFamily="34" charset="0"/>
              </a:rPr>
              <a:t>, Nosyrev, </a:t>
            </a:r>
            <a:r>
              <a:rPr lang="en-US" dirty="0" err="1">
                <a:latin typeface="Arial" panose="020B0604020202020204" pitchFamily="34" charset="0"/>
                <a:cs typeface="Arial" panose="020B0604020202020204" pitchFamily="34" charset="0"/>
              </a:rPr>
              <a:t>Gilmanova</a:t>
            </a:r>
            <a:r>
              <a:rPr lang="en-US" dirty="0">
                <a:latin typeface="Arial" panose="020B0604020202020204" pitchFamily="34" charset="0"/>
                <a:cs typeface="Arial" panose="020B0604020202020204" pitchFamily="34" charset="0"/>
              </a:rPr>
              <a:t>, 2021</a:t>
            </a:r>
            <a:r>
              <a:rPr lang="ru-RU" dirty="0">
                <a:latin typeface="Arial" panose="020B0604020202020204" pitchFamily="34" charset="0"/>
                <a:cs typeface="Arial" panose="020B0604020202020204" pitchFamily="34" charset="0"/>
              </a:rPr>
              <a:t>). Видно, что </a:t>
            </a:r>
            <a:r>
              <a:rPr lang="ru-RU" dirty="0" err="1">
                <a:latin typeface="Arial" panose="020B0604020202020204" pitchFamily="34" charset="0"/>
                <a:cs typeface="Arial" panose="020B0604020202020204" pitchFamily="34" charset="0"/>
              </a:rPr>
              <a:t>Лимури-Амгуньская</a:t>
            </a:r>
            <a:r>
              <a:rPr lang="ru-RU" dirty="0">
                <a:latin typeface="Arial" panose="020B0604020202020204" pitchFamily="34" charset="0"/>
                <a:cs typeface="Arial" panose="020B0604020202020204" pitchFamily="34" charset="0"/>
              </a:rPr>
              <a:t> кольцевая структура располагается   над выступом мантии северо-восточной ориентировки амплитудой до 5 км. </a:t>
            </a:r>
          </a:p>
        </p:txBody>
      </p:sp>
      <p:pic>
        <p:nvPicPr>
          <p:cNvPr id="6" name="Рисунок 5">
            <a:extLst>
              <a:ext uri="{FF2B5EF4-FFF2-40B4-BE49-F238E27FC236}">
                <a16:creationId xmlns:a16="http://schemas.microsoft.com/office/drawing/2014/main" id="{4F44CE1B-9CA4-D6D8-B132-A4B980B859DD}"/>
              </a:ext>
            </a:extLst>
          </p:cNvPr>
          <p:cNvPicPr>
            <a:picLocks noChangeAspect="1"/>
          </p:cNvPicPr>
          <p:nvPr/>
        </p:nvPicPr>
        <p:blipFill rotWithShape="1">
          <a:blip r:embed="rId2">
            <a:extLst>
              <a:ext uri="{28A0092B-C50C-407E-A947-70E740481C1C}">
                <a14:useLocalDpi xmlns:a14="http://schemas.microsoft.com/office/drawing/2010/main" val="0"/>
              </a:ext>
            </a:extLst>
          </a:blip>
          <a:srcRect l="27345" r="23997"/>
          <a:stretch/>
        </p:blipFill>
        <p:spPr>
          <a:xfrm>
            <a:off x="17474" y="947771"/>
            <a:ext cx="3434111" cy="5739982"/>
          </a:xfrm>
          <a:prstGeom prst="rect">
            <a:avLst/>
          </a:prstGeom>
          <a:ln>
            <a:solidFill>
              <a:schemeClr val="tx1"/>
            </a:solidFill>
          </a:ln>
        </p:spPr>
      </p:pic>
      <p:pic>
        <p:nvPicPr>
          <p:cNvPr id="3" name="Рисунок 2">
            <a:extLst>
              <a:ext uri="{FF2B5EF4-FFF2-40B4-BE49-F238E27FC236}">
                <a16:creationId xmlns:a16="http://schemas.microsoft.com/office/drawing/2014/main" id="{5D65CB2F-9074-8341-1E1C-F36B8E8D62FD}"/>
              </a:ext>
            </a:extLst>
          </p:cNvPr>
          <p:cNvPicPr>
            <a:picLocks noChangeAspect="1"/>
          </p:cNvPicPr>
          <p:nvPr/>
        </p:nvPicPr>
        <p:blipFill>
          <a:blip r:embed="rId3"/>
          <a:stretch>
            <a:fillRect/>
          </a:stretch>
        </p:blipFill>
        <p:spPr>
          <a:xfrm>
            <a:off x="1042995" y="6542021"/>
            <a:ext cx="1797368" cy="291465"/>
          </a:xfrm>
          <a:prstGeom prst="rect">
            <a:avLst/>
          </a:prstGeom>
        </p:spPr>
      </p:pic>
      <p:sp>
        <p:nvSpPr>
          <p:cNvPr id="4" name="TextBox 3">
            <a:extLst>
              <a:ext uri="{FF2B5EF4-FFF2-40B4-BE49-F238E27FC236}">
                <a16:creationId xmlns:a16="http://schemas.microsoft.com/office/drawing/2014/main" id="{27718132-097D-8AF1-0650-A787B92588CA}"/>
              </a:ext>
            </a:extLst>
          </p:cNvPr>
          <p:cNvSpPr txBox="1"/>
          <p:nvPr/>
        </p:nvSpPr>
        <p:spPr>
          <a:xfrm>
            <a:off x="3942113" y="3896906"/>
            <a:ext cx="4307774" cy="923330"/>
          </a:xfrm>
          <a:prstGeom prst="rect">
            <a:avLst/>
          </a:prstGeom>
          <a:noFill/>
        </p:spPr>
        <p:txBody>
          <a:bodyPr wrap="square" rtlCol="0">
            <a:spAutoFit/>
          </a:bodyPr>
          <a:lstStyle/>
          <a:p>
            <a:pPr algn="ctr"/>
            <a:r>
              <a:rPr lang="ru-RU" dirty="0"/>
              <a:t>Желтая штриховая линия – контур Нижнеамурской металлогенической зоны.</a:t>
            </a:r>
          </a:p>
        </p:txBody>
      </p:sp>
      <p:pic>
        <p:nvPicPr>
          <p:cNvPr id="5" name="Рисунок 4">
            <a:extLst>
              <a:ext uri="{FF2B5EF4-FFF2-40B4-BE49-F238E27FC236}">
                <a16:creationId xmlns:a16="http://schemas.microsoft.com/office/drawing/2014/main" id="{138A1D9C-D6B0-D3CC-3F85-E17FE5A4C36A}"/>
              </a:ext>
            </a:extLst>
          </p:cNvPr>
          <p:cNvPicPr>
            <a:picLocks noChangeAspect="1"/>
          </p:cNvPicPr>
          <p:nvPr/>
        </p:nvPicPr>
        <p:blipFill>
          <a:blip r:embed="rId4"/>
          <a:stretch>
            <a:fillRect/>
          </a:stretch>
        </p:blipFill>
        <p:spPr>
          <a:xfrm>
            <a:off x="9427472" y="366275"/>
            <a:ext cx="2764528" cy="4453961"/>
          </a:xfrm>
          <a:prstGeom prst="rect">
            <a:avLst/>
          </a:prstGeom>
        </p:spPr>
      </p:pic>
      <p:sp>
        <p:nvSpPr>
          <p:cNvPr id="10" name="Прямоугольник 9">
            <a:extLst>
              <a:ext uri="{FF2B5EF4-FFF2-40B4-BE49-F238E27FC236}">
                <a16:creationId xmlns:a16="http://schemas.microsoft.com/office/drawing/2014/main" id="{21CCA67A-105F-AA1F-98F0-0C578ADF6CFA}"/>
              </a:ext>
            </a:extLst>
          </p:cNvPr>
          <p:cNvSpPr/>
          <p:nvPr/>
        </p:nvSpPr>
        <p:spPr>
          <a:xfrm>
            <a:off x="10728794" y="947772"/>
            <a:ext cx="728099" cy="9965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14497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D:\КОСЫГИНСКИЕ ЧТЕНИЯ_2019\Носырев_Диденко\Рисунки всякие\добрецов\Условные_Добрецов 2.jpg">
            <a:extLst>
              <a:ext uri="{FF2B5EF4-FFF2-40B4-BE49-F238E27FC236}">
                <a16:creationId xmlns:a16="http://schemas.microsoft.com/office/drawing/2014/main" id="{F09C23F7-F699-E040-B967-1BEAAE7C6B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375" b="6391"/>
          <a:stretch/>
        </p:blipFill>
        <p:spPr bwMode="auto">
          <a:xfrm>
            <a:off x="-12260" y="5619465"/>
            <a:ext cx="8305338" cy="1196876"/>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a:extLst>
              <a:ext uri="{FF2B5EF4-FFF2-40B4-BE49-F238E27FC236}">
                <a16:creationId xmlns:a16="http://schemas.microsoft.com/office/drawing/2014/main" id="{109ADD2A-D44B-E2C1-5FA9-FB8A8722B101}"/>
              </a:ext>
            </a:extLst>
          </p:cNvPr>
          <p:cNvSpPr txBox="1">
            <a:spLocks/>
          </p:cNvSpPr>
          <p:nvPr/>
        </p:nvSpPr>
        <p:spPr>
          <a:xfrm>
            <a:off x="600647" y="198491"/>
            <a:ext cx="10515600" cy="31037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j-ea"/>
                <a:cs typeface="Arial" charset="0"/>
              </a:rPr>
              <a:t>Основные замечания по интерпретации полученных физических неоднородностей</a:t>
            </a:r>
            <a:endParaRPr kumimoji="0" lang="ru-RU"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TextBox 4">
            <a:extLst>
              <a:ext uri="{FF2B5EF4-FFF2-40B4-BE49-F238E27FC236}">
                <a16:creationId xmlns:a16="http://schemas.microsoft.com/office/drawing/2014/main" id="{315E1747-68C9-7011-5444-6651722350FA}"/>
              </a:ext>
            </a:extLst>
          </p:cNvPr>
          <p:cNvSpPr txBox="1"/>
          <p:nvPr/>
        </p:nvSpPr>
        <p:spPr>
          <a:xfrm>
            <a:off x="8288606" y="633024"/>
            <a:ext cx="3863630" cy="6463308"/>
          </a:xfrm>
          <a:prstGeom prst="rect">
            <a:avLst/>
          </a:prstGeom>
          <a:noFill/>
          <a:ln>
            <a:solidFill>
              <a:schemeClr val="tx1"/>
            </a:solidFill>
          </a:ln>
        </p:spPr>
        <p:txBody>
          <a:bodyPr wrap="square" rtlCol="0">
            <a:spAutoFit/>
          </a:bodyPr>
          <a:lstStyle/>
          <a:p>
            <a:pPr algn="ctr"/>
            <a:r>
              <a:rPr lang="ru-RU" b="1" u="sng" dirty="0">
                <a:solidFill>
                  <a:srgbClr val="FF0000"/>
                </a:solidFill>
              </a:rPr>
              <a:t>Неоднородности верхней-средней коры</a:t>
            </a:r>
          </a:p>
          <a:p>
            <a:r>
              <a:rPr lang="ru-RU" dirty="0">
                <a:solidFill>
                  <a:schemeClr val="bg2">
                    <a:lumMod val="50000"/>
                  </a:schemeClr>
                </a:solidFill>
              </a:rPr>
              <a:t>Основной причиной </a:t>
            </a:r>
            <a:r>
              <a:rPr lang="ru-RU" dirty="0" err="1">
                <a:solidFill>
                  <a:schemeClr val="bg2">
                    <a:lumMod val="50000"/>
                  </a:schemeClr>
                </a:solidFill>
              </a:rPr>
              <a:t>неоднород</a:t>
            </a:r>
            <a:r>
              <a:rPr lang="ru-RU" dirty="0">
                <a:solidFill>
                  <a:schemeClr val="bg2">
                    <a:lumMod val="50000"/>
                  </a:schemeClr>
                </a:solidFill>
              </a:rPr>
              <a:t>- </a:t>
            </a:r>
            <a:r>
              <a:rPr lang="ru-RU" dirty="0" err="1">
                <a:solidFill>
                  <a:schemeClr val="bg2">
                    <a:lumMod val="50000"/>
                  </a:schemeClr>
                </a:solidFill>
              </a:rPr>
              <a:t>ностей</a:t>
            </a:r>
            <a:r>
              <a:rPr lang="ru-RU" dirty="0">
                <a:solidFill>
                  <a:schemeClr val="bg2">
                    <a:lumMod val="50000"/>
                  </a:schemeClr>
                </a:solidFill>
              </a:rPr>
              <a:t> этого уровня являются интрузивные тела (система раз-</a:t>
            </a:r>
          </a:p>
          <a:p>
            <a:r>
              <a:rPr lang="ru-RU" dirty="0" err="1">
                <a:solidFill>
                  <a:schemeClr val="bg2">
                    <a:lumMod val="50000"/>
                  </a:schemeClr>
                </a:solidFill>
              </a:rPr>
              <a:t>ноглубинных</a:t>
            </a:r>
            <a:r>
              <a:rPr lang="ru-RU" dirty="0">
                <a:solidFill>
                  <a:schemeClr val="bg2">
                    <a:lumMod val="50000"/>
                  </a:schemeClr>
                </a:solidFill>
              </a:rPr>
              <a:t> </a:t>
            </a:r>
            <a:r>
              <a:rPr lang="ru-RU" dirty="0" err="1">
                <a:solidFill>
                  <a:schemeClr val="bg2">
                    <a:lumMod val="50000"/>
                  </a:schemeClr>
                </a:solidFill>
              </a:rPr>
              <a:t>палеомагмати</a:t>
            </a:r>
            <a:r>
              <a:rPr lang="ru-RU" dirty="0">
                <a:solidFill>
                  <a:schemeClr val="bg2">
                    <a:lumMod val="50000"/>
                  </a:schemeClr>
                </a:solidFill>
              </a:rPr>
              <a:t>-</a:t>
            </a:r>
          </a:p>
          <a:p>
            <a:r>
              <a:rPr lang="ru-RU" dirty="0" err="1">
                <a:solidFill>
                  <a:schemeClr val="bg2">
                    <a:lumMod val="50000"/>
                  </a:schemeClr>
                </a:solidFill>
              </a:rPr>
              <a:t>ческих</a:t>
            </a:r>
            <a:r>
              <a:rPr lang="ru-RU" dirty="0">
                <a:solidFill>
                  <a:schemeClr val="bg2">
                    <a:lumMod val="50000"/>
                  </a:schemeClr>
                </a:solidFill>
              </a:rPr>
              <a:t> очагов) и </a:t>
            </a:r>
            <a:r>
              <a:rPr lang="ru-RU" dirty="0" err="1">
                <a:solidFill>
                  <a:schemeClr val="bg2">
                    <a:lumMod val="50000"/>
                  </a:schemeClr>
                </a:solidFill>
              </a:rPr>
              <a:t>вулкано</a:t>
            </a:r>
            <a:r>
              <a:rPr lang="ru-RU" dirty="0">
                <a:solidFill>
                  <a:schemeClr val="bg2">
                    <a:lumMod val="50000"/>
                  </a:schemeClr>
                </a:solidFill>
              </a:rPr>
              <a:t>-тектонические  структуры </a:t>
            </a:r>
          </a:p>
          <a:p>
            <a:r>
              <a:rPr lang="ru-RU" dirty="0">
                <a:solidFill>
                  <a:schemeClr val="bg2">
                    <a:lumMod val="50000"/>
                  </a:schemeClr>
                </a:solidFill>
              </a:rPr>
              <a:t>выполненные как покровными фациями, так и насыщенные экструзивными постройками и субвулканическими интрузиями. Все эти разности пород являются магнитными и хорошо проявлены на немагнитном «осадочном фоне». С точки зрения плотности</a:t>
            </a:r>
          </a:p>
          <a:p>
            <a:r>
              <a:rPr lang="ru-RU" dirty="0" err="1">
                <a:solidFill>
                  <a:schemeClr val="bg2">
                    <a:lumMod val="50000"/>
                  </a:schemeClr>
                </a:solidFill>
              </a:rPr>
              <a:t>гранитоиды</a:t>
            </a:r>
            <a:r>
              <a:rPr lang="ru-RU" dirty="0">
                <a:solidFill>
                  <a:schemeClr val="bg2">
                    <a:lumMod val="50000"/>
                  </a:schemeClr>
                </a:solidFill>
              </a:rPr>
              <a:t> обладают относительно пониженной плотностью, диориты и возможно</a:t>
            </a:r>
          </a:p>
          <a:p>
            <a:r>
              <a:rPr lang="ru-RU" dirty="0">
                <a:solidFill>
                  <a:schemeClr val="bg2">
                    <a:lumMod val="50000"/>
                  </a:schemeClr>
                </a:solidFill>
              </a:rPr>
              <a:t>более основные породы на глубине – относительно повышенной.</a:t>
            </a:r>
          </a:p>
          <a:p>
            <a:r>
              <a:rPr lang="ru-RU" dirty="0">
                <a:solidFill>
                  <a:schemeClr val="bg2">
                    <a:lumMod val="50000"/>
                  </a:schemeClr>
                </a:solidFill>
              </a:rPr>
              <a:t>  </a:t>
            </a:r>
          </a:p>
        </p:txBody>
      </p:sp>
      <p:pic>
        <p:nvPicPr>
          <p:cNvPr id="7" name="Picture 2" descr="D:\КОСЫГИНСКИЕ ЧТЕНИЯ_2019\Носырев_Диденко\Рисунки всякие\добрецов\Добрецов 2.jpg">
            <a:extLst>
              <a:ext uri="{FF2B5EF4-FFF2-40B4-BE49-F238E27FC236}">
                <a16:creationId xmlns:a16="http://schemas.microsoft.com/office/drawing/2014/main" id="{631CBA43-7632-2241-D930-2CAE09DAC48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37" t="3858" r="1346" b="25246"/>
          <a:stretch/>
        </p:blipFill>
        <p:spPr bwMode="auto">
          <a:xfrm>
            <a:off x="39764" y="646698"/>
            <a:ext cx="5456828" cy="43646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B8F1FE7-1853-6D68-CEAC-2AAFF61B73AD}"/>
              </a:ext>
            </a:extLst>
          </p:cNvPr>
          <p:cNvSpPr txBox="1"/>
          <p:nvPr/>
        </p:nvSpPr>
        <p:spPr>
          <a:xfrm>
            <a:off x="0" y="5024992"/>
            <a:ext cx="5536356" cy="584775"/>
          </a:xfrm>
          <a:prstGeom prst="rect">
            <a:avLst/>
          </a:prstGeom>
          <a:noFill/>
        </p:spPr>
        <p:txBody>
          <a:bodyPr wrap="square" rtlCol="0">
            <a:spAutoFit/>
          </a:bodyPr>
          <a:lstStyle/>
          <a:p>
            <a:pPr algn="just"/>
            <a:r>
              <a:rPr lang="ru-RU" sz="1600" b="1" dirty="0">
                <a:solidFill>
                  <a:prstClr val="black"/>
                </a:solidFill>
                <a:latin typeface="Arial" panose="020B0604020202020204" pitchFamily="34" charset="0"/>
                <a:cs typeface="Arial" panose="020B0604020202020204" pitchFamily="34" charset="0"/>
              </a:rPr>
              <a:t>Результаты </a:t>
            </a:r>
            <a:r>
              <a:rPr lang="ru-RU" sz="1600" b="1" dirty="0" err="1">
                <a:solidFill>
                  <a:prstClr val="black"/>
                </a:solidFill>
                <a:latin typeface="Arial" panose="020B0604020202020204" pitchFamily="34" charset="0"/>
                <a:cs typeface="Arial" panose="020B0604020202020204" pitchFamily="34" charset="0"/>
              </a:rPr>
              <a:t>томографической</a:t>
            </a:r>
            <a:r>
              <a:rPr lang="ru-RU" sz="1600" b="1" dirty="0">
                <a:solidFill>
                  <a:prstClr val="black"/>
                </a:solidFill>
                <a:latin typeface="Arial" panose="020B0604020202020204" pitchFamily="34" charset="0"/>
                <a:cs typeface="Arial" panose="020B0604020202020204" pitchFamily="34" charset="0"/>
              </a:rPr>
              <a:t> инверсии для различных зон </a:t>
            </a:r>
            <a:r>
              <a:rPr lang="ru-RU" sz="1600" b="1" dirty="0" err="1">
                <a:solidFill>
                  <a:prstClr val="black"/>
                </a:solidFill>
                <a:latin typeface="Arial" panose="020B0604020202020204" pitchFamily="34" charset="0"/>
                <a:cs typeface="Arial" panose="020B0604020202020204" pitchFamily="34" charset="0"/>
              </a:rPr>
              <a:t>субдукции</a:t>
            </a:r>
            <a:r>
              <a:rPr lang="ru-RU" sz="1600" b="1" dirty="0">
                <a:solidFill>
                  <a:prstClr val="black"/>
                </a:solidFill>
                <a:latin typeface="Arial" panose="020B0604020202020204" pitchFamily="34" charset="0"/>
                <a:cs typeface="Arial" panose="020B0604020202020204" pitchFamily="34" charset="0"/>
              </a:rPr>
              <a:t>  (Добрецов и </a:t>
            </a:r>
            <a:r>
              <a:rPr lang="ru-RU" sz="1600" b="1" dirty="0" err="1">
                <a:solidFill>
                  <a:prstClr val="black"/>
                </a:solidFill>
                <a:latin typeface="Arial" panose="020B0604020202020204" pitchFamily="34" charset="0"/>
                <a:cs typeface="Arial" panose="020B0604020202020204" pitchFamily="34" charset="0"/>
              </a:rPr>
              <a:t>др</a:t>
            </a:r>
            <a:r>
              <a:rPr lang="ru-RU" sz="1600" b="1" dirty="0">
                <a:solidFill>
                  <a:prstClr val="black"/>
                </a:solidFill>
                <a:latin typeface="Arial" panose="020B0604020202020204" pitchFamily="34" charset="0"/>
                <a:cs typeface="Arial" panose="020B0604020202020204" pitchFamily="34" charset="0"/>
              </a:rPr>
              <a:t>, 2017)</a:t>
            </a:r>
          </a:p>
        </p:txBody>
      </p:sp>
      <p:sp>
        <p:nvSpPr>
          <p:cNvPr id="10" name="TextBox 9">
            <a:extLst>
              <a:ext uri="{FF2B5EF4-FFF2-40B4-BE49-F238E27FC236}">
                <a16:creationId xmlns:a16="http://schemas.microsoft.com/office/drawing/2014/main" id="{4A4A2E22-DF68-A5D5-9AF1-27B933F960B7}"/>
              </a:ext>
            </a:extLst>
          </p:cNvPr>
          <p:cNvSpPr txBox="1"/>
          <p:nvPr/>
        </p:nvSpPr>
        <p:spPr>
          <a:xfrm>
            <a:off x="5536356" y="653272"/>
            <a:ext cx="2530877" cy="4801314"/>
          </a:xfrm>
          <a:prstGeom prst="rect">
            <a:avLst/>
          </a:prstGeom>
          <a:noFill/>
          <a:ln>
            <a:solidFill>
              <a:schemeClr val="tx1"/>
            </a:solidFill>
          </a:ln>
        </p:spPr>
        <p:txBody>
          <a:bodyPr wrap="square" rtlCol="0">
            <a:spAutoFit/>
          </a:bodyPr>
          <a:lstStyle/>
          <a:p>
            <a:pPr algn="ctr"/>
            <a:r>
              <a:rPr lang="ru-RU" b="1" u="sng" dirty="0">
                <a:solidFill>
                  <a:srgbClr val="FF0000"/>
                </a:solidFill>
              </a:rPr>
              <a:t>Неоднородности верхней мантии и нижней коры</a:t>
            </a:r>
          </a:p>
          <a:p>
            <a:r>
              <a:rPr lang="ru-RU" dirty="0">
                <a:solidFill>
                  <a:srgbClr val="0070C0"/>
                </a:solidFill>
                <a:latin typeface="Arial" panose="020B0604020202020204" pitchFamily="34" charset="0"/>
                <a:cs typeface="Arial" panose="020B0604020202020204" pitchFamily="34" charset="0"/>
              </a:rPr>
              <a:t>Основной причиной появления </a:t>
            </a:r>
          </a:p>
          <a:p>
            <a:r>
              <a:rPr lang="ru-RU" dirty="0" err="1">
                <a:solidFill>
                  <a:srgbClr val="0070C0"/>
                </a:solidFill>
                <a:latin typeface="Arial" panose="020B0604020202020204" pitchFamily="34" charset="0"/>
                <a:cs typeface="Arial" panose="020B0604020202020204" pitchFamily="34" charset="0"/>
              </a:rPr>
              <a:t>петроплотностных</a:t>
            </a:r>
            <a:r>
              <a:rPr lang="ru-RU" dirty="0">
                <a:solidFill>
                  <a:srgbClr val="0070C0"/>
                </a:solidFill>
                <a:latin typeface="Arial" panose="020B0604020202020204" pitchFamily="34" charset="0"/>
                <a:cs typeface="Arial" panose="020B0604020202020204" pitchFamily="34" charset="0"/>
              </a:rPr>
              <a:t> неоднородностей в мантии являются </a:t>
            </a:r>
          </a:p>
          <a:p>
            <a:r>
              <a:rPr lang="ru-RU" dirty="0">
                <a:solidFill>
                  <a:srgbClr val="0070C0"/>
                </a:solidFill>
                <a:latin typeface="Arial" panose="020B0604020202020204" pitchFamily="34" charset="0"/>
                <a:cs typeface="Arial" panose="020B0604020202020204" pitchFamily="34" charset="0"/>
              </a:rPr>
              <a:t>процессы движения восходящих флюидов и расплавов в </a:t>
            </a:r>
          </a:p>
          <a:p>
            <a:r>
              <a:rPr lang="ru-RU" dirty="0">
                <a:solidFill>
                  <a:srgbClr val="0070C0"/>
                </a:solidFill>
                <a:latin typeface="Arial" panose="020B0604020202020204" pitchFamily="34" charset="0"/>
                <a:cs typeface="Arial" panose="020B0604020202020204" pitchFamily="34" charset="0"/>
              </a:rPr>
              <a:t>надсубдукционном мантийном клине, </a:t>
            </a:r>
          </a:p>
          <a:p>
            <a:r>
              <a:rPr lang="ru-RU" dirty="0">
                <a:solidFill>
                  <a:srgbClr val="0070C0"/>
                </a:solidFill>
                <a:latin typeface="Arial" panose="020B0604020202020204" pitchFamily="34" charset="0"/>
                <a:cs typeface="Arial" panose="020B0604020202020204" pitchFamily="34" charset="0"/>
              </a:rPr>
              <a:t>формирование </a:t>
            </a:r>
          </a:p>
          <a:p>
            <a:r>
              <a:rPr lang="ru-RU" dirty="0">
                <a:solidFill>
                  <a:srgbClr val="0070C0"/>
                </a:solidFill>
                <a:latin typeface="Arial" panose="020B0604020202020204" pitchFamily="34" charset="0"/>
                <a:cs typeface="Arial" panose="020B0604020202020204" pitchFamily="34" charset="0"/>
              </a:rPr>
              <a:t>разноглубинных магматических</a:t>
            </a:r>
          </a:p>
          <a:p>
            <a:r>
              <a:rPr lang="ru-RU" dirty="0">
                <a:solidFill>
                  <a:srgbClr val="0070C0"/>
                </a:solidFill>
                <a:latin typeface="Arial" panose="020B0604020202020204" pitchFamily="34" charset="0"/>
                <a:cs typeface="Arial" panose="020B0604020202020204" pitchFamily="34" charset="0"/>
              </a:rPr>
              <a:t> очагов. </a:t>
            </a:r>
            <a:endParaRPr lang="ru-RU" dirty="0">
              <a:solidFill>
                <a:srgbClr val="0070C0"/>
              </a:solidFill>
              <a:latin typeface="Trebuchet MS"/>
            </a:endParaRPr>
          </a:p>
        </p:txBody>
      </p:sp>
      <p:pic>
        <p:nvPicPr>
          <p:cNvPr id="3" name="Рисунок 2">
            <a:extLst>
              <a:ext uri="{FF2B5EF4-FFF2-40B4-BE49-F238E27FC236}">
                <a16:creationId xmlns:a16="http://schemas.microsoft.com/office/drawing/2014/main" id="{FDA08A5E-7EF2-4597-8015-261DF5DA7B8A}"/>
              </a:ext>
            </a:extLst>
          </p:cNvPr>
          <p:cNvPicPr>
            <a:picLocks noChangeAspect="1"/>
          </p:cNvPicPr>
          <p:nvPr/>
        </p:nvPicPr>
        <p:blipFill>
          <a:blip r:embed="rId5"/>
          <a:stretch>
            <a:fillRect/>
          </a:stretch>
        </p:blipFill>
        <p:spPr>
          <a:xfrm>
            <a:off x="236220" y="4377962"/>
            <a:ext cx="1244237" cy="297234"/>
          </a:xfrm>
          <a:prstGeom prst="rect">
            <a:avLst/>
          </a:prstGeom>
        </p:spPr>
      </p:pic>
      <p:sp>
        <p:nvSpPr>
          <p:cNvPr id="2" name="Заголовок 1">
            <a:extLst>
              <a:ext uri="{FF2B5EF4-FFF2-40B4-BE49-F238E27FC236}">
                <a16:creationId xmlns:a16="http://schemas.microsoft.com/office/drawing/2014/main" id="{FB897218-C7EC-0C72-FD4B-70C237440B24}"/>
              </a:ext>
            </a:extLst>
          </p:cNvPr>
          <p:cNvSpPr txBox="1">
            <a:spLocks/>
          </p:cNvSpPr>
          <p:nvPr/>
        </p:nvSpPr>
        <p:spPr>
          <a:xfrm>
            <a:off x="600647" y="197844"/>
            <a:ext cx="10515600" cy="31037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j-ea"/>
                <a:cs typeface="Arial" charset="0"/>
              </a:rPr>
              <a:t>Основные замечания по интерпретации полученных физических неоднородностей</a:t>
            </a:r>
            <a:endParaRPr kumimoji="0" lang="ru-RU"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511040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883848" y="638040"/>
            <a:ext cx="3670679" cy="4374726"/>
          </a:xfrm>
          <a:prstGeom prst="rect">
            <a:avLst/>
          </a:prstGeom>
          <a:noFill/>
          <a:ln w="9525">
            <a:noFill/>
            <a:miter lim="800000"/>
            <a:headEnd/>
            <a:tailEnd/>
          </a:ln>
          <a:effectLst/>
        </p:spPr>
      </p:pic>
      <p:sp>
        <p:nvSpPr>
          <p:cNvPr id="7" name="TextBox 6"/>
          <p:cNvSpPr txBox="1"/>
          <p:nvPr/>
        </p:nvSpPr>
        <p:spPr>
          <a:xfrm>
            <a:off x="602522" y="5012766"/>
            <a:ext cx="4233333" cy="1938992"/>
          </a:xfrm>
          <a:prstGeom prst="rect">
            <a:avLst/>
          </a:prstGeom>
          <a:noFill/>
        </p:spPr>
        <p:txBody>
          <a:bodyPr wrap="square" rtlCol="0">
            <a:spAutoFit/>
          </a:bodyPr>
          <a:lstStyle/>
          <a:p>
            <a:r>
              <a:rPr lang="ru-RU" b="1" dirty="0">
                <a:solidFill>
                  <a:prstClr val="black"/>
                </a:solidFill>
                <a:latin typeface="Arial" panose="020B0604020202020204" pitchFamily="34" charset="0"/>
                <a:cs typeface="Arial" panose="020B0604020202020204" pitchFamily="34" charset="0"/>
              </a:rPr>
              <a:t>Плотностная модель мантийной части разреза </a:t>
            </a:r>
            <a:r>
              <a:rPr lang="ru-RU" b="1" dirty="0" err="1">
                <a:solidFill>
                  <a:prstClr val="black"/>
                </a:solidFill>
                <a:latin typeface="Arial" panose="020B0604020202020204" pitchFamily="34" charset="0"/>
                <a:cs typeface="Arial" panose="020B0604020202020204" pitchFamily="34" charset="0"/>
              </a:rPr>
              <a:t>п-ва</a:t>
            </a:r>
            <a:r>
              <a:rPr lang="ru-RU" b="1" dirty="0">
                <a:solidFill>
                  <a:prstClr val="black"/>
                </a:solidFill>
                <a:latin typeface="Arial" panose="020B0604020202020204" pitchFamily="34" charset="0"/>
                <a:cs typeface="Arial" panose="020B0604020202020204" pitchFamily="34" charset="0"/>
              </a:rPr>
              <a:t> Камчатка</a:t>
            </a:r>
            <a:r>
              <a:rPr lang="ru-RU" sz="1200" b="1" dirty="0">
                <a:solidFill>
                  <a:prstClr val="black"/>
                </a:solidFill>
                <a:latin typeface="Arial" panose="020B0604020202020204" pitchFamily="34" charset="0"/>
                <a:cs typeface="Arial" panose="020B0604020202020204" pitchFamily="34" charset="0"/>
              </a:rPr>
              <a:t>. 1 – Наблюденная гравитационная аномалия в редукции Буге, 2 – расчетная аномалия от модели, 3 – земная кора, 4 – мантия нормальной плотности, 5,6 – слои и зоны с повышенной (5) и пониженной (6) плотностью (эффективная плотность указана цифрами). СКВД, ВКВД  - </a:t>
            </a:r>
            <a:r>
              <a:rPr lang="ru-RU" sz="1200" b="1" dirty="0" err="1">
                <a:solidFill>
                  <a:prstClr val="black"/>
                </a:solidFill>
                <a:latin typeface="Arial" panose="020B0604020202020204" pitchFamily="34" charset="0"/>
                <a:cs typeface="Arial" panose="020B0604020202020204" pitchFamily="34" charset="0"/>
              </a:rPr>
              <a:t>Срединно</a:t>
            </a:r>
            <a:r>
              <a:rPr lang="ru-RU" sz="1200" b="1" dirty="0">
                <a:solidFill>
                  <a:prstClr val="black"/>
                </a:solidFill>
                <a:latin typeface="Arial" panose="020B0604020202020204" pitchFamily="34" charset="0"/>
                <a:cs typeface="Arial" panose="020B0604020202020204" pitchFamily="34" charset="0"/>
              </a:rPr>
              <a:t>- и Восточно-Камчатские вулканические </a:t>
            </a:r>
            <a:r>
              <a:rPr lang="ru-RU" sz="12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дуги.</a:t>
            </a:r>
          </a:p>
        </p:txBody>
      </p:sp>
      <p:pic>
        <p:nvPicPr>
          <p:cNvPr id="6146" name="Picture 2" descr="D:\КОСЫГИНСКИЕ ЧТЕНИЯ_2019\Носырев_Диденко\Рисунки всякие\добрецов\Добрецов1_1_рис.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4054" y="704697"/>
            <a:ext cx="5508521" cy="41044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827019" y="4809153"/>
            <a:ext cx="4518545" cy="646331"/>
          </a:xfrm>
          <a:prstGeom prst="rect">
            <a:avLst/>
          </a:prstGeom>
          <a:noFill/>
        </p:spPr>
        <p:txBody>
          <a:bodyPr wrap="none" rtlCol="0">
            <a:spAutoFit/>
          </a:bodyPr>
          <a:lstStyle/>
          <a:p>
            <a:r>
              <a:rPr lang="ru-RU" b="1" dirty="0">
                <a:solidFill>
                  <a:prstClr val="black"/>
                </a:solidFill>
                <a:latin typeface="Arial" panose="020B0604020202020204" pitchFamily="34" charset="0"/>
                <a:cs typeface="Arial" panose="020B0604020202020204" pitchFamily="34" charset="0"/>
              </a:rPr>
              <a:t>Схема строения коры и мантии под </a:t>
            </a:r>
          </a:p>
          <a:p>
            <a:r>
              <a:rPr lang="ru-RU" b="1" dirty="0">
                <a:solidFill>
                  <a:prstClr val="black"/>
                </a:solidFill>
                <a:latin typeface="Arial" panose="020B0604020202020204" pitchFamily="34" charset="0"/>
                <a:cs typeface="Arial" panose="020B0604020202020204" pitchFamily="34" charset="0"/>
              </a:rPr>
              <a:t>вулканами Чокай-</a:t>
            </a:r>
            <a:r>
              <a:rPr lang="ru-RU" b="1" dirty="0" err="1">
                <a:solidFill>
                  <a:prstClr val="black"/>
                </a:solidFill>
                <a:latin typeface="Arial" panose="020B0604020202020204" pitchFamily="34" charset="0"/>
                <a:cs typeface="Arial" panose="020B0604020202020204" pitchFamily="34" charset="0"/>
              </a:rPr>
              <a:t>Курикома</a:t>
            </a:r>
            <a:r>
              <a:rPr lang="ru-RU" b="1" dirty="0">
                <a:solidFill>
                  <a:prstClr val="black"/>
                </a:solidFill>
                <a:latin typeface="Arial" panose="020B0604020202020204" pitchFamily="34" charset="0"/>
                <a:cs typeface="Arial" panose="020B0604020202020204" pitchFamily="34" charset="0"/>
              </a:rPr>
              <a:t> в Японии</a:t>
            </a:r>
            <a:endParaRPr lang="ru-RU" sz="1600" b="1"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5946916" y="5388809"/>
            <a:ext cx="4695659" cy="1384995"/>
          </a:xfrm>
          <a:prstGeom prst="rect">
            <a:avLst/>
          </a:prstGeom>
          <a:noFill/>
        </p:spPr>
        <p:txBody>
          <a:bodyPr wrap="square" rtlCol="0">
            <a:spAutoFit/>
          </a:bodyPr>
          <a:lstStyle/>
          <a:p>
            <a:r>
              <a:rPr lang="ru-RU" sz="1400" b="1" dirty="0">
                <a:solidFill>
                  <a:prstClr val="black"/>
                </a:solidFill>
                <a:latin typeface="Arial" panose="020B0604020202020204" pitchFamily="34" charset="0"/>
                <a:cs typeface="Arial" panose="020B0604020202020204" pitchFamily="34" charset="0"/>
              </a:rPr>
              <a:t>1 — изолинии значений скорости v (км/с); 2 — пути</a:t>
            </a:r>
          </a:p>
          <a:p>
            <a:r>
              <a:rPr lang="ru-RU" sz="1400" b="1" dirty="0">
                <a:solidFill>
                  <a:prstClr val="black"/>
                </a:solidFill>
                <a:latin typeface="Arial" panose="020B0604020202020204" pitchFamily="34" charset="0"/>
                <a:cs typeface="Arial" panose="020B0604020202020204" pitchFamily="34" charset="0"/>
              </a:rPr>
              <a:t>миграции расплавов; 3 — промежуточные очаги; </a:t>
            </a:r>
          </a:p>
          <a:p>
            <a:r>
              <a:rPr lang="ru-RU" sz="1400" b="1" dirty="0">
                <a:solidFill>
                  <a:prstClr val="black"/>
                </a:solidFill>
                <a:latin typeface="Arial" panose="020B0604020202020204" pitchFamily="34" charset="0"/>
                <a:cs typeface="Arial" panose="020B0604020202020204" pitchFamily="34" charset="0"/>
              </a:rPr>
              <a:t>4 — изотермы (°С). Сплошными жирными линиями показаны предполагаемые границы кора—мантия и контуры погружающегося </a:t>
            </a:r>
            <a:r>
              <a:rPr lang="ru-RU" sz="1400" b="1" dirty="0" err="1">
                <a:solidFill>
                  <a:prstClr val="black"/>
                </a:solidFill>
                <a:latin typeface="Arial" panose="020B0604020202020204" pitchFamily="34" charset="0"/>
                <a:cs typeface="Arial" panose="020B0604020202020204" pitchFamily="34" charset="0"/>
              </a:rPr>
              <a:t>слэба</a:t>
            </a:r>
            <a:r>
              <a:rPr lang="ru-RU" sz="1400" b="1" dirty="0">
                <a:solidFill>
                  <a:prstClr val="black"/>
                </a:solidFill>
                <a:latin typeface="Arial" panose="020B0604020202020204" pitchFamily="34" charset="0"/>
                <a:cs typeface="Arial" panose="020B0604020202020204" pitchFamily="34" charset="0"/>
              </a:rPr>
              <a:t>. </a:t>
            </a:r>
          </a:p>
          <a:p>
            <a:r>
              <a:rPr lang="ru-RU" sz="1400" b="1" dirty="0">
                <a:solidFill>
                  <a:prstClr val="black"/>
                </a:solidFill>
                <a:latin typeface="Arial" panose="020B0604020202020204" pitchFamily="34" charset="0"/>
                <a:cs typeface="Arial" panose="020B0604020202020204" pitchFamily="34" charset="0"/>
              </a:rPr>
              <a:t>(Добрецов и др., 2017</a:t>
            </a:r>
          </a:p>
        </p:txBody>
      </p:sp>
      <p:sp>
        <p:nvSpPr>
          <p:cNvPr id="4" name="Заголовок 1">
            <a:extLst>
              <a:ext uri="{FF2B5EF4-FFF2-40B4-BE49-F238E27FC236}">
                <a16:creationId xmlns:a16="http://schemas.microsoft.com/office/drawing/2014/main" id="{A99D50BE-8422-002C-5D7D-9853504A05A1}"/>
              </a:ext>
            </a:extLst>
          </p:cNvPr>
          <p:cNvSpPr txBox="1">
            <a:spLocks/>
          </p:cNvSpPr>
          <p:nvPr/>
        </p:nvSpPr>
        <p:spPr>
          <a:xfrm>
            <a:off x="600647" y="197844"/>
            <a:ext cx="10515600" cy="31037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j-ea"/>
                <a:cs typeface="Arial" charset="0"/>
              </a:rPr>
              <a:t>Основные замечания по интерпретации полученных физических неоднородностей</a:t>
            </a:r>
            <a:endParaRPr kumimoji="0" lang="ru-RU"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085988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id="{0673B431-78FA-B556-0866-A5DA6E966A29}"/>
              </a:ext>
            </a:extLst>
          </p:cNvPr>
          <p:cNvPicPr>
            <a:picLocks noChangeAspect="1"/>
          </p:cNvPicPr>
          <p:nvPr/>
        </p:nvPicPr>
        <p:blipFill rotWithShape="1">
          <a:blip r:embed="rId3">
            <a:extLst>
              <a:ext uri="{28A0092B-C50C-407E-A947-70E740481C1C}">
                <a14:useLocalDpi xmlns:a14="http://schemas.microsoft.com/office/drawing/2010/main" val="0"/>
              </a:ext>
            </a:extLst>
          </a:blip>
          <a:srcRect l="5829" r="2614" b="5463"/>
          <a:stretch/>
        </p:blipFill>
        <p:spPr>
          <a:xfrm>
            <a:off x="2711450" y="514085"/>
            <a:ext cx="6286500" cy="6343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Рисунок 25">
            <a:extLst>
              <a:ext uri="{FF2B5EF4-FFF2-40B4-BE49-F238E27FC236}">
                <a16:creationId xmlns:a16="http://schemas.microsoft.com/office/drawing/2014/main" id="{0AF0BD16-E76B-2559-B839-A22968B4D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536442"/>
            <a:ext cx="2413000" cy="4042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Прямоугольник 26">
            <a:extLst>
              <a:ext uri="{FF2B5EF4-FFF2-40B4-BE49-F238E27FC236}">
                <a16:creationId xmlns:a16="http://schemas.microsoft.com/office/drawing/2014/main" id="{B0074635-A628-9A09-1FEA-5B9AEF0C5BD8}"/>
              </a:ext>
            </a:extLst>
          </p:cNvPr>
          <p:cNvSpPr/>
          <p:nvPr/>
        </p:nvSpPr>
        <p:spPr>
          <a:xfrm>
            <a:off x="533400" y="2171700"/>
            <a:ext cx="1384300" cy="234950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1" name="Прямая со стрелкой 30">
            <a:extLst>
              <a:ext uri="{FF2B5EF4-FFF2-40B4-BE49-F238E27FC236}">
                <a16:creationId xmlns:a16="http://schemas.microsoft.com/office/drawing/2014/main" id="{C1F5FF07-B621-D679-278E-4F8A8805569A}"/>
              </a:ext>
            </a:extLst>
          </p:cNvPr>
          <p:cNvCxnSpPr>
            <a:cxnSpLocks/>
          </p:cNvCxnSpPr>
          <p:nvPr/>
        </p:nvCxnSpPr>
        <p:spPr>
          <a:xfrm>
            <a:off x="1917700" y="3060700"/>
            <a:ext cx="793750" cy="28575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B1ED81F-17E8-0AFD-D55F-BB492A209AE8}"/>
              </a:ext>
            </a:extLst>
          </p:cNvPr>
          <p:cNvSpPr txBox="1"/>
          <p:nvPr/>
        </p:nvSpPr>
        <p:spPr>
          <a:xfrm>
            <a:off x="190500" y="4779059"/>
            <a:ext cx="2308645" cy="646331"/>
          </a:xfrm>
          <a:prstGeom prst="rect">
            <a:avLst/>
          </a:prstGeom>
          <a:noFill/>
        </p:spPr>
        <p:txBody>
          <a:bodyPr wrap="none" rtlCol="0">
            <a:spAutoFit/>
          </a:bodyPr>
          <a:lstStyle/>
          <a:p>
            <a:r>
              <a:rPr lang="ru-RU" dirty="0"/>
              <a:t>Карта Хабаровского</a:t>
            </a:r>
          </a:p>
          <a:p>
            <a:r>
              <a:rPr lang="ru-RU" dirty="0"/>
              <a:t>края</a:t>
            </a:r>
          </a:p>
        </p:txBody>
      </p:sp>
      <p:sp>
        <p:nvSpPr>
          <p:cNvPr id="34" name="TextBox 33">
            <a:extLst>
              <a:ext uri="{FF2B5EF4-FFF2-40B4-BE49-F238E27FC236}">
                <a16:creationId xmlns:a16="http://schemas.microsoft.com/office/drawing/2014/main" id="{1F7A37B0-118B-8D4F-B88E-F4F65E7151C1}"/>
              </a:ext>
            </a:extLst>
          </p:cNvPr>
          <p:cNvSpPr txBox="1"/>
          <p:nvPr/>
        </p:nvSpPr>
        <p:spPr>
          <a:xfrm>
            <a:off x="2679700" y="526784"/>
            <a:ext cx="4171950" cy="646331"/>
          </a:xfrm>
          <a:prstGeom prst="rect">
            <a:avLst/>
          </a:prstGeom>
          <a:solidFill>
            <a:schemeClr val="bg1"/>
          </a:solidFill>
        </p:spPr>
        <p:txBody>
          <a:bodyPr wrap="square" rtlCol="0">
            <a:spAutoFit/>
          </a:bodyPr>
          <a:lstStyle/>
          <a:p>
            <a:r>
              <a:rPr lang="ru-RU" dirty="0"/>
              <a:t>Фрагмент карты </a:t>
            </a:r>
            <a:r>
              <a:rPr lang="ru-RU" dirty="0" err="1"/>
              <a:t>минерагенического</a:t>
            </a:r>
            <a:endParaRPr lang="ru-RU" dirty="0"/>
          </a:p>
          <a:p>
            <a:r>
              <a:rPr lang="ru-RU" dirty="0"/>
              <a:t> районирования Хабаровского края</a:t>
            </a:r>
          </a:p>
        </p:txBody>
      </p:sp>
      <p:sp>
        <p:nvSpPr>
          <p:cNvPr id="39" name="TextBox 38">
            <a:extLst>
              <a:ext uri="{FF2B5EF4-FFF2-40B4-BE49-F238E27FC236}">
                <a16:creationId xmlns:a16="http://schemas.microsoft.com/office/drawing/2014/main" id="{5033212C-B962-5882-3B98-6A28620F8278}"/>
              </a:ext>
            </a:extLst>
          </p:cNvPr>
          <p:cNvSpPr txBox="1"/>
          <p:nvPr/>
        </p:nvSpPr>
        <p:spPr>
          <a:xfrm>
            <a:off x="4995455" y="6457890"/>
            <a:ext cx="7201988" cy="400110"/>
          </a:xfrm>
          <a:prstGeom prst="rect">
            <a:avLst/>
          </a:prstGeom>
          <a:solidFill>
            <a:schemeClr val="bg1"/>
          </a:solidFill>
        </p:spPr>
        <p:txBody>
          <a:bodyPr wrap="square" rtlCol="0">
            <a:spAutoFit/>
          </a:bodyPr>
          <a:lstStyle/>
          <a:p>
            <a:r>
              <a:rPr lang="ru-RU" sz="1000" b="1" dirty="0">
                <a:latin typeface="Arial" panose="020B0604020202020204" pitchFamily="34" charset="0"/>
                <a:cs typeface="Arial" panose="020B0604020202020204" pitchFamily="34" charset="0"/>
              </a:rPr>
              <a:t>Карта подготовлена ФБГУ «ВСЕГЕИ» в рамках выполнения Государственного задания Федерального агентства по недропользованию от 14.01.2021 №049-00016-2100. Данные на карте по состоянию на 01.09.2021г.</a:t>
            </a:r>
          </a:p>
        </p:txBody>
      </p:sp>
      <p:sp>
        <p:nvSpPr>
          <p:cNvPr id="40" name="TextBox 39">
            <a:extLst>
              <a:ext uri="{FF2B5EF4-FFF2-40B4-BE49-F238E27FC236}">
                <a16:creationId xmlns:a16="http://schemas.microsoft.com/office/drawing/2014/main" id="{8747C6A5-6A7A-539F-5926-304E8274A421}"/>
              </a:ext>
            </a:extLst>
          </p:cNvPr>
          <p:cNvSpPr txBox="1"/>
          <p:nvPr/>
        </p:nvSpPr>
        <p:spPr>
          <a:xfrm>
            <a:off x="3176620" y="39684"/>
            <a:ext cx="5661357" cy="430887"/>
          </a:xfrm>
          <a:prstGeom prst="rect">
            <a:avLst/>
          </a:prstGeom>
          <a:noFill/>
        </p:spPr>
        <p:txBody>
          <a:bodyPr wrap="none" rtlCol="0">
            <a:spAutoFit/>
          </a:bodyPr>
          <a:lstStyle/>
          <a:p>
            <a:pPr algn="ctr"/>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Расположение площади исследований</a:t>
            </a:r>
          </a:p>
        </p:txBody>
      </p:sp>
      <p:sp>
        <p:nvSpPr>
          <p:cNvPr id="41" name="TextBox 40">
            <a:extLst>
              <a:ext uri="{FF2B5EF4-FFF2-40B4-BE49-F238E27FC236}">
                <a16:creationId xmlns:a16="http://schemas.microsoft.com/office/drawing/2014/main" id="{DFC26CB6-23B5-4EE4-DA47-319765A9BF7C}"/>
              </a:ext>
            </a:extLst>
          </p:cNvPr>
          <p:cNvSpPr txBox="1"/>
          <p:nvPr/>
        </p:nvSpPr>
        <p:spPr>
          <a:xfrm>
            <a:off x="8997951" y="711450"/>
            <a:ext cx="3161442" cy="923330"/>
          </a:xfrm>
          <a:prstGeom prst="rect">
            <a:avLst/>
          </a:prstGeom>
          <a:noFill/>
        </p:spPr>
        <p:txBody>
          <a:bodyPr wrap="none" rtlCol="0">
            <a:spAutoFit/>
          </a:bodyPr>
          <a:lstStyle/>
          <a:p>
            <a:pPr algn="ctr"/>
            <a:r>
              <a:rPr lang="ru-RU" dirty="0"/>
              <a:t>Черный штриховой контур –</a:t>
            </a:r>
          </a:p>
          <a:p>
            <a:pPr algn="ctr"/>
            <a:r>
              <a:rPr lang="ru-RU" dirty="0"/>
              <a:t>граница Нижнеамурской </a:t>
            </a:r>
          </a:p>
          <a:p>
            <a:pPr algn="ctr"/>
            <a:r>
              <a:rPr lang="ru-RU" dirty="0" err="1"/>
              <a:t>минерагенической</a:t>
            </a:r>
            <a:r>
              <a:rPr lang="ru-RU" dirty="0"/>
              <a:t> зоны </a:t>
            </a:r>
          </a:p>
        </p:txBody>
      </p:sp>
      <p:sp>
        <p:nvSpPr>
          <p:cNvPr id="42" name="TextBox 41">
            <a:extLst>
              <a:ext uri="{FF2B5EF4-FFF2-40B4-BE49-F238E27FC236}">
                <a16:creationId xmlns:a16="http://schemas.microsoft.com/office/drawing/2014/main" id="{2666F451-2EC6-F09C-570C-C0E9C9397DFA}"/>
              </a:ext>
            </a:extLst>
          </p:cNvPr>
          <p:cNvSpPr txBox="1"/>
          <p:nvPr/>
        </p:nvSpPr>
        <p:spPr>
          <a:xfrm>
            <a:off x="9258441" y="1832145"/>
            <a:ext cx="2743059" cy="646331"/>
          </a:xfrm>
          <a:prstGeom prst="rect">
            <a:avLst/>
          </a:prstGeom>
          <a:noFill/>
        </p:spPr>
        <p:txBody>
          <a:bodyPr wrap="none" rtlCol="0">
            <a:spAutoFit/>
          </a:bodyPr>
          <a:lstStyle/>
          <a:p>
            <a:pPr algn="ctr"/>
            <a:r>
              <a:rPr lang="ru-RU" dirty="0"/>
              <a:t>Красный контур – </a:t>
            </a:r>
          </a:p>
          <a:p>
            <a:pPr algn="ctr"/>
            <a:r>
              <a:rPr lang="ru-RU" dirty="0"/>
              <a:t>площадь исследования </a:t>
            </a:r>
          </a:p>
        </p:txBody>
      </p:sp>
      <p:sp>
        <p:nvSpPr>
          <p:cNvPr id="43" name="TextBox 42">
            <a:extLst>
              <a:ext uri="{FF2B5EF4-FFF2-40B4-BE49-F238E27FC236}">
                <a16:creationId xmlns:a16="http://schemas.microsoft.com/office/drawing/2014/main" id="{8C62371C-AB00-20CA-EC70-3CEE8D031DAD}"/>
              </a:ext>
            </a:extLst>
          </p:cNvPr>
          <p:cNvSpPr txBox="1"/>
          <p:nvPr/>
        </p:nvSpPr>
        <p:spPr>
          <a:xfrm>
            <a:off x="4245091" y="5168390"/>
            <a:ext cx="1282723" cy="369332"/>
          </a:xfrm>
          <a:prstGeom prst="rect">
            <a:avLst/>
          </a:prstGeom>
          <a:noFill/>
        </p:spPr>
        <p:txBody>
          <a:bodyPr wrap="none" rtlCol="0">
            <a:spAutoFit/>
          </a:bodyPr>
          <a:lstStyle/>
          <a:p>
            <a:r>
              <a:rPr lang="ru-RU" dirty="0"/>
              <a:t>Хабаровск</a:t>
            </a:r>
          </a:p>
        </p:txBody>
      </p:sp>
      <p:sp>
        <p:nvSpPr>
          <p:cNvPr id="44" name="Овал 43">
            <a:extLst>
              <a:ext uri="{FF2B5EF4-FFF2-40B4-BE49-F238E27FC236}">
                <a16:creationId xmlns:a16="http://schemas.microsoft.com/office/drawing/2014/main" id="{3BEAA838-FEE1-232D-196F-B6B38D0F1852}"/>
              </a:ext>
            </a:extLst>
          </p:cNvPr>
          <p:cNvSpPr>
            <a:spLocks noChangeAspect="1"/>
          </p:cNvSpPr>
          <p:nvPr/>
        </p:nvSpPr>
        <p:spPr>
          <a:xfrm>
            <a:off x="4114806" y="5353056"/>
            <a:ext cx="154051" cy="15405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09598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E2FD63AB-77B7-DB7E-CEA2-15E61E7F2779}"/>
              </a:ext>
            </a:extLst>
          </p:cNvPr>
          <p:cNvSpPr txBox="1">
            <a:spLocks/>
          </p:cNvSpPr>
          <p:nvPr/>
        </p:nvSpPr>
        <p:spPr>
          <a:xfrm>
            <a:off x="600647" y="198491"/>
            <a:ext cx="10515600" cy="31037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j-ea"/>
                <a:cs typeface="Arial" charset="0"/>
              </a:rPr>
              <a:t>Некоторые аспекты соотношения физических неоднородностей с золотоносностью</a:t>
            </a:r>
            <a:endParaRPr kumimoji="0" lang="ru-RU"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D776D3B2-FC9D-2054-6DA8-E5FD8B4AEED6}"/>
              </a:ext>
            </a:extLst>
          </p:cNvPr>
          <p:cNvSpPr txBox="1"/>
          <p:nvPr/>
        </p:nvSpPr>
        <p:spPr>
          <a:xfrm>
            <a:off x="79179" y="508869"/>
            <a:ext cx="12418656" cy="6463308"/>
          </a:xfrm>
          <a:prstGeom prst="rect">
            <a:avLst/>
          </a:prstGeom>
          <a:noFill/>
        </p:spPr>
        <p:txBody>
          <a:bodyPr wrap="none" rtlCol="0">
            <a:spAutoFit/>
          </a:bodyPr>
          <a:lstStyle/>
          <a:p>
            <a:r>
              <a:rPr lang="ru-RU" dirty="0">
                <a:latin typeface="Arial" panose="020B0604020202020204" pitchFamily="34" charset="0"/>
                <a:cs typeface="Arial" panose="020B0604020202020204" pitchFamily="34" charset="0"/>
              </a:rPr>
              <a:t>Металлогеническими таксонами для данного масштаба изучения являются золоторудные районы и узлы.</a:t>
            </a:r>
          </a:p>
          <a:p>
            <a:r>
              <a:rPr lang="ru-RU" dirty="0">
                <a:latin typeface="Arial" panose="020B0604020202020204" pitchFamily="34" charset="0"/>
                <a:cs typeface="Arial" panose="020B0604020202020204" pitchFamily="34" charset="0"/>
              </a:rPr>
              <a:t>Основные выводы:</a:t>
            </a:r>
          </a:p>
          <a:p>
            <a:r>
              <a:rPr lang="ru-RU" b="1" dirty="0">
                <a:latin typeface="Arial" panose="020B0604020202020204" pitchFamily="34" charset="0"/>
                <a:cs typeface="Arial" panose="020B0604020202020204" pitchFamily="34" charset="0"/>
              </a:rPr>
              <a:t>Золоторудный район </a:t>
            </a:r>
            <a:r>
              <a:rPr lang="ru-RU" dirty="0">
                <a:latin typeface="Arial" panose="020B0604020202020204" pitchFamily="34" charset="0"/>
                <a:cs typeface="Arial" panose="020B0604020202020204" pitchFamily="34" charset="0"/>
              </a:rPr>
              <a:t>пространственно соотносится с областью пониженной плотности в литосферной мантии. </a:t>
            </a:r>
          </a:p>
          <a:p>
            <a:r>
              <a:rPr lang="ru-RU" dirty="0">
                <a:latin typeface="Arial" panose="020B0604020202020204" pitchFamily="34" charset="0"/>
                <a:cs typeface="Arial" panose="020B0604020202020204" pitchFamily="34" charset="0"/>
              </a:rPr>
              <a:t>В магнитном поле район соотносится с областью с аномально высокой насыщенностью  магнитными телами</a:t>
            </a:r>
          </a:p>
          <a:p>
            <a:r>
              <a:rPr lang="ru-RU" dirty="0">
                <a:latin typeface="Arial" panose="020B0604020202020204" pitchFamily="34" charset="0"/>
                <a:cs typeface="Arial" panose="020B0604020202020204" pitchFamily="34" charset="0"/>
              </a:rPr>
              <a:t> и локальными аномалиями пониженной плотности на глубинах в основном до 20 км, которые отвечают </a:t>
            </a:r>
          </a:p>
          <a:p>
            <a:r>
              <a:rPr lang="ru-RU" dirty="0" err="1">
                <a:latin typeface="Arial" panose="020B0604020202020204" pitchFamily="34" charset="0"/>
                <a:cs typeface="Arial" panose="020B0604020202020204" pitchFamily="34" charset="0"/>
              </a:rPr>
              <a:t>интрузиям</a:t>
            </a:r>
            <a:r>
              <a:rPr lang="ru-RU" dirty="0">
                <a:latin typeface="Arial" panose="020B0604020202020204" pitchFamily="34" charset="0"/>
                <a:cs typeface="Arial" panose="020B0604020202020204" pitchFamily="34" charset="0"/>
              </a:rPr>
              <a:t> различного состава.  </a:t>
            </a:r>
          </a:p>
          <a:p>
            <a:r>
              <a:rPr lang="ru-RU" b="1" dirty="0">
                <a:latin typeface="Arial" panose="020B0604020202020204" pitchFamily="34" charset="0"/>
                <a:cs typeface="Arial" panose="020B0604020202020204" pitchFamily="34" charset="0"/>
              </a:rPr>
              <a:t>Золоторудные узлы</a:t>
            </a:r>
          </a:p>
          <a:p>
            <a:pPr marL="342900" indent="-342900">
              <a:buAutoNum type="arabicPeriod"/>
            </a:pPr>
            <a:r>
              <a:rPr lang="ru-RU" dirty="0">
                <a:latin typeface="Arial" panose="020B0604020202020204" pitchFamily="34" charset="0"/>
                <a:cs typeface="Arial" panose="020B0604020202020204" pitchFamily="34" charset="0"/>
              </a:rPr>
              <a:t>Совершенно определенное тяготение к краевым областям локальных зон пониженной плотности</a:t>
            </a:r>
          </a:p>
          <a:p>
            <a:r>
              <a:rPr lang="ru-RU" dirty="0">
                <a:latin typeface="Arial" panose="020B0604020202020204" pitchFamily="34" charset="0"/>
                <a:cs typeface="Arial" panose="020B0604020202020204" pitchFamily="34" charset="0"/>
              </a:rPr>
              <a:t> в земной коре</a:t>
            </a:r>
            <a:r>
              <a:rPr lang="en-US" dirty="0">
                <a:latin typeface="Arial" panose="020B0604020202020204" pitchFamily="34" charset="0"/>
                <a:cs typeface="Arial" panose="020B0604020202020204" pitchFamily="34" charset="0"/>
              </a:rPr>
              <a:t>. </a:t>
            </a:r>
            <a:r>
              <a:rPr lang="ru-RU" sz="1800" dirty="0">
                <a:effectLst/>
                <a:latin typeface="Arial" panose="020B0604020202020204" pitchFamily="34" charset="0"/>
                <a:ea typeface="Calibri" panose="020F0502020204030204" pitchFamily="34" charset="0"/>
                <a:cs typeface="Arial" panose="020B0604020202020204" pitchFamily="34" charset="0"/>
              </a:rPr>
              <a:t>Это означает преимущественную локализацию золотого оруденения в краевых частях крупных</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r>
              <a:rPr lang="ru-RU" sz="1800" dirty="0">
                <a:effectLst/>
                <a:latin typeface="Arial" panose="020B0604020202020204" pitchFamily="34" charset="0"/>
                <a:ea typeface="Calibri" panose="020F0502020204030204" pitchFamily="34" charset="0"/>
                <a:cs typeface="Arial" panose="020B0604020202020204" pitchFamily="34" charset="0"/>
              </a:rPr>
              <a:t> интрузивных систем, развитых на глубинах до 20-25 км в земной коре.</a:t>
            </a:r>
          </a:p>
          <a:p>
            <a:r>
              <a:rPr lang="ru-RU" dirty="0">
                <a:latin typeface="Arial" panose="020B0604020202020204" pitchFamily="34" charset="0"/>
                <a:cs typeface="Arial" panose="020B0604020202020204" pitchFamily="34" charset="0"/>
              </a:rPr>
              <a:t>2. Отмечается пространственное соотношение с 3 глубинными уровнями магнитных тел.</a:t>
            </a:r>
          </a:p>
          <a:p>
            <a:r>
              <a:rPr lang="ru-RU" dirty="0">
                <a:latin typeface="Arial" panose="020B0604020202020204" pitchFamily="34" charset="0"/>
                <a:cs typeface="Arial" panose="020B0604020202020204" pitchFamily="34" charset="0"/>
              </a:rPr>
              <a:t>	1. Пространственное тяготение ко краевым частям глубоких магнитных интрузий (более 10-12 км) </a:t>
            </a:r>
          </a:p>
          <a:p>
            <a:r>
              <a:rPr lang="ru-RU" dirty="0">
                <a:latin typeface="Arial" panose="020B0604020202020204" pitchFamily="34" charset="0"/>
                <a:cs typeface="Arial" panose="020B0604020202020204" pitchFamily="34" charset="0"/>
              </a:rPr>
              <a:t>	2. Пространственное совпадение со слабомагнитными телами уровне 4-8 км, которые смещены от </a:t>
            </a:r>
          </a:p>
          <a:p>
            <a:r>
              <a:rPr lang="ru-RU" dirty="0">
                <a:latin typeface="Arial" panose="020B0604020202020204" pitchFamily="34" charset="0"/>
                <a:cs typeface="Arial" panose="020B0604020202020204" pitchFamily="34" charset="0"/>
              </a:rPr>
              <a:t>	глубинных корней в плане.</a:t>
            </a:r>
          </a:p>
          <a:p>
            <a:r>
              <a:rPr lang="ru-RU" dirty="0">
                <a:latin typeface="Arial" panose="020B0604020202020204" pitchFamily="34" charset="0"/>
                <a:cs typeface="Arial" panose="020B0604020202020204" pitchFamily="34" charset="0"/>
              </a:rPr>
              <a:t>	3.  Уровень менее 2 км. Узлы поля и месторождения вновь пространственно совпадают с магнитными</a:t>
            </a:r>
          </a:p>
          <a:p>
            <a:r>
              <a:rPr lang="ru-RU" dirty="0">
                <a:latin typeface="Arial" panose="020B0604020202020204" pitchFamily="34" charset="0"/>
                <a:cs typeface="Arial" panose="020B0604020202020204" pitchFamily="34" charset="0"/>
              </a:rPr>
              <a:t> телами, но  меньших размеров и более высокой намагниченностью. Но этот уровень надо смотреть уже в </a:t>
            </a:r>
          </a:p>
          <a:p>
            <a:r>
              <a:rPr lang="ru-RU" dirty="0">
                <a:latin typeface="Arial" panose="020B0604020202020204" pitchFamily="34" charset="0"/>
                <a:cs typeface="Arial" panose="020B0604020202020204" pitchFamily="34" charset="0"/>
              </a:rPr>
              <a:t>более детальном масштабе. </a:t>
            </a:r>
          </a:p>
          <a:p>
            <a:r>
              <a:rPr lang="ru-RU" dirty="0">
                <a:latin typeface="Arial" panose="020B0604020202020204" pitchFamily="34" charset="0"/>
                <a:ea typeface="Calibri" panose="020F0502020204030204" pitchFamily="34" charset="0"/>
                <a:cs typeface="Arial" panose="020B0604020202020204" pitchFamily="34" charset="0"/>
              </a:rPr>
              <a:t>О</a:t>
            </a:r>
            <a:r>
              <a:rPr lang="ru-RU" sz="1800" dirty="0">
                <a:effectLst/>
                <a:latin typeface="Arial" panose="020B0604020202020204" pitchFamily="34" charset="0"/>
                <a:ea typeface="Calibri" panose="020F0502020204030204" pitchFamily="34" charset="0"/>
                <a:cs typeface="Arial" panose="020B0604020202020204" pitchFamily="34" charset="0"/>
              </a:rPr>
              <a:t>собенности расположения магнитных тел на </a:t>
            </a:r>
            <a:r>
              <a:rPr lang="ru-RU" dirty="0">
                <a:latin typeface="Arial" panose="020B0604020202020204" pitchFamily="34" charset="0"/>
                <a:ea typeface="Calibri" panose="020F0502020204030204" pitchFamily="34" charset="0"/>
                <a:cs typeface="Arial" panose="020B0604020202020204" pitchFamily="34" charset="0"/>
              </a:rPr>
              <a:t>разных глубинах </a:t>
            </a:r>
            <a:r>
              <a:rPr lang="ru-RU" sz="1800" dirty="0">
                <a:effectLst/>
                <a:latin typeface="Arial" panose="020B0604020202020204" pitchFamily="34" charset="0"/>
                <a:ea typeface="Calibri" panose="020F0502020204030204" pitchFamily="34" charset="0"/>
                <a:cs typeface="Arial" panose="020B0604020202020204" pitchFamily="34" charset="0"/>
              </a:rPr>
              <a:t>связаны со строением магматической колонны,</a:t>
            </a:r>
          </a:p>
          <a:p>
            <a:r>
              <a:rPr lang="ru-RU" sz="1800" dirty="0">
                <a:effectLst/>
                <a:latin typeface="Arial" panose="020B0604020202020204" pitchFamily="34" charset="0"/>
                <a:ea typeface="Calibri" panose="020F0502020204030204" pitchFamily="34" charset="0"/>
                <a:cs typeface="Arial" panose="020B0604020202020204" pitchFamily="34" charset="0"/>
              </a:rPr>
              <a:t>расположением магматических очагов. </a:t>
            </a:r>
            <a:r>
              <a:rPr lang="ru-RU" dirty="0">
                <a:latin typeface="Arial" panose="020B0604020202020204" pitchFamily="34" charset="0"/>
                <a:ea typeface="Calibri" panose="020F0502020204030204" pitchFamily="34" charset="0"/>
                <a:cs typeface="Arial" panose="020B0604020202020204" pitchFamily="34" charset="0"/>
              </a:rPr>
              <a:t>Нижний уровень – крупные магнитные интрузии, частично совпадающие</a:t>
            </a:r>
          </a:p>
          <a:p>
            <a:r>
              <a:rPr lang="ru-RU" dirty="0">
                <a:latin typeface="Arial" panose="020B0604020202020204" pitchFamily="34" charset="0"/>
                <a:ea typeface="Calibri" panose="020F0502020204030204" pitchFamily="34" charset="0"/>
                <a:cs typeface="Arial" panose="020B0604020202020204" pitchFamily="34" charset="0"/>
              </a:rPr>
              <a:t> с понижениями плотности Следующий уровень – магнитные тела (интрузии) на глубинах 4-8 км, которые </a:t>
            </a:r>
          </a:p>
          <a:p>
            <a:r>
              <a:rPr lang="ru-RU" dirty="0">
                <a:latin typeface="Arial" panose="020B0604020202020204" pitchFamily="34" charset="0"/>
                <a:ea typeface="Calibri" panose="020F0502020204030204" pitchFamily="34" charset="0"/>
                <a:cs typeface="Arial" panose="020B0604020202020204" pitchFamily="34" charset="0"/>
              </a:rPr>
              <a:t>собственно и определяют специфику узла и локализацию рудных полей. </a:t>
            </a:r>
          </a:p>
          <a:p>
            <a:r>
              <a:rPr lang="ru-RU" dirty="0">
                <a:latin typeface="Arial" panose="020B0604020202020204" pitchFamily="34" charset="0"/>
                <a:ea typeface="Calibri" panose="020F0502020204030204" pitchFamily="34" charset="0"/>
                <a:cs typeface="Arial" panose="020B0604020202020204" pitchFamily="34" charset="0"/>
              </a:rPr>
              <a:t>Верхний уровень – это интрузивные тела, выходящие на поверхность. Кроме крупных массивов часто это дайки,</a:t>
            </a:r>
          </a:p>
          <a:p>
            <a:r>
              <a:rPr lang="ru-RU" dirty="0">
                <a:latin typeface="Arial" panose="020B0604020202020204" pitchFamily="34" charset="0"/>
                <a:ea typeface="Calibri" panose="020F0502020204030204" pitchFamily="34" charset="0"/>
                <a:cs typeface="Arial" panose="020B0604020202020204" pitchFamily="34" charset="0"/>
              </a:rPr>
              <a:t>небольшие штоки. Также аномалии этого уровня связаны с вулканогенными постройками.</a:t>
            </a:r>
            <a:endParaRPr lang="ru-RU"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49144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E55B3224-83C7-30F2-C7ED-DC1C9BAA1EA9}"/>
              </a:ext>
            </a:extLst>
          </p:cNvPr>
          <p:cNvPicPr>
            <a:picLocks noChangeAspect="1"/>
          </p:cNvPicPr>
          <p:nvPr/>
        </p:nvPicPr>
        <p:blipFill rotWithShape="1">
          <a:blip r:embed="rId2">
            <a:extLst>
              <a:ext uri="{28A0092B-C50C-407E-A947-70E740481C1C}">
                <a14:useLocalDpi xmlns:a14="http://schemas.microsoft.com/office/drawing/2010/main" val="0"/>
              </a:ext>
            </a:extLst>
          </a:blip>
          <a:srcRect l="1342" t="6141" r="10115" b="1462"/>
          <a:stretch/>
        </p:blipFill>
        <p:spPr>
          <a:xfrm>
            <a:off x="0" y="642434"/>
            <a:ext cx="4838700" cy="6215566"/>
          </a:xfrm>
          <a:prstGeom prst="rect">
            <a:avLst/>
          </a:prstGeom>
        </p:spPr>
      </p:pic>
      <p:pic>
        <p:nvPicPr>
          <p:cNvPr id="9" name="Рисунок 8">
            <a:extLst>
              <a:ext uri="{FF2B5EF4-FFF2-40B4-BE49-F238E27FC236}">
                <a16:creationId xmlns:a16="http://schemas.microsoft.com/office/drawing/2014/main" id="{B0EAB3E0-784D-9D0D-434C-8E8AE8030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475" y="4998652"/>
            <a:ext cx="3895725" cy="1697423"/>
          </a:xfrm>
          <a:prstGeom prst="rect">
            <a:avLst/>
          </a:prstGeom>
        </p:spPr>
      </p:pic>
      <p:sp>
        <p:nvSpPr>
          <p:cNvPr id="12" name="TextBox 11">
            <a:extLst>
              <a:ext uri="{FF2B5EF4-FFF2-40B4-BE49-F238E27FC236}">
                <a16:creationId xmlns:a16="http://schemas.microsoft.com/office/drawing/2014/main" id="{2B0DA2E5-2EDC-9512-B37D-25A17937BB44}"/>
              </a:ext>
            </a:extLst>
          </p:cNvPr>
          <p:cNvSpPr txBox="1"/>
          <p:nvPr/>
        </p:nvSpPr>
        <p:spPr>
          <a:xfrm>
            <a:off x="5124450" y="504825"/>
            <a:ext cx="7000875" cy="4801314"/>
          </a:xfrm>
          <a:prstGeom prst="rect">
            <a:avLst/>
          </a:prstGeom>
          <a:noFill/>
        </p:spPr>
        <p:txBody>
          <a:bodyPr wrap="square" rtlCol="0">
            <a:spAutoFit/>
          </a:bodyPr>
          <a:lstStyle/>
          <a:p>
            <a:pPr algn="just"/>
            <a:r>
              <a:rPr lang="ru-RU" dirty="0"/>
              <a:t>1 – граница </a:t>
            </a:r>
            <a:r>
              <a:rPr lang="ru-RU" dirty="0" err="1"/>
              <a:t>Лимури-Амгунской</a:t>
            </a:r>
            <a:r>
              <a:rPr lang="ru-RU" dirty="0"/>
              <a:t> кольцевой структуры и ее периферическая часть; 2 – </a:t>
            </a:r>
            <a:r>
              <a:rPr lang="ru-RU" dirty="0" err="1"/>
              <a:t>вутреннее</a:t>
            </a:r>
            <a:r>
              <a:rPr lang="ru-RU" dirty="0"/>
              <a:t> «ядро» </a:t>
            </a:r>
            <a:r>
              <a:rPr lang="ru-RU" dirty="0" err="1"/>
              <a:t>Лимури-Амгунской</a:t>
            </a:r>
            <a:r>
              <a:rPr lang="ru-RU" dirty="0"/>
              <a:t> кольцевой структуры; 3 – контур области максимального разуплотнения в верхней части литосферной мантии (50-80 км); 4 – линейная зона разуплотнения в нижней части литосферной мантии </a:t>
            </a:r>
            <a:r>
              <a:rPr lang="en-US" dirty="0"/>
              <a:t> ~</a:t>
            </a:r>
            <a:r>
              <a:rPr lang="ru-RU" dirty="0"/>
              <a:t>120 км); 5 – контуры участков пониженной плотности в верхней и средней частях земной коры (до 25 км); 6 – контуры магнитных тел на глубинах 14-20 км; 7 – основные разломы по [14], в том числе: 1 - Центральный Сихотэ-Алинский, 2 - </a:t>
            </a:r>
            <a:r>
              <a:rPr lang="ru-RU" dirty="0" err="1"/>
              <a:t>Бокторский</a:t>
            </a:r>
            <a:r>
              <a:rPr lang="ru-RU" dirty="0"/>
              <a:t>, 3 - </a:t>
            </a:r>
            <a:r>
              <a:rPr lang="ru-RU" dirty="0" err="1"/>
              <a:t>Дукинский</a:t>
            </a:r>
            <a:r>
              <a:rPr lang="ru-RU" dirty="0"/>
              <a:t>, 4 - </a:t>
            </a:r>
            <a:r>
              <a:rPr lang="ru-RU" dirty="0" err="1"/>
              <a:t>Лимурчанский</a:t>
            </a:r>
            <a:r>
              <a:rPr lang="ru-RU" dirty="0"/>
              <a:t>, 5 – </a:t>
            </a:r>
            <a:r>
              <a:rPr lang="ru-RU" dirty="0" err="1"/>
              <a:t>Вьюнский</a:t>
            </a:r>
            <a:r>
              <a:rPr lang="ru-RU" dirty="0"/>
              <a:t>, 6 – Бичи-Амурский; 8 – разломы, выделенные по геофизическим данным (наст. работа); 9 – проявления золотой минерализации; 10 – рудопроявления золота; 11 - месторождения золота; 12 – контуры перспективных площадей для поисков месторождений золота. </a:t>
            </a:r>
          </a:p>
          <a:p>
            <a:endParaRPr lang="ru-RU" dirty="0"/>
          </a:p>
        </p:txBody>
      </p:sp>
      <p:sp>
        <p:nvSpPr>
          <p:cNvPr id="13" name="Заголовок 1">
            <a:extLst>
              <a:ext uri="{FF2B5EF4-FFF2-40B4-BE49-F238E27FC236}">
                <a16:creationId xmlns:a16="http://schemas.microsoft.com/office/drawing/2014/main" id="{4FDAA6C7-86A6-8C7C-474B-43719D6A3547}"/>
              </a:ext>
            </a:extLst>
          </p:cNvPr>
          <p:cNvSpPr txBox="1">
            <a:spLocks/>
          </p:cNvSpPr>
          <p:nvPr/>
        </p:nvSpPr>
        <p:spPr>
          <a:xfrm>
            <a:off x="646668" y="161925"/>
            <a:ext cx="10515600" cy="310378"/>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j-ea"/>
                <a:cs typeface="Arial" charset="0"/>
              </a:rPr>
              <a:t>Схема глубинного строения ЛАКС с элементами прогноза золотого оруденения</a:t>
            </a:r>
            <a:endParaRPr kumimoji="0" lang="ru-RU"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655148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AC19F-08BA-0C1D-30F8-07375AE25673}"/>
              </a:ext>
            </a:extLst>
          </p:cNvPr>
          <p:cNvSpPr txBox="1"/>
          <p:nvPr/>
        </p:nvSpPr>
        <p:spPr>
          <a:xfrm>
            <a:off x="0" y="363510"/>
            <a:ext cx="12090400" cy="6417141"/>
          </a:xfrm>
          <a:prstGeom prst="rect">
            <a:avLst/>
          </a:prstGeom>
          <a:noFill/>
        </p:spPr>
        <p:txBody>
          <a:bodyPr wrap="square" rtlCol="0">
            <a:spAutoFit/>
          </a:bodyPr>
          <a:lstStyle/>
          <a:p>
            <a:pPr marL="342900" indent="-342900" algn="just">
              <a:buAutoNum type="arabicPeriod"/>
            </a:pPr>
            <a:r>
              <a:rPr lang="ru-RU" sz="1500" b="1" dirty="0">
                <a:latin typeface="Arial" panose="020B0604020202020204" pitchFamily="34" charset="0"/>
                <a:cs typeface="Arial" panose="020B0604020202020204" pitchFamily="34" charset="0"/>
              </a:rPr>
              <a:t>Выполненная работа позволила выделить по геофизическим данным и морфологическим особенностям рельефа </a:t>
            </a:r>
            <a:r>
              <a:rPr lang="ru-RU" sz="1500" b="1" dirty="0" err="1">
                <a:latin typeface="Arial" panose="020B0604020202020204" pitchFamily="34" charset="0"/>
                <a:cs typeface="Arial" panose="020B0604020202020204" pitchFamily="34" charset="0"/>
              </a:rPr>
              <a:t>Лимури-Амгуньскую</a:t>
            </a:r>
            <a:r>
              <a:rPr lang="ru-RU" sz="1500" b="1" dirty="0">
                <a:latin typeface="Arial" panose="020B0604020202020204" pitchFamily="34" charset="0"/>
                <a:cs typeface="Arial" panose="020B0604020202020204" pitchFamily="34" charset="0"/>
              </a:rPr>
              <a:t> кольцевую структуру, проявление и особенности которой  обусловлены ее высокой насыщенностью магматическими телами различного состава, их взаиморасположением в верхней и средней частях земной коры и физическими неоднородностями в мантии и нижней коре, возникшими как результат движения восходящих флюидов и расплавов. Данная структура может быть прослежена практически до границы астеносферы.</a:t>
            </a:r>
          </a:p>
          <a:p>
            <a:pPr algn="just"/>
            <a:endParaRPr lang="ru-RU" sz="1500" b="1" dirty="0">
              <a:latin typeface="Arial" panose="020B0604020202020204" pitchFamily="34" charset="0"/>
              <a:cs typeface="Arial" panose="020B0604020202020204" pitchFamily="34" charset="0"/>
            </a:endParaRPr>
          </a:p>
          <a:p>
            <a:pPr algn="just"/>
            <a:r>
              <a:rPr lang="ru-RU" sz="1500" b="1" dirty="0">
                <a:latin typeface="Arial" panose="020B0604020202020204" pitchFamily="34" charset="0"/>
                <a:cs typeface="Arial" panose="020B0604020202020204" pitchFamily="34" charset="0"/>
              </a:rPr>
              <a:t>2. Генетически рассмотренная структура связана с процессами происходившими на активной  окраине Азии в позднемеловое-раннепалеогеновое время. Магматизм этого этапа связан преимущественно с процессами субдукции. Процессами магматизма захвачены как выполненные юрскими и меловыми осадками террейны Сихотэ-Алинского орогенного пояса, так и террейны Монголо-Охотского орогенного пояса, сложенные триасовыми и юрскими осадками. </a:t>
            </a:r>
          </a:p>
          <a:p>
            <a:pPr algn="just"/>
            <a:endParaRPr lang="ru-RU" sz="1500" b="1" dirty="0">
              <a:latin typeface="Arial" panose="020B0604020202020204" pitchFamily="34" charset="0"/>
              <a:cs typeface="Arial" panose="020B0604020202020204" pitchFamily="34" charset="0"/>
            </a:endParaRPr>
          </a:p>
          <a:p>
            <a:pPr algn="just"/>
            <a:r>
              <a:rPr lang="ru-RU" sz="1500" b="1" dirty="0">
                <a:latin typeface="Arial" panose="020B0604020202020204" pitchFamily="34" charset="0"/>
                <a:cs typeface="Arial" panose="020B0604020202020204" pitchFamily="34" charset="0"/>
              </a:rPr>
              <a:t>3. Выделенная структура насыщена золоторудными объектами различного уровня и соответствует крупной рудно-магматической системе, пространственно с ней соотносятся два золоторудных района. Золотая минерализация здесь генетически связана с проявлениями магматизма и по возрасту соответствует этому периоду. </a:t>
            </a:r>
          </a:p>
          <a:p>
            <a:pPr algn="just"/>
            <a:endParaRPr lang="ru-RU" sz="1500" b="1" dirty="0">
              <a:latin typeface="Arial" panose="020B0604020202020204" pitchFamily="34" charset="0"/>
              <a:cs typeface="Arial" panose="020B0604020202020204" pitchFamily="34" charset="0"/>
            </a:endParaRPr>
          </a:p>
          <a:p>
            <a:pPr algn="just"/>
            <a:r>
              <a:rPr lang="ru-RU" sz="1500" b="1" dirty="0">
                <a:latin typeface="Arial" panose="020B0604020202020204" pitchFamily="34" charset="0"/>
                <a:cs typeface="Arial" panose="020B0604020202020204" pitchFamily="34" charset="0"/>
              </a:rPr>
              <a:t> 4. С точки зрения прогноза рудоносности необходимо подчеркнуть несколько моментов:</a:t>
            </a:r>
          </a:p>
          <a:p>
            <a:pPr algn="just"/>
            <a:r>
              <a:rPr lang="ru-RU" sz="1500" b="1" dirty="0">
                <a:latin typeface="Arial" panose="020B0604020202020204" pitchFamily="34" charset="0"/>
                <a:cs typeface="Arial" panose="020B0604020202020204" pitchFamily="34" charset="0"/>
              </a:rPr>
              <a:t>	-целесообразность концентрация поисковых работ по периферии глубинных магматических </a:t>
            </a:r>
            <a:r>
              <a:rPr lang="ru-RU" sz="1500" b="1" dirty="0" err="1">
                <a:latin typeface="Arial" panose="020B0604020202020204" pitchFamily="34" charset="0"/>
                <a:cs typeface="Arial" panose="020B0604020202020204" pitchFamily="34" charset="0"/>
              </a:rPr>
              <a:t>палеочагов</a:t>
            </a:r>
            <a:r>
              <a:rPr lang="ru-RU" sz="1500" b="1" dirty="0">
                <a:latin typeface="Arial" panose="020B0604020202020204" pitchFamily="34" charset="0"/>
                <a:cs typeface="Arial" panose="020B0604020202020204" pitchFamily="34" charset="0"/>
              </a:rPr>
              <a:t>, при этом особенности верхней части разреза с точки зрения </a:t>
            </a:r>
            <a:r>
              <a:rPr lang="ru-RU" sz="1500" b="1" dirty="0" err="1">
                <a:latin typeface="Arial" panose="020B0604020202020204" pitchFamily="34" charset="0"/>
                <a:cs typeface="Arial" panose="020B0604020202020204" pitchFamily="34" charset="0"/>
              </a:rPr>
              <a:t>рудолокализации</a:t>
            </a:r>
            <a:r>
              <a:rPr lang="ru-RU" sz="1500" b="1" dirty="0">
                <a:latin typeface="Arial" panose="020B0604020202020204" pitchFamily="34" charset="0"/>
                <a:cs typeface="Arial" panose="020B0604020202020204" pitchFamily="34" charset="0"/>
              </a:rPr>
              <a:t> (разломная тектоника, проницаемые зоны, барьеры, зоны гидротермальных изменений) должны изучаться детальной геофизикой;</a:t>
            </a:r>
          </a:p>
          <a:p>
            <a:pPr algn="just"/>
            <a:r>
              <a:rPr lang="ru-RU" sz="1500" b="1" dirty="0">
                <a:latin typeface="Arial" panose="020B0604020202020204" pitchFamily="34" charset="0"/>
                <a:cs typeface="Arial" panose="020B0604020202020204" pitchFamily="34" charset="0"/>
              </a:rPr>
              <a:t>	-недооцененные перспективы западной части структуры, возможность обнаружения месторождений золота вдоль меридионального разлома южнее </a:t>
            </a:r>
            <a:r>
              <a:rPr lang="ru-RU" sz="1500" b="1" dirty="0" err="1">
                <a:latin typeface="Arial" panose="020B0604020202020204" pitchFamily="34" charset="0"/>
                <a:cs typeface="Arial" panose="020B0604020202020204" pitchFamily="34" charset="0"/>
              </a:rPr>
              <a:t>Албазинского</a:t>
            </a:r>
            <a:r>
              <a:rPr lang="ru-RU" sz="1500" b="1" dirty="0">
                <a:latin typeface="Arial" panose="020B0604020202020204" pitchFamily="34" charset="0"/>
                <a:cs typeface="Arial" panose="020B0604020202020204" pitchFamily="34" charset="0"/>
              </a:rPr>
              <a:t> месторождения.	</a:t>
            </a:r>
          </a:p>
          <a:p>
            <a:pPr algn="just"/>
            <a:r>
              <a:rPr lang="ru-RU" sz="1500" b="1" dirty="0">
                <a:latin typeface="Arial" panose="020B0604020202020204" pitchFamily="34" charset="0"/>
                <a:cs typeface="Arial" panose="020B0604020202020204" pitchFamily="34" charset="0"/>
              </a:rPr>
              <a:t>	- необходимость оценки перспектив структуры на выявление золото медно-порфирового (золото-молибден-порфирового) оруденения, поскольку ряд физических неоднородностей соответствует глубинной модели такой минерализации.</a:t>
            </a:r>
          </a:p>
          <a:p>
            <a:pPr algn="just"/>
            <a:endParaRPr lang="ru-RU" dirty="0"/>
          </a:p>
          <a:p>
            <a:endParaRPr lang="ru-RU" dirty="0"/>
          </a:p>
        </p:txBody>
      </p:sp>
      <p:sp>
        <p:nvSpPr>
          <p:cNvPr id="3" name="TextBox 2">
            <a:extLst>
              <a:ext uri="{FF2B5EF4-FFF2-40B4-BE49-F238E27FC236}">
                <a16:creationId xmlns:a16="http://schemas.microsoft.com/office/drawing/2014/main" id="{AA0C8B9C-80E4-16B2-4EC9-326FBB73DC09}"/>
              </a:ext>
            </a:extLst>
          </p:cNvPr>
          <p:cNvSpPr txBox="1"/>
          <p:nvPr/>
        </p:nvSpPr>
        <p:spPr>
          <a:xfrm>
            <a:off x="1248662" y="-67377"/>
            <a:ext cx="9144000"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200" b="0"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Выводы</a:t>
            </a:r>
          </a:p>
        </p:txBody>
      </p:sp>
    </p:spTree>
    <p:extLst>
      <p:ext uri="{BB962C8B-B14F-4D97-AF65-F5344CB8AC3E}">
        <p14:creationId xmlns:p14="http://schemas.microsoft.com/office/powerpoint/2010/main" val="2269174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ФОТО КНИГИ МУЗЫКА ФИЛЬМЫ\ФОТО\Благ-Бам_Поваренкин\Изображение 07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1122" y="131760"/>
            <a:ext cx="8968321" cy="672624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590440" y="3150989"/>
            <a:ext cx="3656180" cy="1015663"/>
          </a:xfrm>
          <a:prstGeom prst="rect">
            <a:avLst/>
          </a:prstGeom>
        </p:spPr>
        <p:txBody>
          <a:bodyPr wrap="square">
            <a:spAutoFit/>
          </a:bodyPr>
          <a:lstStyle/>
          <a:p>
            <a:pPr algn="ctr"/>
            <a:r>
              <a:rPr lang="ru-RU" sz="6000" dirty="0">
                <a:solidFill>
                  <a:srgbClr val="FF0000"/>
                </a:solidFill>
                <a:latin typeface="Arial" panose="020B0604020202020204" pitchFamily="34" charset="0"/>
                <a:cs typeface="Arial" panose="020B0604020202020204" pitchFamily="34" charset="0"/>
              </a:rPr>
              <a:t>Спасибо </a:t>
            </a:r>
          </a:p>
        </p:txBody>
      </p:sp>
    </p:spTree>
    <p:extLst>
      <p:ext uri="{BB962C8B-B14F-4D97-AF65-F5344CB8AC3E}">
        <p14:creationId xmlns:p14="http://schemas.microsoft.com/office/powerpoint/2010/main" val="613367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1D2EBFC-EC52-1522-3151-D316280CE532}"/>
              </a:ext>
            </a:extLst>
          </p:cNvPr>
          <p:cNvPicPr>
            <a:picLocks noChangeAspect="1"/>
          </p:cNvPicPr>
          <p:nvPr/>
        </p:nvPicPr>
        <p:blipFill rotWithShape="1">
          <a:blip r:embed="rId3">
            <a:extLst>
              <a:ext uri="{28A0092B-C50C-407E-A947-70E740481C1C}">
                <a14:useLocalDpi xmlns:a14="http://schemas.microsoft.com/office/drawing/2010/main" val="0"/>
              </a:ext>
            </a:extLst>
          </a:blip>
          <a:srcRect l="4845" t="2793" r="14643" b="5915"/>
          <a:stretch/>
        </p:blipFill>
        <p:spPr>
          <a:xfrm>
            <a:off x="0" y="937261"/>
            <a:ext cx="3041339" cy="5563767"/>
          </a:xfrm>
          <a:prstGeom prst="rect">
            <a:avLst/>
          </a:prstGeom>
          <a:ln>
            <a:solidFill>
              <a:schemeClr val="tx1"/>
            </a:solidFill>
          </a:ln>
        </p:spPr>
      </p:pic>
      <p:sp>
        <p:nvSpPr>
          <p:cNvPr id="13" name="TextBox 12">
            <a:extLst>
              <a:ext uri="{FF2B5EF4-FFF2-40B4-BE49-F238E27FC236}">
                <a16:creationId xmlns:a16="http://schemas.microsoft.com/office/drawing/2014/main" id="{70462AD1-5FA7-ED87-6DB6-349B460A82AD}"/>
              </a:ext>
            </a:extLst>
          </p:cNvPr>
          <p:cNvSpPr txBox="1"/>
          <p:nvPr/>
        </p:nvSpPr>
        <p:spPr>
          <a:xfrm>
            <a:off x="1524000" y="12519"/>
            <a:ext cx="9144000"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Схема </a:t>
            </a:r>
            <a:r>
              <a:rPr kumimoji="0" lang="ru-RU" sz="2200" b="1" i="0" u="none" strike="noStrike" kern="1200" cap="none" spc="0" normalizeH="0" baseline="0" noProof="0" dirty="0" err="1">
                <a:ln>
                  <a:noFill/>
                </a:ln>
                <a:effectLst>
                  <a:outerShdw blurRad="38100" dist="38100" dir="2700000" algn="tl">
                    <a:srgbClr val="000000">
                      <a:alpha val="43137"/>
                    </a:srgbClr>
                  </a:outerShdw>
                </a:effectLst>
                <a:uLnTx/>
                <a:uFillTx/>
                <a:latin typeface="Arial" charset="0"/>
                <a:ea typeface="+mn-ea"/>
                <a:cs typeface="Arial" charset="0"/>
              </a:rPr>
              <a:t>террейнов</a:t>
            </a:r>
            <a:r>
              <a:rPr kumimoji="0" lang="ru-RU"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 Сихотэ-Алиня и прилегающих территорий </a:t>
            </a:r>
            <a:r>
              <a:rPr kumimoji="0" lang="en-US"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a:t>
            </a:r>
            <a:r>
              <a:rPr kumimoji="0" lang="ru-RU"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Геодинамика</a:t>
            </a:r>
            <a:r>
              <a:rPr kumimoji="0" lang="en-US"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 2006; </a:t>
            </a:r>
            <a:r>
              <a:rPr kumimoji="0" lang="en-US" sz="2200" b="1" i="0" u="none" strike="noStrike" kern="1200" cap="none" spc="0" normalizeH="0" baseline="0" noProof="0" dirty="0" err="1">
                <a:ln>
                  <a:noFill/>
                </a:ln>
                <a:effectLst>
                  <a:outerShdw blurRad="38100" dist="38100" dir="2700000" algn="tl">
                    <a:srgbClr val="000000">
                      <a:alpha val="43137"/>
                    </a:srgbClr>
                  </a:outerShdw>
                </a:effectLst>
                <a:uLnTx/>
                <a:uFillTx/>
                <a:latin typeface="Arial" charset="0"/>
                <a:ea typeface="+mn-ea"/>
                <a:cs typeface="Arial" charset="0"/>
              </a:rPr>
              <a:t>Khanchuk</a:t>
            </a:r>
            <a:r>
              <a:rPr kumimoji="0" lang="en-US"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 </a:t>
            </a:r>
            <a:r>
              <a:rPr kumimoji="0" lang="en-US" sz="2200" b="1" i="0" u="none" strike="noStrike" kern="1200" cap="none" spc="0" normalizeH="0" baseline="0" noProof="0" dirty="0" err="1">
                <a:ln>
                  <a:noFill/>
                </a:ln>
                <a:effectLst>
                  <a:outerShdw blurRad="38100" dist="38100" dir="2700000" algn="tl">
                    <a:srgbClr val="000000">
                      <a:alpha val="43137"/>
                    </a:srgbClr>
                  </a:outerShdw>
                </a:effectLst>
                <a:uLnTx/>
                <a:uFillTx/>
                <a:latin typeface="Arial" charset="0"/>
                <a:ea typeface="+mn-ea"/>
                <a:cs typeface="Arial" charset="0"/>
              </a:rPr>
              <a:t>Kemkin</a:t>
            </a:r>
            <a:r>
              <a:rPr kumimoji="0" lang="en-US"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 2015]</a:t>
            </a:r>
            <a:endParaRPr kumimoji="0" lang="ru-RU" sz="2200" b="0"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endParaRPr>
          </a:p>
        </p:txBody>
      </p:sp>
      <p:pic>
        <p:nvPicPr>
          <p:cNvPr id="7" name="Рисунок 6">
            <a:extLst>
              <a:ext uri="{FF2B5EF4-FFF2-40B4-BE49-F238E27FC236}">
                <a16:creationId xmlns:a16="http://schemas.microsoft.com/office/drawing/2014/main" id="{5EBE470A-3F80-4562-F862-FE918C58F594}"/>
              </a:ext>
            </a:extLst>
          </p:cNvPr>
          <p:cNvPicPr>
            <a:picLocks noChangeAspect="1"/>
          </p:cNvPicPr>
          <p:nvPr/>
        </p:nvPicPr>
        <p:blipFill rotWithShape="1">
          <a:blip r:embed="rId4">
            <a:extLst>
              <a:ext uri="{28A0092B-C50C-407E-A947-70E740481C1C}">
                <a14:useLocalDpi xmlns:a14="http://schemas.microsoft.com/office/drawing/2010/main" val="0"/>
              </a:ext>
            </a:extLst>
          </a:blip>
          <a:srcRect l="12039" t="3440" b="18413"/>
          <a:stretch/>
        </p:blipFill>
        <p:spPr>
          <a:xfrm>
            <a:off x="3069193" y="935408"/>
            <a:ext cx="758069" cy="5160592"/>
          </a:xfrm>
          <a:prstGeom prst="rect">
            <a:avLst/>
          </a:prstGeom>
        </p:spPr>
      </p:pic>
      <p:grpSp>
        <p:nvGrpSpPr>
          <p:cNvPr id="4" name="Группа 3">
            <a:extLst>
              <a:ext uri="{FF2B5EF4-FFF2-40B4-BE49-F238E27FC236}">
                <a16:creationId xmlns:a16="http://schemas.microsoft.com/office/drawing/2014/main" id="{BF7DBE8E-7046-9398-6C9E-78D732600203}"/>
              </a:ext>
            </a:extLst>
          </p:cNvPr>
          <p:cNvGrpSpPr/>
          <p:nvPr/>
        </p:nvGrpSpPr>
        <p:grpSpPr>
          <a:xfrm>
            <a:off x="3639292" y="935941"/>
            <a:ext cx="4450265" cy="5160059"/>
            <a:chOff x="3787573" y="899896"/>
            <a:chExt cx="4461835" cy="5160059"/>
          </a:xfrm>
        </p:grpSpPr>
        <p:sp>
          <p:nvSpPr>
            <p:cNvPr id="8" name="TextBox 7">
              <a:extLst>
                <a:ext uri="{FF2B5EF4-FFF2-40B4-BE49-F238E27FC236}">
                  <a16:creationId xmlns:a16="http://schemas.microsoft.com/office/drawing/2014/main" id="{A1584616-DED8-E00C-5113-61F03DE98835}"/>
                </a:ext>
              </a:extLst>
            </p:cNvPr>
            <p:cNvSpPr txBox="1"/>
            <p:nvPr/>
          </p:nvSpPr>
          <p:spPr>
            <a:xfrm>
              <a:off x="3869951" y="3135134"/>
              <a:ext cx="4211409" cy="738664"/>
            </a:xfrm>
            <a:prstGeom prst="rect">
              <a:avLst/>
            </a:prstGeom>
            <a:noFill/>
          </p:spPr>
          <p:txBody>
            <a:bodyPr wrap="square" rtlCol="0">
              <a:spAutoFit/>
            </a:bodyPr>
            <a:lstStyle/>
            <a:p>
              <a:r>
                <a:rPr lang="ru-RU" sz="1400" b="1" dirty="0"/>
                <a:t>Террейны юрской аккреционной призмы </a:t>
              </a:r>
            </a:p>
            <a:p>
              <a:r>
                <a:rPr lang="ru-RU" sz="1400" b="1" dirty="0"/>
                <a:t>(</a:t>
              </a:r>
              <a:r>
                <a:rPr lang="en-US" sz="1400" b="1" dirty="0"/>
                <a:t>SM-</a:t>
              </a:r>
              <a:r>
                <a:rPr lang="ru-RU" sz="1400" b="1" dirty="0" err="1"/>
                <a:t>Самаркинский</a:t>
              </a:r>
              <a:r>
                <a:rPr lang="ru-RU" sz="1400" b="1" dirty="0"/>
                <a:t>, </a:t>
              </a:r>
              <a:r>
                <a:rPr lang="en-US" sz="1400" b="1" dirty="0"/>
                <a:t>ND</a:t>
              </a:r>
              <a:r>
                <a:rPr lang="ru-RU" sz="1400" b="1" dirty="0"/>
                <a:t>-</a:t>
              </a:r>
              <a:r>
                <a:rPr lang="ru-RU" sz="1400" b="1" dirty="0" err="1"/>
                <a:t>Неданхада</a:t>
              </a:r>
              <a:r>
                <a:rPr lang="ru-RU" sz="1400" b="1" dirty="0"/>
                <a:t>-Бикинский,</a:t>
              </a:r>
              <a:r>
                <a:rPr lang="en-US" sz="1400" b="1" dirty="0"/>
                <a:t> </a:t>
              </a:r>
              <a:endParaRPr lang="ru-RU" sz="1400" b="1" dirty="0"/>
            </a:p>
            <a:p>
              <a:r>
                <a:rPr lang="en-US" sz="1400" b="1" dirty="0"/>
                <a:t>H</a:t>
              </a:r>
              <a:r>
                <a:rPr lang="ru-RU" sz="1400" b="1" dirty="0"/>
                <a:t>В-Хабаровский,</a:t>
              </a:r>
              <a:r>
                <a:rPr lang="en-US" sz="1400" b="1" dirty="0"/>
                <a:t> BD-</a:t>
              </a:r>
              <a:r>
                <a:rPr lang="ru-RU" sz="1400" b="1" dirty="0"/>
                <a:t>Баджальский)</a:t>
              </a:r>
            </a:p>
          </p:txBody>
        </p:sp>
        <p:sp>
          <p:nvSpPr>
            <p:cNvPr id="5" name="TextBox 4">
              <a:extLst>
                <a:ext uri="{FF2B5EF4-FFF2-40B4-BE49-F238E27FC236}">
                  <a16:creationId xmlns:a16="http://schemas.microsoft.com/office/drawing/2014/main" id="{81B24FA3-D0F0-B21B-8BB6-BE56395F2802}"/>
                </a:ext>
              </a:extLst>
            </p:cNvPr>
            <p:cNvSpPr txBox="1"/>
            <p:nvPr/>
          </p:nvSpPr>
          <p:spPr>
            <a:xfrm>
              <a:off x="3865518" y="1578749"/>
              <a:ext cx="4292918" cy="523220"/>
            </a:xfrm>
            <a:prstGeom prst="rect">
              <a:avLst/>
            </a:prstGeom>
            <a:noFill/>
          </p:spPr>
          <p:txBody>
            <a:bodyPr wrap="square" rtlCol="0">
              <a:spAutoFit/>
            </a:bodyPr>
            <a:lstStyle/>
            <a:p>
              <a:r>
                <a:rPr lang="ru-RU" sz="1400" b="1" dirty="0"/>
                <a:t>Фрагмент террейна раннепалеозойской </a:t>
              </a:r>
            </a:p>
            <a:p>
              <a:r>
                <a:rPr lang="ru-RU" sz="1400" b="1" dirty="0"/>
                <a:t>континентальной окраины.  (</a:t>
              </a:r>
              <a:r>
                <a:rPr lang="en-US" sz="1400" b="1" dirty="0"/>
                <a:t>SR</a:t>
              </a:r>
              <a:r>
                <a:rPr lang="ru-RU" sz="1400" b="1" dirty="0"/>
                <a:t>-Сергеевский). </a:t>
              </a:r>
            </a:p>
          </p:txBody>
        </p:sp>
        <p:sp>
          <p:nvSpPr>
            <p:cNvPr id="6" name="TextBox 5">
              <a:extLst>
                <a:ext uri="{FF2B5EF4-FFF2-40B4-BE49-F238E27FC236}">
                  <a16:creationId xmlns:a16="http://schemas.microsoft.com/office/drawing/2014/main" id="{F4C5BB7F-192A-0F23-3143-4504F8E2D345}"/>
                </a:ext>
              </a:extLst>
            </p:cNvPr>
            <p:cNvSpPr txBox="1"/>
            <p:nvPr/>
          </p:nvSpPr>
          <p:spPr>
            <a:xfrm>
              <a:off x="3880355" y="2024336"/>
              <a:ext cx="4369053" cy="738664"/>
            </a:xfrm>
            <a:prstGeom prst="rect">
              <a:avLst/>
            </a:prstGeom>
            <a:noFill/>
          </p:spPr>
          <p:txBody>
            <a:bodyPr wrap="square" rtlCol="0">
              <a:spAutoFit/>
            </a:bodyPr>
            <a:lstStyle/>
            <a:p>
              <a:r>
                <a:rPr lang="ru-RU" sz="1400" b="1" dirty="0"/>
                <a:t>Террейны пермско-триасовых аккреционных </a:t>
              </a:r>
            </a:p>
            <a:p>
              <a:r>
                <a:rPr lang="ru-RU" sz="1400" b="1" dirty="0"/>
                <a:t>призм</a:t>
              </a:r>
              <a:r>
                <a:rPr lang="en-US" sz="1400" b="1" dirty="0"/>
                <a:t> </a:t>
              </a:r>
              <a:r>
                <a:rPr lang="ru-RU" sz="1400" b="1" dirty="0"/>
                <a:t>(</a:t>
              </a:r>
              <a:r>
                <a:rPr lang="en-US" sz="1400" b="1" dirty="0"/>
                <a:t>DK-</a:t>
              </a:r>
              <a:r>
                <a:rPr lang="ru-RU" sz="1400" b="1" dirty="0"/>
                <a:t>Джагды-</a:t>
              </a:r>
              <a:r>
                <a:rPr lang="ru-RU" sz="1400" b="1" dirty="0" err="1"/>
                <a:t>Кербинский</a:t>
              </a:r>
              <a:r>
                <a:rPr lang="ru-RU" sz="1400" b="1" dirty="0"/>
                <a:t>,</a:t>
              </a:r>
              <a:r>
                <a:rPr lang="en-US" sz="1400" b="1" dirty="0"/>
                <a:t> NL</a:t>
              </a:r>
              <a:r>
                <a:rPr lang="ru-RU" sz="1400" b="1" dirty="0"/>
                <a:t>-</a:t>
              </a:r>
              <a:r>
                <a:rPr lang="ru-RU" sz="1400" b="1" dirty="0" err="1"/>
                <a:t>Ниланский</a:t>
              </a:r>
              <a:r>
                <a:rPr lang="ru-RU" sz="1400" b="1" dirty="0"/>
                <a:t>,</a:t>
              </a:r>
              <a:r>
                <a:rPr lang="en-US" sz="1400" b="1" dirty="0"/>
                <a:t> </a:t>
              </a:r>
              <a:endParaRPr lang="ru-RU" sz="1400" b="1" dirty="0"/>
            </a:p>
            <a:p>
              <a:r>
                <a:rPr lang="en-US" sz="1400" b="1" dirty="0"/>
                <a:t>GL</a:t>
              </a:r>
              <a:r>
                <a:rPr lang="ru-RU" sz="1400" b="1" dirty="0"/>
                <a:t>-</a:t>
              </a:r>
              <a:r>
                <a:rPr lang="ru-RU" sz="1400" b="1" dirty="0" err="1"/>
                <a:t>Галамский</a:t>
              </a:r>
              <a:r>
                <a:rPr lang="ru-RU" sz="1400" b="1" dirty="0"/>
                <a:t>,</a:t>
              </a:r>
              <a:r>
                <a:rPr lang="en-US" sz="1400" b="1" dirty="0"/>
                <a:t> LG</a:t>
              </a:r>
              <a:r>
                <a:rPr lang="ru-RU" sz="1400" b="1" dirty="0"/>
                <a:t>-</a:t>
              </a:r>
              <a:r>
                <a:rPr lang="ru-RU" sz="1400" b="1" dirty="0" err="1"/>
                <a:t>Лаоелин-Гродековский</a:t>
              </a:r>
              <a:r>
                <a:rPr lang="ru-RU" sz="1400" b="1" dirty="0"/>
                <a:t>)</a:t>
              </a:r>
              <a:r>
                <a:rPr lang="en-US" sz="1400" b="1" dirty="0"/>
                <a:t>   </a:t>
              </a:r>
              <a:endParaRPr lang="ru-RU" sz="1400" b="1" dirty="0"/>
            </a:p>
          </p:txBody>
        </p:sp>
        <p:sp>
          <p:nvSpPr>
            <p:cNvPr id="10" name="TextBox 9">
              <a:extLst>
                <a:ext uri="{FF2B5EF4-FFF2-40B4-BE49-F238E27FC236}">
                  <a16:creationId xmlns:a16="http://schemas.microsoft.com/office/drawing/2014/main" id="{5AD4FAE9-1A2E-02D5-8D08-F8FE716E7447}"/>
                </a:ext>
              </a:extLst>
            </p:cNvPr>
            <p:cNvSpPr txBox="1"/>
            <p:nvPr/>
          </p:nvSpPr>
          <p:spPr>
            <a:xfrm>
              <a:off x="3827222" y="2671725"/>
              <a:ext cx="4031675" cy="523220"/>
            </a:xfrm>
            <a:prstGeom prst="rect">
              <a:avLst/>
            </a:prstGeom>
            <a:noFill/>
          </p:spPr>
          <p:txBody>
            <a:bodyPr wrap="square" rtlCol="0">
              <a:spAutoFit/>
            </a:bodyPr>
            <a:lstStyle/>
            <a:p>
              <a:r>
                <a:rPr lang="ru-RU" sz="1400" b="1" dirty="0"/>
                <a:t>Террейны юрских </a:t>
              </a:r>
              <a:r>
                <a:rPr lang="ru-RU" sz="1400" b="1" dirty="0" err="1"/>
                <a:t>турбидитовых</a:t>
              </a:r>
              <a:r>
                <a:rPr lang="ru-RU" sz="1400" b="1" dirty="0"/>
                <a:t> бассейнов</a:t>
              </a:r>
            </a:p>
            <a:p>
              <a:r>
                <a:rPr lang="ru-RU" sz="1400" b="1" dirty="0"/>
                <a:t> (</a:t>
              </a:r>
              <a:r>
                <a:rPr lang="en-US" sz="1400" b="1" dirty="0" err="1"/>
                <a:t>Ul</a:t>
              </a:r>
              <a:r>
                <a:rPr lang="en-US" sz="1400" b="1" dirty="0"/>
                <a:t>- </a:t>
              </a:r>
              <a:r>
                <a:rPr lang="ru-RU" sz="1400" b="1" dirty="0"/>
                <a:t>Ульбанский</a:t>
              </a:r>
              <a:r>
                <a:rPr lang="en-US" sz="1400" b="1" dirty="0"/>
                <a:t> </a:t>
              </a:r>
              <a:r>
                <a:rPr lang="ru-RU" sz="1400" b="1" dirty="0"/>
                <a:t>и Унья-</a:t>
              </a:r>
              <a:r>
                <a:rPr lang="ru-RU" sz="1400" b="1" dirty="0" err="1"/>
                <a:t>Бомский</a:t>
              </a:r>
              <a:r>
                <a:rPr lang="ru-RU" sz="1400" b="1" dirty="0"/>
                <a:t>)</a:t>
              </a:r>
            </a:p>
          </p:txBody>
        </p:sp>
        <p:sp>
          <p:nvSpPr>
            <p:cNvPr id="11" name="TextBox 10">
              <a:extLst>
                <a:ext uri="{FF2B5EF4-FFF2-40B4-BE49-F238E27FC236}">
                  <a16:creationId xmlns:a16="http://schemas.microsoft.com/office/drawing/2014/main" id="{B2D59BDA-F7A0-C865-5DCA-0F22C89A8714}"/>
                </a:ext>
              </a:extLst>
            </p:cNvPr>
            <p:cNvSpPr txBox="1"/>
            <p:nvPr/>
          </p:nvSpPr>
          <p:spPr>
            <a:xfrm>
              <a:off x="3869951" y="3842058"/>
              <a:ext cx="4211409" cy="523220"/>
            </a:xfrm>
            <a:prstGeom prst="rect">
              <a:avLst/>
            </a:prstGeom>
            <a:noFill/>
          </p:spPr>
          <p:txBody>
            <a:bodyPr wrap="none" rtlCol="0">
              <a:spAutoFit/>
            </a:bodyPr>
            <a:lstStyle/>
            <a:p>
              <a:r>
                <a:rPr lang="ru-RU" sz="1400" b="1" dirty="0" err="1"/>
                <a:t>Террейн</a:t>
              </a:r>
              <a:r>
                <a:rPr lang="ru-RU" sz="1400" b="1" dirty="0"/>
                <a:t> юрско-раннемеловой аккреционной </a:t>
              </a:r>
            </a:p>
            <a:p>
              <a:r>
                <a:rPr lang="ru-RU" sz="1400" b="1" dirty="0"/>
                <a:t>призмы (</a:t>
              </a:r>
              <a:r>
                <a:rPr lang="en-US" sz="1400" b="1" dirty="0"/>
                <a:t>TU-</a:t>
              </a:r>
              <a:r>
                <a:rPr lang="ru-RU" sz="1400" b="1" dirty="0" err="1"/>
                <a:t>Таухинский</a:t>
              </a:r>
              <a:r>
                <a:rPr lang="ru-RU" sz="1400" b="1" dirty="0"/>
                <a:t>)</a:t>
              </a:r>
            </a:p>
          </p:txBody>
        </p:sp>
        <p:sp>
          <p:nvSpPr>
            <p:cNvPr id="12" name="TextBox 11">
              <a:extLst>
                <a:ext uri="{FF2B5EF4-FFF2-40B4-BE49-F238E27FC236}">
                  <a16:creationId xmlns:a16="http://schemas.microsoft.com/office/drawing/2014/main" id="{E6D290FC-A999-AD8B-77F3-7506473F3660}"/>
                </a:ext>
              </a:extLst>
            </p:cNvPr>
            <p:cNvSpPr txBox="1"/>
            <p:nvPr/>
          </p:nvSpPr>
          <p:spPr>
            <a:xfrm>
              <a:off x="3880355" y="4397813"/>
              <a:ext cx="3854975" cy="523220"/>
            </a:xfrm>
            <a:prstGeom prst="rect">
              <a:avLst/>
            </a:prstGeom>
            <a:noFill/>
          </p:spPr>
          <p:txBody>
            <a:bodyPr wrap="square" rtlCol="0">
              <a:spAutoFit/>
            </a:bodyPr>
            <a:lstStyle/>
            <a:p>
              <a:r>
                <a:rPr lang="ru-RU" sz="1400" b="1" dirty="0"/>
                <a:t>Раннемеловые </a:t>
              </a:r>
              <a:r>
                <a:rPr lang="ru-RU" sz="1400" b="1" dirty="0" err="1"/>
                <a:t>турбидитовые</a:t>
              </a:r>
              <a:r>
                <a:rPr lang="ru-RU" sz="1400" b="1" dirty="0"/>
                <a:t> бассейны </a:t>
              </a:r>
            </a:p>
            <a:p>
              <a:r>
                <a:rPr lang="ru-RU" sz="1400" b="1" dirty="0"/>
                <a:t>(</a:t>
              </a:r>
              <a:r>
                <a:rPr lang="en-US" sz="1400" b="1" dirty="0"/>
                <a:t>ZH-</a:t>
              </a:r>
              <a:r>
                <a:rPr lang="ru-RU" sz="1400" b="1" dirty="0" err="1"/>
                <a:t>Журалевско</a:t>
              </a:r>
              <a:r>
                <a:rPr lang="ru-RU" sz="1400" b="1" dirty="0"/>
                <a:t>-Амурский)</a:t>
              </a:r>
            </a:p>
          </p:txBody>
        </p:sp>
        <p:sp>
          <p:nvSpPr>
            <p:cNvPr id="15" name="TextBox 14">
              <a:extLst>
                <a:ext uri="{FF2B5EF4-FFF2-40B4-BE49-F238E27FC236}">
                  <a16:creationId xmlns:a16="http://schemas.microsoft.com/office/drawing/2014/main" id="{28A7CC77-F987-D744-CF9E-DDFB2320D283}"/>
                </a:ext>
              </a:extLst>
            </p:cNvPr>
            <p:cNvSpPr txBox="1"/>
            <p:nvPr/>
          </p:nvSpPr>
          <p:spPr>
            <a:xfrm>
              <a:off x="3827222" y="4950135"/>
              <a:ext cx="3854975" cy="523220"/>
            </a:xfrm>
            <a:prstGeom prst="rect">
              <a:avLst/>
            </a:prstGeom>
            <a:noFill/>
          </p:spPr>
          <p:txBody>
            <a:bodyPr wrap="square" rtlCol="0">
              <a:spAutoFit/>
            </a:bodyPr>
            <a:lstStyle/>
            <a:p>
              <a:r>
                <a:rPr lang="ru-RU" sz="1400" b="1" dirty="0"/>
                <a:t>Террейны  раннемеловой островной дуги </a:t>
              </a:r>
            </a:p>
            <a:p>
              <a:r>
                <a:rPr lang="ru-RU" sz="1400" b="1" dirty="0"/>
                <a:t>(</a:t>
              </a:r>
              <a:r>
                <a:rPr lang="en-US" sz="1400" b="1" dirty="0"/>
                <a:t>KM</a:t>
              </a:r>
              <a:r>
                <a:rPr lang="ru-RU" sz="1400" b="1" dirty="0"/>
                <a:t>-Кемский </a:t>
              </a:r>
              <a:r>
                <a:rPr lang="en-US" sz="1400" b="1" dirty="0"/>
                <a:t>UD</a:t>
              </a:r>
              <a:r>
                <a:rPr lang="ru-RU" sz="1400" b="1" dirty="0"/>
                <a:t>-</a:t>
              </a:r>
              <a:r>
                <a:rPr lang="ru-RU" sz="1400" b="1" dirty="0" err="1"/>
                <a:t>Удский</a:t>
              </a:r>
              <a:r>
                <a:rPr lang="ru-RU" sz="1400" b="1" dirty="0"/>
                <a:t>)</a:t>
              </a:r>
            </a:p>
          </p:txBody>
        </p:sp>
        <p:sp>
          <p:nvSpPr>
            <p:cNvPr id="16" name="TextBox 15">
              <a:extLst>
                <a:ext uri="{FF2B5EF4-FFF2-40B4-BE49-F238E27FC236}">
                  <a16:creationId xmlns:a16="http://schemas.microsoft.com/office/drawing/2014/main" id="{5FDFC6E3-B05C-7361-791A-6D605529D012}"/>
                </a:ext>
              </a:extLst>
            </p:cNvPr>
            <p:cNvSpPr txBox="1"/>
            <p:nvPr/>
          </p:nvSpPr>
          <p:spPr>
            <a:xfrm>
              <a:off x="3865518" y="899896"/>
              <a:ext cx="4288485" cy="738664"/>
            </a:xfrm>
            <a:prstGeom prst="rect">
              <a:avLst/>
            </a:prstGeom>
            <a:noFill/>
          </p:spPr>
          <p:txBody>
            <a:bodyPr wrap="square">
              <a:spAutoFit/>
            </a:bodyPr>
            <a:lstStyle/>
            <a:p>
              <a:r>
                <a:rPr lang="ru-RU" sz="1400" b="1" dirty="0"/>
                <a:t>Докембрийские (Сибирский кратон) и </a:t>
              </a:r>
            </a:p>
            <a:p>
              <a:r>
                <a:rPr lang="ru-RU" sz="1400" b="1" dirty="0"/>
                <a:t>раннепалеозойские </a:t>
              </a:r>
              <a:r>
                <a:rPr lang="ru-RU" sz="1400" b="1" dirty="0" err="1"/>
                <a:t>супертеррейны</a:t>
              </a:r>
              <a:r>
                <a:rPr lang="ru-RU" sz="1400" b="1" dirty="0"/>
                <a:t> </a:t>
              </a:r>
            </a:p>
            <a:p>
              <a:r>
                <a:rPr lang="ru-RU" sz="1400" b="1" dirty="0"/>
                <a:t>(</a:t>
              </a:r>
              <a:r>
                <a:rPr lang="en-US" sz="1400" b="1" dirty="0"/>
                <a:t>BR-</a:t>
              </a:r>
              <a:r>
                <a:rPr lang="ru-RU" sz="1400" b="1" dirty="0" err="1"/>
                <a:t>Буреинский</a:t>
              </a:r>
              <a:r>
                <a:rPr lang="ru-RU" sz="1400" b="1" dirty="0"/>
                <a:t>, </a:t>
              </a:r>
              <a:r>
                <a:rPr lang="en-US" sz="1400" b="1" dirty="0"/>
                <a:t>JM-</a:t>
              </a:r>
              <a:r>
                <a:rPr lang="ru-RU" sz="1400" b="1" dirty="0" err="1"/>
                <a:t>Цзямусы</a:t>
              </a:r>
              <a:r>
                <a:rPr lang="ru-RU" sz="1400" b="1" dirty="0"/>
                <a:t>, </a:t>
              </a:r>
              <a:r>
                <a:rPr lang="en-US" sz="1400" b="1" dirty="0"/>
                <a:t>KH-</a:t>
              </a:r>
              <a:r>
                <a:rPr lang="ru-RU" sz="1400" b="1" dirty="0"/>
                <a:t>Ханкайский)</a:t>
              </a:r>
            </a:p>
          </p:txBody>
        </p:sp>
        <p:sp>
          <p:nvSpPr>
            <p:cNvPr id="17" name="TextBox 16">
              <a:extLst>
                <a:ext uri="{FF2B5EF4-FFF2-40B4-BE49-F238E27FC236}">
                  <a16:creationId xmlns:a16="http://schemas.microsoft.com/office/drawing/2014/main" id="{65534845-71F4-EC11-3F19-F22700A81859}"/>
                </a:ext>
              </a:extLst>
            </p:cNvPr>
            <p:cNvSpPr txBox="1"/>
            <p:nvPr/>
          </p:nvSpPr>
          <p:spPr>
            <a:xfrm>
              <a:off x="3787573" y="5536735"/>
              <a:ext cx="4369053" cy="523220"/>
            </a:xfrm>
            <a:prstGeom prst="rect">
              <a:avLst/>
            </a:prstGeom>
            <a:noFill/>
          </p:spPr>
          <p:txBody>
            <a:bodyPr wrap="square" rtlCol="0">
              <a:spAutoFit/>
            </a:bodyPr>
            <a:lstStyle/>
            <a:p>
              <a:r>
                <a:rPr lang="ru-RU" sz="1400" b="1" dirty="0" err="1"/>
                <a:t>Террейн</a:t>
              </a:r>
              <a:r>
                <a:rPr lang="ru-RU" sz="1400" b="1" dirty="0"/>
                <a:t>  раннемеловой аккреционной призмы </a:t>
              </a:r>
            </a:p>
            <a:p>
              <a:r>
                <a:rPr lang="ru-RU" sz="1400" b="1" dirty="0"/>
                <a:t>(</a:t>
              </a:r>
              <a:r>
                <a:rPr lang="en-US" sz="1400" b="1" dirty="0"/>
                <a:t>KS</a:t>
              </a:r>
              <a:r>
                <a:rPr lang="ru-RU" sz="1400" b="1" dirty="0"/>
                <a:t>-</a:t>
              </a:r>
              <a:r>
                <a:rPr lang="ru-RU" sz="1400" b="1" dirty="0" err="1"/>
                <a:t>Киселевско-Маноминский</a:t>
              </a:r>
              <a:r>
                <a:rPr lang="ru-RU" sz="1400" b="1" dirty="0"/>
                <a:t>)</a:t>
              </a:r>
            </a:p>
          </p:txBody>
        </p:sp>
      </p:grpSp>
      <p:sp>
        <p:nvSpPr>
          <p:cNvPr id="14" name="TextBox 13">
            <a:extLst>
              <a:ext uri="{FF2B5EF4-FFF2-40B4-BE49-F238E27FC236}">
                <a16:creationId xmlns:a16="http://schemas.microsoft.com/office/drawing/2014/main" id="{366E2C06-208C-2D1E-F937-688E8BC9A7D5}"/>
              </a:ext>
            </a:extLst>
          </p:cNvPr>
          <p:cNvSpPr txBox="1"/>
          <p:nvPr/>
        </p:nvSpPr>
        <p:spPr>
          <a:xfrm>
            <a:off x="3196281" y="6237351"/>
            <a:ext cx="6509539" cy="276999"/>
          </a:xfrm>
          <a:prstGeom prst="rect">
            <a:avLst/>
          </a:prstGeom>
          <a:noFill/>
        </p:spPr>
        <p:txBody>
          <a:bodyPr wrap="none" rtlCol="0">
            <a:spAutoFit/>
          </a:bodyPr>
          <a:lstStyle/>
          <a:p>
            <a:r>
              <a:rPr lang="ru-RU" sz="1200" b="1" dirty="0">
                <a:latin typeface="Arial" panose="020B0604020202020204" pitchFamily="34" charset="0"/>
                <a:cs typeface="Arial" panose="020B0604020202020204" pitchFamily="34" charset="0"/>
              </a:rPr>
              <a:t>КОРИЧНЕВАЯ ЛИНИЯ – КОНТУР НИЖНЕАМУРСКОЙ МЕТАЛЛОГЕНИЧЕСКОЙ ЗОНЫ</a:t>
            </a:r>
          </a:p>
        </p:txBody>
      </p:sp>
      <p:sp>
        <p:nvSpPr>
          <p:cNvPr id="18" name="TextBox 17">
            <a:extLst>
              <a:ext uri="{FF2B5EF4-FFF2-40B4-BE49-F238E27FC236}">
                <a16:creationId xmlns:a16="http://schemas.microsoft.com/office/drawing/2014/main" id="{4FB32460-273F-F36B-3614-319D8FBDAA4E}"/>
              </a:ext>
            </a:extLst>
          </p:cNvPr>
          <p:cNvSpPr txBox="1"/>
          <p:nvPr/>
        </p:nvSpPr>
        <p:spPr>
          <a:xfrm>
            <a:off x="3827262" y="6514736"/>
            <a:ext cx="4677947" cy="276999"/>
          </a:xfrm>
          <a:prstGeom prst="rect">
            <a:avLst/>
          </a:prstGeom>
          <a:noFill/>
        </p:spPr>
        <p:txBody>
          <a:bodyPr wrap="none" rtlCol="0">
            <a:spAutoFit/>
          </a:bodyPr>
          <a:lstStyle/>
          <a:p>
            <a:r>
              <a:rPr lang="ru-RU" sz="1200" b="1" dirty="0">
                <a:latin typeface="Arial" panose="020B0604020202020204" pitchFamily="34" charset="0"/>
                <a:cs typeface="Arial" panose="020B0604020202020204" pitchFamily="34" charset="0"/>
              </a:rPr>
              <a:t>КРАСНЫЙ ПРЯМОУГОЛЬНИК- ПЛОЩАДЬ ИССЛЕДОВАНИЙ</a:t>
            </a:r>
          </a:p>
        </p:txBody>
      </p:sp>
      <p:sp>
        <p:nvSpPr>
          <p:cNvPr id="2" name="Шестиугольник 1">
            <a:extLst>
              <a:ext uri="{FF2B5EF4-FFF2-40B4-BE49-F238E27FC236}">
                <a16:creationId xmlns:a16="http://schemas.microsoft.com/office/drawing/2014/main" id="{CAD1368B-0F94-9097-FA63-DF7B1BEBED15}"/>
              </a:ext>
            </a:extLst>
          </p:cNvPr>
          <p:cNvSpPr>
            <a:spLocks noChangeAspect="1"/>
          </p:cNvSpPr>
          <p:nvPr/>
        </p:nvSpPr>
        <p:spPr>
          <a:xfrm>
            <a:off x="1606036" y="3878104"/>
            <a:ext cx="156696" cy="13508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a:extLst>
              <a:ext uri="{FF2B5EF4-FFF2-40B4-BE49-F238E27FC236}">
                <a16:creationId xmlns:a16="http://schemas.microsoft.com/office/drawing/2014/main" id="{747D0882-0FBC-E8D4-920E-429A30D55AA9}"/>
              </a:ext>
            </a:extLst>
          </p:cNvPr>
          <p:cNvGrpSpPr/>
          <p:nvPr/>
        </p:nvGrpSpPr>
        <p:grpSpPr>
          <a:xfrm>
            <a:off x="7974939" y="935767"/>
            <a:ext cx="4217060" cy="4665885"/>
            <a:chOff x="7974939" y="935767"/>
            <a:chExt cx="4217060" cy="4665885"/>
          </a:xfrm>
        </p:grpSpPr>
        <p:grpSp>
          <p:nvGrpSpPr>
            <p:cNvPr id="24" name="Группа 23">
              <a:extLst>
                <a:ext uri="{FF2B5EF4-FFF2-40B4-BE49-F238E27FC236}">
                  <a16:creationId xmlns:a16="http://schemas.microsoft.com/office/drawing/2014/main" id="{F72B5FF4-D7A3-4524-6E9D-09157EE9CEEC}"/>
                </a:ext>
              </a:extLst>
            </p:cNvPr>
            <p:cNvGrpSpPr/>
            <p:nvPr/>
          </p:nvGrpSpPr>
          <p:grpSpPr>
            <a:xfrm>
              <a:off x="7974939" y="935767"/>
              <a:ext cx="4217060" cy="4665885"/>
              <a:chOff x="7974939" y="935767"/>
              <a:chExt cx="4217060" cy="4665885"/>
            </a:xfrm>
          </p:grpSpPr>
          <p:grpSp>
            <p:nvGrpSpPr>
              <p:cNvPr id="22" name="Группа 21">
                <a:extLst>
                  <a:ext uri="{FF2B5EF4-FFF2-40B4-BE49-F238E27FC236}">
                    <a16:creationId xmlns:a16="http://schemas.microsoft.com/office/drawing/2014/main" id="{CC13B9D1-AE3B-980A-ED30-436EF54D9657}"/>
                  </a:ext>
                </a:extLst>
              </p:cNvPr>
              <p:cNvGrpSpPr/>
              <p:nvPr/>
            </p:nvGrpSpPr>
            <p:grpSpPr>
              <a:xfrm>
                <a:off x="7974939" y="935767"/>
                <a:ext cx="4217060" cy="3514178"/>
                <a:chOff x="7974940" y="869225"/>
                <a:chExt cx="4217060" cy="3514178"/>
              </a:xfrm>
            </p:grpSpPr>
            <p:pic>
              <p:nvPicPr>
                <p:cNvPr id="21" name="Рисунок 20">
                  <a:extLst>
                    <a:ext uri="{FF2B5EF4-FFF2-40B4-BE49-F238E27FC236}">
                      <a16:creationId xmlns:a16="http://schemas.microsoft.com/office/drawing/2014/main" id="{4F60ECEE-38ED-879C-72E8-F19A3706A8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4200" y="869225"/>
                  <a:ext cx="2187800" cy="3514178"/>
                </a:xfrm>
                <a:prstGeom prst="rect">
                  <a:avLst/>
                </a:prstGeom>
              </p:spPr>
            </p:pic>
            <p:pic>
              <p:nvPicPr>
                <p:cNvPr id="20" name="Рисунок 19">
                  <a:extLst>
                    <a:ext uri="{FF2B5EF4-FFF2-40B4-BE49-F238E27FC236}">
                      <a16:creationId xmlns:a16="http://schemas.microsoft.com/office/drawing/2014/main" id="{EFB977B4-7158-0526-843D-4B4CA09FF2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4940" y="869225"/>
                  <a:ext cx="2187800" cy="3514178"/>
                </a:xfrm>
                <a:prstGeom prst="rect">
                  <a:avLst/>
                </a:prstGeom>
              </p:spPr>
            </p:pic>
          </p:grpSp>
          <p:sp>
            <p:nvSpPr>
              <p:cNvPr id="23" name="TextBox 22">
                <a:extLst>
                  <a:ext uri="{FF2B5EF4-FFF2-40B4-BE49-F238E27FC236}">
                    <a16:creationId xmlns:a16="http://schemas.microsoft.com/office/drawing/2014/main" id="{826046AF-3A36-5C57-164F-88E12B331BDA}"/>
                  </a:ext>
                </a:extLst>
              </p:cNvPr>
              <p:cNvSpPr txBox="1"/>
              <p:nvPr/>
            </p:nvSpPr>
            <p:spPr>
              <a:xfrm>
                <a:off x="8089557" y="4401323"/>
                <a:ext cx="4011034" cy="1200329"/>
              </a:xfrm>
              <a:prstGeom prst="rect">
                <a:avLst/>
              </a:prstGeom>
              <a:noFill/>
            </p:spPr>
            <p:txBody>
              <a:bodyPr wrap="none" rtlCol="0">
                <a:spAutoFit/>
              </a:bodyPr>
              <a:lstStyle/>
              <a:p>
                <a:r>
                  <a:rPr lang="ru-RU" dirty="0"/>
                  <a:t>Геофизические поля Сихотэ-Алиня </a:t>
                </a:r>
              </a:p>
              <a:p>
                <a:pPr algn="ctr"/>
                <a:r>
                  <a:rPr lang="ru-RU" dirty="0"/>
                  <a:t>и  прилегающих территорий.</a:t>
                </a:r>
              </a:p>
              <a:p>
                <a:pPr algn="ctr"/>
                <a:r>
                  <a:rPr lang="ru-RU" dirty="0"/>
                  <a:t>1- поле силы тяжести,</a:t>
                </a:r>
              </a:p>
              <a:p>
                <a:pPr algn="ctr"/>
                <a:r>
                  <a:rPr lang="ru-RU" dirty="0"/>
                  <a:t>2 – аномальное магнитное поле</a:t>
                </a:r>
              </a:p>
            </p:txBody>
          </p:sp>
        </p:grpSp>
        <p:sp>
          <p:nvSpPr>
            <p:cNvPr id="25" name="Прямоугольник 24">
              <a:extLst>
                <a:ext uri="{FF2B5EF4-FFF2-40B4-BE49-F238E27FC236}">
                  <a16:creationId xmlns:a16="http://schemas.microsoft.com/office/drawing/2014/main" id="{6B0405A4-2693-A867-CAF8-AFD056F558FE}"/>
                </a:ext>
              </a:extLst>
            </p:cNvPr>
            <p:cNvSpPr/>
            <p:nvPr/>
          </p:nvSpPr>
          <p:spPr>
            <a:xfrm>
              <a:off x="9300519" y="1524000"/>
              <a:ext cx="405301" cy="614014"/>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a:extLst>
                <a:ext uri="{FF2B5EF4-FFF2-40B4-BE49-F238E27FC236}">
                  <a16:creationId xmlns:a16="http://schemas.microsoft.com/office/drawing/2014/main" id="{2CFF8EEA-9413-EC73-B9DE-27B0E1D70018}"/>
                </a:ext>
              </a:extLst>
            </p:cNvPr>
            <p:cNvSpPr/>
            <p:nvPr/>
          </p:nvSpPr>
          <p:spPr>
            <a:xfrm>
              <a:off x="11339473" y="1522400"/>
              <a:ext cx="405301" cy="614014"/>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7" name="Шестиугольник 26">
            <a:extLst>
              <a:ext uri="{FF2B5EF4-FFF2-40B4-BE49-F238E27FC236}">
                <a16:creationId xmlns:a16="http://schemas.microsoft.com/office/drawing/2014/main" id="{4471C979-D5FD-2565-41A3-B97838786BBC}"/>
              </a:ext>
            </a:extLst>
          </p:cNvPr>
          <p:cNvSpPr>
            <a:spLocks noChangeAspect="1"/>
          </p:cNvSpPr>
          <p:nvPr/>
        </p:nvSpPr>
        <p:spPr>
          <a:xfrm>
            <a:off x="815160" y="5878561"/>
            <a:ext cx="156696" cy="13508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14282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shade val="90000"/>
                <a:satMod val="160000"/>
                <a:lumMod val="100000"/>
              </a:schemeClr>
            </a:gs>
            <a:gs pos="61000">
              <a:srgbClr val="78CAFF"/>
            </a:gs>
            <a:gs pos="62000">
              <a:schemeClr val="bg2">
                <a:tint val="97000"/>
                <a:shade val="100000"/>
                <a:hueMod val="100000"/>
                <a:satMod val="140000"/>
                <a:lumMod val="85000"/>
              </a:schemeClr>
            </a:gs>
          </a:gsLst>
          <a:path path="circle">
            <a:fillToRect l="20000" t="10000" r="20000" b="60000"/>
          </a:path>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C764D9-FD58-7DB9-B1A6-8AD91F900B15}"/>
              </a:ext>
            </a:extLst>
          </p:cNvPr>
          <p:cNvSpPr txBox="1"/>
          <p:nvPr/>
        </p:nvSpPr>
        <p:spPr>
          <a:xfrm>
            <a:off x="799880" y="39684"/>
            <a:ext cx="10414839" cy="769441"/>
          </a:xfrm>
          <a:prstGeom prst="rect">
            <a:avLst/>
          </a:prstGeom>
          <a:noFill/>
        </p:spPr>
        <p:txBody>
          <a:bodyPr wrap="none" rtlCol="0">
            <a:spAutoFit/>
          </a:bodyPr>
          <a:lstStyle/>
          <a:p>
            <a:pPr algn="ctr"/>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Упрощенная геологическая карта центральной части </a:t>
            </a:r>
          </a:p>
          <a:p>
            <a:pPr algn="ctr"/>
            <a:r>
              <a:rPr lang="ru-RU"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Нижнеамурской металлогенической зоны с данными по золотоносности</a:t>
            </a:r>
          </a:p>
        </p:txBody>
      </p:sp>
      <p:grpSp>
        <p:nvGrpSpPr>
          <p:cNvPr id="10" name="Группа 9">
            <a:extLst>
              <a:ext uri="{FF2B5EF4-FFF2-40B4-BE49-F238E27FC236}">
                <a16:creationId xmlns:a16="http://schemas.microsoft.com/office/drawing/2014/main" id="{1B32F36C-A33E-FF91-27CD-3C252CF133BB}"/>
              </a:ext>
            </a:extLst>
          </p:cNvPr>
          <p:cNvGrpSpPr/>
          <p:nvPr/>
        </p:nvGrpSpPr>
        <p:grpSpPr>
          <a:xfrm>
            <a:off x="56473" y="819105"/>
            <a:ext cx="3869962" cy="5897880"/>
            <a:chOff x="82379" y="982801"/>
            <a:chExt cx="3869962" cy="5897880"/>
          </a:xfrm>
        </p:grpSpPr>
        <p:pic>
          <p:nvPicPr>
            <p:cNvPr id="9" name="Рисунок 8">
              <a:extLst>
                <a:ext uri="{FF2B5EF4-FFF2-40B4-BE49-F238E27FC236}">
                  <a16:creationId xmlns:a16="http://schemas.microsoft.com/office/drawing/2014/main" id="{A18761C3-C52D-6276-552F-9F8E2447B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9" y="982801"/>
              <a:ext cx="3869962" cy="5897880"/>
            </a:xfrm>
            <a:prstGeom prst="rect">
              <a:avLst/>
            </a:prstGeom>
          </p:spPr>
        </p:pic>
        <p:sp>
          <p:nvSpPr>
            <p:cNvPr id="3" name="Полилиния: фигура 2">
              <a:extLst>
                <a:ext uri="{FF2B5EF4-FFF2-40B4-BE49-F238E27FC236}">
                  <a16:creationId xmlns:a16="http://schemas.microsoft.com/office/drawing/2014/main" id="{2613DA6E-7932-66FD-11DB-2EA1FD52F968}"/>
                </a:ext>
              </a:extLst>
            </p:cNvPr>
            <p:cNvSpPr/>
            <p:nvPr/>
          </p:nvSpPr>
          <p:spPr>
            <a:xfrm>
              <a:off x="223840" y="1234591"/>
              <a:ext cx="1849457" cy="5351480"/>
            </a:xfrm>
            <a:custGeom>
              <a:avLst/>
              <a:gdLst>
                <a:gd name="connsiteX0" fmla="*/ 1751798 w 1751798"/>
                <a:gd name="connsiteY0" fmla="*/ 0 h 5467149"/>
                <a:gd name="connsiteX1" fmla="*/ 1626670 w 1751798"/>
                <a:gd name="connsiteY1" fmla="*/ 818147 h 5467149"/>
                <a:gd name="connsiteX2" fmla="*/ 1491916 w 1751798"/>
                <a:gd name="connsiteY2" fmla="*/ 1559293 h 5467149"/>
                <a:gd name="connsiteX3" fmla="*/ 1280160 w 1751798"/>
                <a:gd name="connsiteY3" fmla="*/ 2656573 h 5467149"/>
                <a:gd name="connsiteX4" fmla="*/ 1193533 w 1751798"/>
                <a:gd name="connsiteY4" fmla="*/ 3012707 h 5467149"/>
                <a:gd name="connsiteX5" fmla="*/ 1232034 w 1751798"/>
                <a:gd name="connsiteY5" fmla="*/ 3234088 h 5467149"/>
                <a:gd name="connsiteX6" fmla="*/ 1010653 w 1751798"/>
                <a:gd name="connsiteY6" fmla="*/ 3724977 h 5467149"/>
                <a:gd name="connsiteX7" fmla="*/ 693019 w 1751798"/>
                <a:gd name="connsiteY7" fmla="*/ 4466122 h 5467149"/>
                <a:gd name="connsiteX8" fmla="*/ 288758 w 1751798"/>
                <a:gd name="connsiteY8" fmla="*/ 5101389 h 5467149"/>
                <a:gd name="connsiteX9" fmla="*/ 0 w 1751798"/>
                <a:gd name="connsiteY9" fmla="*/ 5467149 h 546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1798" h="5467149">
                  <a:moveTo>
                    <a:pt x="1751798" y="0"/>
                  </a:moveTo>
                  <a:lnTo>
                    <a:pt x="1626670" y="818147"/>
                  </a:lnTo>
                  <a:lnTo>
                    <a:pt x="1491916" y="1559293"/>
                  </a:lnTo>
                  <a:lnTo>
                    <a:pt x="1280160" y="2656573"/>
                  </a:lnTo>
                  <a:lnTo>
                    <a:pt x="1193533" y="3012707"/>
                  </a:lnTo>
                  <a:lnTo>
                    <a:pt x="1232034" y="3234088"/>
                  </a:lnTo>
                  <a:lnTo>
                    <a:pt x="1010653" y="3724977"/>
                  </a:lnTo>
                  <a:lnTo>
                    <a:pt x="693019" y="4466122"/>
                  </a:lnTo>
                  <a:lnTo>
                    <a:pt x="288758" y="5101389"/>
                  </a:lnTo>
                  <a:lnTo>
                    <a:pt x="0" y="5467149"/>
                  </a:lnTo>
                </a:path>
              </a:pathLst>
            </a:custGeom>
            <a:noFill/>
            <a:ln w="508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олилиния: фигура 1">
              <a:extLst>
                <a:ext uri="{FF2B5EF4-FFF2-40B4-BE49-F238E27FC236}">
                  <a16:creationId xmlns:a16="http://schemas.microsoft.com/office/drawing/2014/main" id="{4435FF12-9AC1-AE89-C049-802894519BA5}"/>
                </a:ext>
              </a:extLst>
            </p:cNvPr>
            <p:cNvSpPr/>
            <p:nvPr/>
          </p:nvSpPr>
          <p:spPr>
            <a:xfrm>
              <a:off x="3295805" y="1909233"/>
              <a:ext cx="457200" cy="1024467"/>
            </a:xfrm>
            <a:custGeom>
              <a:avLst/>
              <a:gdLst>
                <a:gd name="connsiteX0" fmla="*/ 381000 w 457200"/>
                <a:gd name="connsiteY0" fmla="*/ 0 h 1024467"/>
                <a:gd name="connsiteX1" fmla="*/ 152400 w 457200"/>
                <a:gd name="connsiteY1" fmla="*/ 160867 h 1024467"/>
                <a:gd name="connsiteX2" fmla="*/ 110066 w 457200"/>
                <a:gd name="connsiteY2" fmla="*/ 550333 h 1024467"/>
                <a:gd name="connsiteX3" fmla="*/ 0 w 457200"/>
                <a:gd name="connsiteY3" fmla="*/ 973667 h 1024467"/>
                <a:gd name="connsiteX4" fmla="*/ 203200 w 457200"/>
                <a:gd name="connsiteY4" fmla="*/ 1024467 h 1024467"/>
                <a:gd name="connsiteX5" fmla="*/ 338666 w 457200"/>
                <a:gd name="connsiteY5" fmla="*/ 804333 h 1024467"/>
                <a:gd name="connsiteX6" fmla="*/ 457200 w 457200"/>
                <a:gd name="connsiteY6" fmla="*/ 736600 h 102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024467">
                  <a:moveTo>
                    <a:pt x="381000" y="0"/>
                  </a:moveTo>
                  <a:lnTo>
                    <a:pt x="152400" y="160867"/>
                  </a:lnTo>
                  <a:lnTo>
                    <a:pt x="110066" y="550333"/>
                  </a:lnTo>
                  <a:lnTo>
                    <a:pt x="0" y="973667"/>
                  </a:lnTo>
                  <a:lnTo>
                    <a:pt x="203200" y="1024467"/>
                  </a:lnTo>
                  <a:lnTo>
                    <a:pt x="338666" y="804333"/>
                  </a:lnTo>
                  <a:lnTo>
                    <a:pt x="457200" y="736600"/>
                  </a:lnTo>
                </a:path>
              </a:pathLst>
            </a:custGeom>
            <a:noFill/>
            <a:ln w="508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8" name="Группа 57">
            <a:extLst>
              <a:ext uri="{FF2B5EF4-FFF2-40B4-BE49-F238E27FC236}">
                <a16:creationId xmlns:a16="http://schemas.microsoft.com/office/drawing/2014/main" id="{F66532F0-8ECC-FFA2-73E0-7629F0DEA4F8}"/>
              </a:ext>
            </a:extLst>
          </p:cNvPr>
          <p:cNvGrpSpPr/>
          <p:nvPr/>
        </p:nvGrpSpPr>
        <p:grpSpPr>
          <a:xfrm>
            <a:off x="4013350" y="1011301"/>
            <a:ext cx="5241458" cy="369332"/>
            <a:chOff x="4112859" y="1255141"/>
            <a:chExt cx="5241458" cy="369332"/>
          </a:xfrm>
        </p:grpSpPr>
        <p:pic>
          <p:nvPicPr>
            <p:cNvPr id="27" name="Рисунок 26">
              <a:extLst>
                <a:ext uri="{FF2B5EF4-FFF2-40B4-BE49-F238E27FC236}">
                  <a16:creationId xmlns:a16="http://schemas.microsoft.com/office/drawing/2014/main" id="{4C4AC622-3CB5-4A80-7C71-CDB0259F1FBD}"/>
                </a:ext>
              </a:extLst>
            </p:cNvPr>
            <p:cNvPicPr>
              <a:picLocks noChangeAspect="1"/>
            </p:cNvPicPr>
            <p:nvPr/>
          </p:nvPicPr>
          <p:blipFill>
            <a:blip r:embed="rId4"/>
            <a:stretch>
              <a:fillRect/>
            </a:stretch>
          </p:blipFill>
          <p:spPr>
            <a:xfrm>
              <a:off x="4112859" y="1268357"/>
              <a:ext cx="472966" cy="342900"/>
            </a:xfrm>
            <a:prstGeom prst="rect">
              <a:avLst/>
            </a:prstGeom>
          </p:spPr>
        </p:pic>
        <p:sp>
          <p:nvSpPr>
            <p:cNvPr id="47" name="TextBox 46">
              <a:extLst>
                <a:ext uri="{FF2B5EF4-FFF2-40B4-BE49-F238E27FC236}">
                  <a16:creationId xmlns:a16="http://schemas.microsoft.com/office/drawing/2014/main" id="{2666372A-A92A-4836-1452-3B442717C7CF}"/>
                </a:ext>
              </a:extLst>
            </p:cNvPr>
            <p:cNvSpPr txBox="1"/>
            <p:nvPr/>
          </p:nvSpPr>
          <p:spPr>
            <a:xfrm>
              <a:off x="4559415" y="1255141"/>
              <a:ext cx="4794902" cy="369332"/>
            </a:xfrm>
            <a:prstGeom prst="rect">
              <a:avLst/>
            </a:prstGeom>
            <a:noFill/>
          </p:spPr>
          <p:txBody>
            <a:bodyPr wrap="none" rtlCol="0">
              <a:spAutoFit/>
            </a:bodyPr>
            <a:lstStyle/>
            <a:p>
              <a:r>
                <a:rPr lang="ru-RU" dirty="0"/>
                <a:t>Четвертичные отложения нерасчлененные</a:t>
              </a:r>
            </a:p>
          </p:txBody>
        </p:sp>
      </p:grpSp>
      <p:grpSp>
        <p:nvGrpSpPr>
          <p:cNvPr id="59" name="Группа 58">
            <a:extLst>
              <a:ext uri="{FF2B5EF4-FFF2-40B4-BE49-F238E27FC236}">
                <a16:creationId xmlns:a16="http://schemas.microsoft.com/office/drawing/2014/main" id="{8EEF010A-0F47-2C28-03BC-4E675BD0BC22}"/>
              </a:ext>
            </a:extLst>
          </p:cNvPr>
          <p:cNvGrpSpPr/>
          <p:nvPr/>
        </p:nvGrpSpPr>
        <p:grpSpPr>
          <a:xfrm>
            <a:off x="4017312" y="1421207"/>
            <a:ext cx="4861953" cy="369332"/>
            <a:chOff x="4125559" y="1722569"/>
            <a:chExt cx="4861953" cy="369332"/>
          </a:xfrm>
        </p:grpSpPr>
        <p:pic>
          <p:nvPicPr>
            <p:cNvPr id="41" name="Рисунок 40">
              <a:extLst>
                <a:ext uri="{FF2B5EF4-FFF2-40B4-BE49-F238E27FC236}">
                  <a16:creationId xmlns:a16="http://schemas.microsoft.com/office/drawing/2014/main" id="{C1449400-94C4-B96B-ABF9-E33C11FE61F0}"/>
                </a:ext>
              </a:extLst>
            </p:cNvPr>
            <p:cNvPicPr>
              <a:picLocks noChangeAspect="1"/>
            </p:cNvPicPr>
            <p:nvPr/>
          </p:nvPicPr>
          <p:blipFill>
            <a:blip r:embed="rId5"/>
            <a:stretch>
              <a:fillRect/>
            </a:stretch>
          </p:blipFill>
          <p:spPr>
            <a:xfrm>
              <a:off x="4125559" y="1722569"/>
              <a:ext cx="469141" cy="323931"/>
            </a:xfrm>
            <a:prstGeom prst="rect">
              <a:avLst/>
            </a:prstGeom>
          </p:spPr>
        </p:pic>
        <p:sp>
          <p:nvSpPr>
            <p:cNvPr id="48" name="TextBox 47">
              <a:extLst>
                <a:ext uri="{FF2B5EF4-FFF2-40B4-BE49-F238E27FC236}">
                  <a16:creationId xmlns:a16="http://schemas.microsoft.com/office/drawing/2014/main" id="{6DBA8096-DFAC-1C73-5361-AE364250A1EA}"/>
                </a:ext>
              </a:extLst>
            </p:cNvPr>
            <p:cNvSpPr txBox="1"/>
            <p:nvPr/>
          </p:nvSpPr>
          <p:spPr>
            <a:xfrm>
              <a:off x="4612596" y="1722569"/>
              <a:ext cx="4374916" cy="369332"/>
            </a:xfrm>
            <a:prstGeom prst="rect">
              <a:avLst/>
            </a:prstGeom>
            <a:noFill/>
          </p:spPr>
          <p:txBody>
            <a:bodyPr wrap="none" rtlCol="0">
              <a:spAutoFit/>
            </a:bodyPr>
            <a:lstStyle/>
            <a:p>
              <a:r>
                <a:rPr lang="ru-RU" dirty="0"/>
                <a:t>Базальты, </a:t>
              </a:r>
              <a:r>
                <a:rPr lang="ru-RU" dirty="0" err="1"/>
                <a:t>андезибазальты</a:t>
              </a:r>
              <a:r>
                <a:rPr lang="ru-RU" dirty="0"/>
                <a:t> неогеновые</a:t>
              </a:r>
            </a:p>
          </p:txBody>
        </p:sp>
      </p:grpSp>
      <p:grpSp>
        <p:nvGrpSpPr>
          <p:cNvPr id="60" name="Группа 59">
            <a:extLst>
              <a:ext uri="{FF2B5EF4-FFF2-40B4-BE49-F238E27FC236}">
                <a16:creationId xmlns:a16="http://schemas.microsoft.com/office/drawing/2014/main" id="{38CBD8CB-93E2-0B56-7DAE-B428993046BD}"/>
              </a:ext>
            </a:extLst>
          </p:cNvPr>
          <p:cNvGrpSpPr/>
          <p:nvPr/>
        </p:nvGrpSpPr>
        <p:grpSpPr>
          <a:xfrm>
            <a:off x="4013923" y="1772024"/>
            <a:ext cx="7809135" cy="381399"/>
            <a:chOff x="4107619" y="2167918"/>
            <a:chExt cx="7809135" cy="381399"/>
          </a:xfrm>
        </p:grpSpPr>
        <p:pic>
          <p:nvPicPr>
            <p:cNvPr id="21" name="Рисунок 20">
              <a:extLst>
                <a:ext uri="{FF2B5EF4-FFF2-40B4-BE49-F238E27FC236}">
                  <a16:creationId xmlns:a16="http://schemas.microsoft.com/office/drawing/2014/main" id="{21F3A348-799D-E94F-5BC6-99EE64468AA1}"/>
                </a:ext>
              </a:extLst>
            </p:cNvPr>
            <p:cNvPicPr>
              <a:picLocks noChangeAspect="1"/>
            </p:cNvPicPr>
            <p:nvPr/>
          </p:nvPicPr>
          <p:blipFill>
            <a:blip r:embed="rId6"/>
            <a:stretch>
              <a:fillRect/>
            </a:stretch>
          </p:blipFill>
          <p:spPr>
            <a:xfrm>
              <a:off x="4107619" y="2206959"/>
              <a:ext cx="468791" cy="342358"/>
            </a:xfrm>
            <a:prstGeom prst="rect">
              <a:avLst/>
            </a:prstGeom>
          </p:spPr>
        </p:pic>
        <p:sp>
          <p:nvSpPr>
            <p:cNvPr id="49" name="TextBox 48">
              <a:extLst>
                <a:ext uri="{FF2B5EF4-FFF2-40B4-BE49-F238E27FC236}">
                  <a16:creationId xmlns:a16="http://schemas.microsoft.com/office/drawing/2014/main" id="{21C8117B-6580-0EC9-C7C4-6DB4BFCCBD60}"/>
                </a:ext>
              </a:extLst>
            </p:cNvPr>
            <p:cNvSpPr txBox="1"/>
            <p:nvPr/>
          </p:nvSpPr>
          <p:spPr>
            <a:xfrm>
              <a:off x="4643609" y="2167918"/>
              <a:ext cx="7273145" cy="369332"/>
            </a:xfrm>
            <a:prstGeom prst="rect">
              <a:avLst/>
            </a:prstGeom>
            <a:noFill/>
          </p:spPr>
          <p:txBody>
            <a:bodyPr wrap="none" rtlCol="0">
              <a:spAutoFit/>
            </a:bodyPr>
            <a:lstStyle/>
            <a:p>
              <a:r>
                <a:rPr lang="ru-RU" dirty="0"/>
                <a:t>Верхнемеловые вулканогенные образования: андезиты, </a:t>
              </a:r>
              <a:r>
                <a:rPr lang="ru-RU" dirty="0" err="1"/>
                <a:t>дациты</a:t>
              </a:r>
              <a:r>
                <a:rPr lang="ru-RU" dirty="0"/>
                <a:t>.</a:t>
              </a:r>
            </a:p>
          </p:txBody>
        </p:sp>
      </p:grpSp>
      <p:grpSp>
        <p:nvGrpSpPr>
          <p:cNvPr id="61" name="Группа 60">
            <a:extLst>
              <a:ext uri="{FF2B5EF4-FFF2-40B4-BE49-F238E27FC236}">
                <a16:creationId xmlns:a16="http://schemas.microsoft.com/office/drawing/2014/main" id="{1098496F-AAE1-433A-7EA1-FBEE704814CE}"/>
              </a:ext>
            </a:extLst>
          </p:cNvPr>
          <p:cNvGrpSpPr/>
          <p:nvPr/>
        </p:nvGrpSpPr>
        <p:grpSpPr>
          <a:xfrm>
            <a:off x="4007886" y="2187357"/>
            <a:ext cx="5053837" cy="371011"/>
            <a:chOff x="4106617" y="2663238"/>
            <a:chExt cx="5053837" cy="371011"/>
          </a:xfrm>
        </p:grpSpPr>
        <p:pic>
          <p:nvPicPr>
            <p:cNvPr id="19" name="Рисунок 18">
              <a:extLst>
                <a:ext uri="{FF2B5EF4-FFF2-40B4-BE49-F238E27FC236}">
                  <a16:creationId xmlns:a16="http://schemas.microsoft.com/office/drawing/2014/main" id="{6D771835-5D11-8AC5-94BE-D5B25FAA354B}"/>
                </a:ext>
              </a:extLst>
            </p:cNvPr>
            <p:cNvPicPr>
              <a:picLocks noChangeAspect="1"/>
            </p:cNvPicPr>
            <p:nvPr/>
          </p:nvPicPr>
          <p:blipFill>
            <a:blip r:embed="rId7"/>
            <a:stretch>
              <a:fillRect/>
            </a:stretch>
          </p:blipFill>
          <p:spPr>
            <a:xfrm>
              <a:off x="4106617" y="2681825"/>
              <a:ext cx="498220" cy="352424"/>
            </a:xfrm>
            <a:prstGeom prst="rect">
              <a:avLst/>
            </a:prstGeom>
          </p:spPr>
        </p:pic>
        <p:sp>
          <p:nvSpPr>
            <p:cNvPr id="50" name="TextBox 49">
              <a:extLst>
                <a:ext uri="{FF2B5EF4-FFF2-40B4-BE49-F238E27FC236}">
                  <a16:creationId xmlns:a16="http://schemas.microsoft.com/office/drawing/2014/main" id="{F7105DE7-56F5-6ADB-5398-647679F34C02}"/>
                </a:ext>
              </a:extLst>
            </p:cNvPr>
            <p:cNvSpPr txBox="1"/>
            <p:nvPr/>
          </p:nvSpPr>
          <p:spPr>
            <a:xfrm>
              <a:off x="4642871" y="2663238"/>
              <a:ext cx="4517583" cy="369332"/>
            </a:xfrm>
            <a:prstGeom prst="rect">
              <a:avLst/>
            </a:prstGeom>
            <a:noFill/>
          </p:spPr>
          <p:txBody>
            <a:bodyPr wrap="none" rtlCol="0">
              <a:spAutoFit/>
            </a:bodyPr>
            <a:lstStyle/>
            <a:p>
              <a:r>
                <a:rPr lang="ru-RU" dirty="0"/>
                <a:t>Верхнемеловые осадочные образования</a:t>
              </a:r>
            </a:p>
          </p:txBody>
        </p:sp>
      </p:grpSp>
      <p:grpSp>
        <p:nvGrpSpPr>
          <p:cNvPr id="62" name="Группа 61">
            <a:extLst>
              <a:ext uri="{FF2B5EF4-FFF2-40B4-BE49-F238E27FC236}">
                <a16:creationId xmlns:a16="http://schemas.microsoft.com/office/drawing/2014/main" id="{E4B3F086-C7F8-519B-A1A4-E56BB8417C67}"/>
              </a:ext>
            </a:extLst>
          </p:cNvPr>
          <p:cNvGrpSpPr/>
          <p:nvPr/>
        </p:nvGrpSpPr>
        <p:grpSpPr>
          <a:xfrm>
            <a:off x="3999349" y="2619054"/>
            <a:ext cx="5718512" cy="431274"/>
            <a:chOff x="4083806" y="3094653"/>
            <a:chExt cx="5718512" cy="431274"/>
          </a:xfrm>
        </p:grpSpPr>
        <p:pic>
          <p:nvPicPr>
            <p:cNvPr id="17" name="Рисунок 16">
              <a:extLst>
                <a:ext uri="{FF2B5EF4-FFF2-40B4-BE49-F238E27FC236}">
                  <a16:creationId xmlns:a16="http://schemas.microsoft.com/office/drawing/2014/main" id="{29FD7D5E-FC1E-6715-09E2-0EE9017B5561}"/>
                </a:ext>
              </a:extLst>
            </p:cNvPr>
            <p:cNvPicPr>
              <a:picLocks noChangeAspect="1"/>
            </p:cNvPicPr>
            <p:nvPr/>
          </p:nvPicPr>
          <p:blipFill>
            <a:blip r:embed="rId8"/>
            <a:stretch>
              <a:fillRect/>
            </a:stretch>
          </p:blipFill>
          <p:spPr>
            <a:xfrm>
              <a:off x="4083806" y="3145561"/>
              <a:ext cx="514350" cy="380366"/>
            </a:xfrm>
            <a:prstGeom prst="rect">
              <a:avLst/>
            </a:prstGeom>
          </p:spPr>
        </p:pic>
        <p:sp>
          <p:nvSpPr>
            <p:cNvPr id="51" name="TextBox 50">
              <a:extLst>
                <a:ext uri="{FF2B5EF4-FFF2-40B4-BE49-F238E27FC236}">
                  <a16:creationId xmlns:a16="http://schemas.microsoft.com/office/drawing/2014/main" id="{BAF7AD65-0D03-AE6F-ED18-0816410876C8}"/>
                </a:ext>
              </a:extLst>
            </p:cNvPr>
            <p:cNvSpPr txBox="1"/>
            <p:nvPr/>
          </p:nvSpPr>
          <p:spPr>
            <a:xfrm>
              <a:off x="4585825" y="3094653"/>
              <a:ext cx="5216493" cy="369332"/>
            </a:xfrm>
            <a:prstGeom prst="rect">
              <a:avLst/>
            </a:prstGeom>
            <a:noFill/>
          </p:spPr>
          <p:txBody>
            <a:bodyPr wrap="none" rtlCol="0">
              <a:spAutoFit/>
            </a:bodyPr>
            <a:lstStyle/>
            <a:p>
              <a:r>
                <a:rPr lang="ru-RU" dirty="0"/>
                <a:t>Средне-верхнеюрские осадочные образования</a:t>
              </a:r>
            </a:p>
          </p:txBody>
        </p:sp>
      </p:grpSp>
      <p:grpSp>
        <p:nvGrpSpPr>
          <p:cNvPr id="63" name="Группа 62">
            <a:extLst>
              <a:ext uri="{FF2B5EF4-FFF2-40B4-BE49-F238E27FC236}">
                <a16:creationId xmlns:a16="http://schemas.microsoft.com/office/drawing/2014/main" id="{6BDF2F80-AE5B-7AC8-2A21-957584497ACB}"/>
              </a:ext>
            </a:extLst>
          </p:cNvPr>
          <p:cNvGrpSpPr/>
          <p:nvPr/>
        </p:nvGrpSpPr>
        <p:grpSpPr>
          <a:xfrm>
            <a:off x="3991410" y="3018475"/>
            <a:ext cx="6787344" cy="426655"/>
            <a:chOff x="4072463" y="3591675"/>
            <a:chExt cx="6787344" cy="426655"/>
          </a:xfrm>
        </p:grpSpPr>
        <p:pic>
          <p:nvPicPr>
            <p:cNvPr id="13" name="Рисунок 12">
              <a:extLst>
                <a:ext uri="{FF2B5EF4-FFF2-40B4-BE49-F238E27FC236}">
                  <a16:creationId xmlns:a16="http://schemas.microsoft.com/office/drawing/2014/main" id="{88A5A0E1-42C1-7EC8-C7DB-2249A164F7F4}"/>
                </a:ext>
              </a:extLst>
            </p:cNvPr>
            <p:cNvPicPr>
              <a:picLocks noChangeAspect="1"/>
            </p:cNvPicPr>
            <p:nvPr/>
          </p:nvPicPr>
          <p:blipFill>
            <a:blip r:embed="rId9"/>
            <a:stretch>
              <a:fillRect/>
            </a:stretch>
          </p:blipFill>
          <p:spPr>
            <a:xfrm>
              <a:off x="4072463" y="3637964"/>
              <a:ext cx="525693" cy="380366"/>
            </a:xfrm>
            <a:prstGeom prst="rect">
              <a:avLst/>
            </a:prstGeom>
          </p:spPr>
        </p:pic>
        <p:sp>
          <p:nvSpPr>
            <p:cNvPr id="52" name="TextBox 51">
              <a:extLst>
                <a:ext uri="{FF2B5EF4-FFF2-40B4-BE49-F238E27FC236}">
                  <a16:creationId xmlns:a16="http://schemas.microsoft.com/office/drawing/2014/main" id="{BD23461F-66DC-6636-50E5-4F8F017E81F9}"/>
                </a:ext>
              </a:extLst>
            </p:cNvPr>
            <p:cNvSpPr txBox="1"/>
            <p:nvPr/>
          </p:nvSpPr>
          <p:spPr>
            <a:xfrm>
              <a:off x="4598156" y="3591675"/>
              <a:ext cx="6261651" cy="369332"/>
            </a:xfrm>
            <a:prstGeom prst="rect">
              <a:avLst/>
            </a:prstGeom>
            <a:noFill/>
          </p:spPr>
          <p:txBody>
            <a:bodyPr wrap="none" rtlCol="0">
              <a:spAutoFit/>
            </a:bodyPr>
            <a:lstStyle/>
            <a:p>
              <a:r>
                <a:rPr lang="ru-RU" dirty="0"/>
                <a:t>Верхнетриасовые-нижнеюрские осадочные образования</a:t>
              </a:r>
            </a:p>
          </p:txBody>
        </p:sp>
      </p:grpSp>
      <p:grpSp>
        <p:nvGrpSpPr>
          <p:cNvPr id="64" name="Группа 63">
            <a:extLst>
              <a:ext uri="{FF2B5EF4-FFF2-40B4-BE49-F238E27FC236}">
                <a16:creationId xmlns:a16="http://schemas.microsoft.com/office/drawing/2014/main" id="{23A13158-FA4B-6A47-A496-CA3F4F21898B}"/>
              </a:ext>
            </a:extLst>
          </p:cNvPr>
          <p:cNvGrpSpPr/>
          <p:nvPr/>
        </p:nvGrpSpPr>
        <p:grpSpPr>
          <a:xfrm>
            <a:off x="3999349" y="3398713"/>
            <a:ext cx="5426156" cy="472780"/>
            <a:chOff x="4066338" y="4055028"/>
            <a:chExt cx="5426156" cy="472780"/>
          </a:xfrm>
        </p:grpSpPr>
        <p:pic>
          <p:nvPicPr>
            <p:cNvPr id="43" name="Рисунок 42">
              <a:extLst>
                <a:ext uri="{FF2B5EF4-FFF2-40B4-BE49-F238E27FC236}">
                  <a16:creationId xmlns:a16="http://schemas.microsoft.com/office/drawing/2014/main" id="{AA12B168-5F30-8C54-1917-EA4F7F2E0656}"/>
                </a:ext>
              </a:extLst>
            </p:cNvPr>
            <p:cNvPicPr>
              <a:picLocks noChangeAspect="1"/>
            </p:cNvPicPr>
            <p:nvPr/>
          </p:nvPicPr>
          <p:blipFill>
            <a:blip r:embed="rId10"/>
            <a:stretch>
              <a:fillRect/>
            </a:stretch>
          </p:blipFill>
          <p:spPr>
            <a:xfrm>
              <a:off x="4066338" y="4150838"/>
              <a:ext cx="514350" cy="376970"/>
            </a:xfrm>
            <a:prstGeom prst="rect">
              <a:avLst/>
            </a:prstGeom>
          </p:spPr>
        </p:pic>
        <p:sp>
          <p:nvSpPr>
            <p:cNvPr id="53" name="TextBox 52">
              <a:extLst>
                <a:ext uri="{FF2B5EF4-FFF2-40B4-BE49-F238E27FC236}">
                  <a16:creationId xmlns:a16="http://schemas.microsoft.com/office/drawing/2014/main" id="{42FD31DA-BD56-EF18-A88F-D18BD01A7033}"/>
                </a:ext>
              </a:extLst>
            </p:cNvPr>
            <p:cNvSpPr txBox="1"/>
            <p:nvPr/>
          </p:nvSpPr>
          <p:spPr>
            <a:xfrm>
              <a:off x="4643090" y="4055028"/>
              <a:ext cx="4849404" cy="369332"/>
            </a:xfrm>
            <a:prstGeom prst="rect">
              <a:avLst/>
            </a:prstGeom>
            <a:noFill/>
          </p:spPr>
          <p:txBody>
            <a:bodyPr wrap="none" rtlCol="0">
              <a:spAutoFit/>
            </a:bodyPr>
            <a:lstStyle/>
            <a:p>
              <a:r>
                <a:rPr lang="ru-RU" dirty="0" err="1"/>
                <a:t>Верхнекарбоновые</a:t>
              </a:r>
              <a:r>
                <a:rPr lang="ru-RU" dirty="0"/>
                <a:t> осадочные образования</a:t>
              </a:r>
            </a:p>
          </p:txBody>
        </p:sp>
      </p:grpSp>
      <p:grpSp>
        <p:nvGrpSpPr>
          <p:cNvPr id="65" name="Группа 64">
            <a:extLst>
              <a:ext uri="{FF2B5EF4-FFF2-40B4-BE49-F238E27FC236}">
                <a16:creationId xmlns:a16="http://schemas.microsoft.com/office/drawing/2014/main" id="{12904755-E780-1E12-455A-43DF60CD7452}"/>
              </a:ext>
            </a:extLst>
          </p:cNvPr>
          <p:cNvGrpSpPr/>
          <p:nvPr/>
        </p:nvGrpSpPr>
        <p:grpSpPr>
          <a:xfrm>
            <a:off x="3993704" y="3819915"/>
            <a:ext cx="3853611" cy="646331"/>
            <a:chOff x="4076084" y="4594277"/>
            <a:chExt cx="3853611" cy="646331"/>
          </a:xfrm>
        </p:grpSpPr>
        <p:pic>
          <p:nvPicPr>
            <p:cNvPr id="29" name="Рисунок 28">
              <a:extLst>
                <a:ext uri="{FF2B5EF4-FFF2-40B4-BE49-F238E27FC236}">
                  <a16:creationId xmlns:a16="http://schemas.microsoft.com/office/drawing/2014/main" id="{9978E05E-A9E8-C36A-90E1-73E442C8C204}"/>
                </a:ext>
              </a:extLst>
            </p:cNvPr>
            <p:cNvPicPr>
              <a:picLocks noChangeAspect="1"/>
            </p:cNvPicPr>
            <p:nvPr/>
          </p:nvPicPr>
          <p:blipFill>
            <a:blip r:embed="rId11"/>
            <a:stretch>
              <a:fillRect/>
            </a:stretch>
          </p:blipFill>
          <p:spPr>
            <a:xfrm>
              <a:off x="4076084" y="4750295"/>
              <a:ext cx="514350" cy="352425"/>
            </a:xfrm>
            <a:prstGeom prst="rect">
              <a:avLst/>
            </a:prstGeom>
          </p:spPr>
        </p:pic>
        <p:sp>
          <p:nvSpPr>
            <p:cNvPr id="54" name="TextBox 53">
              <a:extLst>
                <a:ext uri="{FF2B5EF4-FFF2-40B4-BE49-F238E27FC236}">
                  <a16:creationId xmlns:a16="http://schemas.microsoft.com/office/drawing/2014/main" id="{4FBC9A3C-A39F-5672-06BD-129EBDB3D9A4}"/>
                </a:ext>
              </a:extLst>
            </p:cNvPr>
            <p:cNvSpPr txBox="1"/>
            <p:nvPr/>
          </p:nvSpPr>
          <p:spPr>
            <a:xfrm>
              <a:off x="4652836" y="4594277"/>
              <a:ext cx="3276859" cy="646331"/>
            </a:xfrm>
            <a:prstGeom prst="rect">
              <a:avLst/>
            </a:prstGeom>
            <a:noFill/>
          </p:spPr>
          <p:txBody>
            <a:bodyPr wrap="none" rtlCol="0">
              <a:spAutoFit/>
            </a:bodyPr>
            <a:lstStyle/>
            <a:p>
              <a:r>
                <a:rPr lang="ru-RU" dirty="0"/>
                <a:t>Субвулканические </a:t>
              </a:r>
              <a:r>
                <a:rPr lang="ru-RU" dirty="0" err="1"/>
                <a:t>риолиты</a:t>
              </a:r>
              <a:r>
                <a:rPr lang="ru-RU" dirty="0"/>
                <a:t>,</a:t>
              </a:r>
            </a:p>
            <a:p>
              <a:r>
                <a:rPr lang="ru-RU" dirty="0"/>
                <a:t> </a:t>
              </a:r>
              <a:r>
                <a:rPr lang="ru-RU" dirty="0" err="1"/>
                <a:t>трахириолиты</a:t>
              </a:r>
              <a:r>
                <a:rPr lang="ru-RU" dirty="0"/>
                <a:t>, поздний мел</a:t>
              </a:r>
            </a:p>
          </p:txBody>
        </p:sp>
      </p:grpSp>
      <p:grpSp>
        <p:nvGrpSpPr>
          <p:cNvPr id="66" name="Группа 65">
            <a:extLst>
              <a:ext uri="{FF2B5EF4-FFF2-40B4-BE49-F238E27FC236}">
                <a16:creationId xmlns:a16="http://schemas.microsoft.com/office/drawing/2014/main" id="{4D093772-6BFD-E05E-D39E-36E24C6A187F}"/>
              </a:ext>
            </a:extLst>
          </p:cNvPr>
          <p:cNvGrpSpPr/>
          <p:nvPr/>
        </p:nvGrpSpPr>
        <p:grpSpPr>
          <a:xfrm>
            <a:off x="3968242" y="4413528"/>
            <a:ext cx="3889705" cy="369332"/>
            <a:chOff x="4034146" y="5245556"/>
            <a:chExt cx="3889705" cy="369332"/>
          </a:xfrm>
        </p:grpSpPr>
        <p:pic>
          <p:nvPicPr>
            <p:cNvPr id="25" name="Рисунок 24">
              <a:extLst>
                <a:ext uri="{FF2B5EF4-FFF2-40B4-BE49-F238E27FC236}">
                  <a16:creationId xmlns:a16="http://schemas.microsoft.com/office/drawing/2014/main" id="{A8C010F3-B073-4B95-71B2-10966F8BE92E}"/>
                </a:ext>
              </a:extLst>
            </p:cNvPr>
            <p:cNvPicPr>
              <a:picLocks noChangeAspect="1"/>
            </p:cNvPicPr>
            <p:nvPr/>
          </p:nvPicPr>
          <p:blipFill>
            <a:blip r:embed="rId12"/>
            <a:stretch>
              <a:fillRect/>
            </a:stretch>
          </p:blipFill>
          <p:spPr>
            <a:xfrm>
              <a:off x="4034146" y="5256542"/>
              <a:ext cx="542262" cy="352424"/>
            </a:xfrm>
            <a:prstGeom prst="rect">
              <a:avLst/>
            </a:prstGeom>
          </p:spPr>
        </p:pic>
        <p:sp>
          <p:nvSpPr>
            <p:cNvPr id="55" name="TextBox 54">
              <a:extLst>
                <a:ext uri="{FF2B5EF4-FFF2-40B4-BE49-F238E27FC236}">
                  <a16:creationId xmlns:a16="http://schemas.microsoft.com/office/drawing/2014/main" id="{96696A21-1DD3-E18A-80BA-8E9042D1B61D}"/>
                </a:ext>
              </a:extLst>
            </p:cNvPr>
            <p:cNvSpPr txBox="1"/>
            <p:nvPr/>
          </p:nvSpPr>
          <p:spPr>
            <a:xfrm>
              <a:off x="4658213" y="5245556"/>
              <a:ext cx="3265638" cy="369332"/>
            </a:xfrm>
            <a:prstGeom prst="rect">
              <a:avLst/>
            </a:prstGeom>
            <a:noFill/>
          </p:spPr>
          <p:txBody>
            <a:bodyPr wrap="none" rtlCol="0">
              <a:spAutoFit/>
            </a:bodyPr>
            <a:lstStyle/>
            <a:p>
              <a:r>
                <a:rPr lang="ru-RU" dirty="0"/>
                <a:t>Раннепалеогеновые граниты</a:t>
              </a:r>
            </a:p>
          </p:txBody>
        </p:sp>
      </p:grpSp>
      <p:grpSp>
        <p:nvGrpSpPr>
          <p:cNvPr id="68" name="Группа 67">
            <a:extLst>
              <a:ext uri="{FF2B5EF4-FFF2-40B4-BE49-F238E27FC236}">
                <a16:creationId xmlns:a16="http://schemas.microsoft.com/office/drawing/2014/main" id="{DF699769-CB24-1F67-E8D0-72F48055936A}"/>
              </a:ext>
            </a:extLst>
          </p:cNvPr>
          <p:cNvGrpSpPr/>
          <p:nvPr/>
        </p:nvGrpSpPr>
        <p:grpSpPr>
          <a:xfrm>
            <a:off x="3976480" y="4848551"/>
            <a:ext cx="3436962" cy="369574"/>
            <a:chOff x="4034146" y="5804142"/>
            <a:chExt cx="3436962" cy="369574"/>
          </a:xfrm>
        </p:grpSpPr>
        <p:pic>
          <p:nvPicPr>
            <p:cNvPr id="23" name="Рисунок 22">
              <a:extLst>
                <a:ext uri="{FF2B5EF4-FFF2-40B4-BE49-F238E27FC236}">
                  <a16:creationId xmlns:a16="http://schemas.microsoft.com/office/drawing/2014/main" id="{B9BB80F4-831B-3CF4-533D-A22333AB6B04}"/>
                </a:ext>
              </a:extLst>
            </p:cNvPr>
            <p:cNvPicPr>
              <a:picLocks noChangeAspect="1"/>
            </p:cNvPicPr>
            <p:nvPr/>
          </p:nvPicPr>
          <p:blipFill>
            <a:blip r:embed="rId13"/>
            <a:stretch>
              <a:fillRect/>
            </a:stretch>
          </p:blipFill>
          <p:spPr>
            <a:xfrm>
              <a:off x="4034146" y="5804142"/>
              <a:ext cx="542263" cy="363765"/>
            </a:xfrm>
            <a:prstGeom prst="rect">
              <a:avLst/>
            </a:prstGeom>
          </p:spPr>
        </p:pic>
        <p:sp>
          <p:nvSpPr>
            <p:cNvPr id="56" name="TextBox 55">
              <a:extLst>
                <a:ext uri="{FF2B5EF4-FFF2-40B4-BE49-F238E27FC236}">
                  <a16:creationId xmlns:a16="http://schemas.microsoft.com/office/drawing/2014/main" id="{EC3952A0-0F22-DC0D-1E33-06DF8FA85012}"/>
                </a:ext>
              </a:extLst>
            </p:cNvPr>
            <p:cNvSpPr txBox="1"/>
            <p:nvPr/>
          </p:nvSpPr>
          <p:spPr>
            <a:xfrm>
              <a:off x="4643090" y="5804384"/>
              <a:ext cx="2828018" cy="369332"/>
            </a:xfrm>
            <a:prstGeom prst="rect">
              <a:avLst/>
            </a:prstGeom>
            <a:noFill/>
          </p:spPr>
          <p:txBody>
            <a:bodyPr wrap="none" rtlCol="0">
              <a:spAutoFit/>
            </a:bodyPr>
            <a:lstStyle/>
            <a:p>
              <a:r>
                <a:rPr lang="ru-RU" dirty="0"/>
                <a:t>Позднемеловые граниты</a:t>
              </a:r>
            </a:p>
          </p:txBody>
        </p:sp>
      </p:grpSp>
      <p:grpSp>
        <p:nvGrpSpPr>
          <p:cNvPr id="69" name="Группа 68">
            <a:extLst>
              <a:ext uri="{FF2B5EF4-FFF2-40B4-BE49-F238E27FC236}">
                <a16:creationId xmlns:a16="http://schemas.microsoft.com/office/drawing/2014/main" id="{733A2C60-3D7F-CB2A-EBC2-DFEB141DB144}"/>
              </a:ext>
            </a:extLst>
          </p:cNvPr>
          <p:cNvGrpSpPr/>
          <p:nvPr/>
        </p:nvGrpSpPr>
        <p:grpSpPr>
          <a:xfrm>
            <a:off x="3992957" y="5212781"/>
            <a:ext cx="2855767" cy="409076"/>
            <a:chOff x="4034147" y="6250754"/>
            <a:chExt cx="2855767" cy="409076"/>
          </a:xfrm>
        </p:grpSpPr>
        <p:grpSp>
          <p:nvGrpSpPr>
            <p:cNvPr id="46" name="Группа 45">
              <a:extLst>
                <a:ext uri="{FF2B5EF4-FFF2-40B4-BE49-F238E27FC236}">
                  <a16:creationId xmlns:a16="http://schemas.microsoft.com/office/drawing/2014/main" id="{7F4DBA6E-ADEC-74EE-6C04-9659B31D8FBA}"/>
                </a:ext>
              </a:extLst>
            </p:cNvPr>
            <p:cNvGrpSpPr/>
            <p:nvPr/>
          </p:nvGrpSpPr>
          <p:grpSpPr>
            <a:xfrm>
              <a:off x="4034147" y="6316930"/>
              <a:ext cx="542262" cy="342900"/>
              <a:chOff x="4034147" y="6316930"/>
              <a:chExt cx="542262" cy="342900"/>
            </a:xfrm>
          </p:grpSpPr>
          <p:sp>
            <p:nvSpPr>
              <p:cNvPr id="44" name="Прямоугольник 43">
                <a:extLst>
                  <a:ext uri="{FF2B5EF4-FFF2-40B4-BE49-F238E27FC236}">
                    <a16:creationId xmlns:a16="http://schemas.microsoft.com/office/drawing/2014/main" id="{6EC66D0A-8BEA-825E-7372-0255C881A928}"/>
                  </a:ext>
                </a:extLst>
              </p:cNvPr>
              <p:cNvSpPr/>
              <p:nvPr/>
            </p:nvSpPr>
            <p:spPr>
              <a:xfrm>
                <a:off x="4034147" y="6316930"/>
                <a:ext cx="542262" cy="3429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45" name="Полилиния: фигура 44">
                <a:extLst>
                  <a:ext uri="{FF2B5EF4-FFF2-40B4-BE49-F238E27FC236}">
                    <a16:creationId xmlns:a16="http://schemas.microsoft.com/office/drawing/2014/main" id="{C5DB8B65-0548-2D6F-01CF-55207A1DABA6}"/>
                  </a:ext>
                </a:extLst>
              </p:cNvPr>
              <p:cNvSpPr/>
              <p:nvPr/>
            </p:nvSpPr>
            <p:spPr>
              <a:xfrm>
                <a:off x="4076815" y="6373756"/>
                <a:ext cx="482600" cy="266700"/>
              </a:xfrm>
              <a:custGeom>
                <a:avLst/>
                <a:gdLst>
                  <a:gd name="connsiteX0" fmla="*/ 0 w 482600"/>
                  <a:gd name="connsiteY0" fmla="*/ 0 h 266700"/>
                  <a:gd name="connsiteX1" fmla="*/ 482600 w 482600"/>
                  <a:gd name="connsiteY1" fmla="*/ 266700 h 266700"/>
                </a:gdLst>
                <a:ahLst/>
                <a:cxnLst>
                  <a:cxn ang="0">
                    <a:pos x="connsiteX0" y="connsiteY0"/>
                  </a:cxn>
                  <a:cxn ang="0">
                    <a:pos x="connsiteX1" y="connsiteY1"/>
                  </a:cxn>
                </a:cxnLst>
                <a:rect l="l" t="t" r="r" b="b"/>
                <a:pathLst>
                  <a:path w="482600" h="266700">
                    <a:moveTo>
                      <a:pt x="0" y="0"/>
                    </a:moveTo>
                    <a:lnTo>
                      <a:pt x="482600" y="26670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7" name="TextBox 56">
              <a:extLst>
                <a:ext uri="{FF2B5EF4-FFF2-40B4-BE49-F238E27FC236}">
                  <a16:creationId xmlns:a16="http://schemas.microsoft.com/office/drawing/2014/main" id="{163877C6-EFC7-11DD-2572-3B10F5C518E5}"/>
                </a:ext>
              </a:extLst>
            </p:cNvPr>
            <p:cNvSpPr txBox="1"/>
            <p:nvPr/>
          </p:nvSpPr>
          <p:spPr>
            <a:xfrm>
              <a:off x="4658213" y="6250754"/>
              <a:ext cx="2231701" cy="369332"/>
            </a:xfrm>
            <a:prstGeom prst="rect">
              <a:avLst/>
            </a:prstGeom>
            <a:noFill/>
          </p:spPr>
          <p:txBody>
            <a:bodyPr wrap="none" rtlCol="0">
              <a:spAutoFit/>
            </a:bodyPr>
            <a:lstStyle/>
            <a:p>
              <a:r>
                <a:rPr lang="ru-RU" dirty="0"/>
                <a:t>Основные разломы</a:t>
              </a:r>
            </a:p>
          </p:txBody>
        </p:sp>
      </p:grpSp>
      <p:grpSp>
        <p:nvGrpSpPr>
          <p:cNvPr id="78" name="Группа 77">
            <a:extLst>
              <a:ext uri="{FF2B5EF4-FFF2-40B4-BE49-F238E27FC236}">
                <a16:creationId xmlns:a16="http://schemas.microsoft.com/office/drawing/2014/main" id="{13FB9F81-B264-721F-28BE-6CA231BDF87D}"/>
              </a:ext>
            </a:extLst>
          </p:cNvPr>
          <p:cNvGrpSpPr/>
          <p:nvPr/>
        </p:nvGrpSpPr>
        <p:grpSpPr>
          <a:xfrm>
            <a:off x="7845307" y="3827622"/>
            <a:ext cx="4346693" cy="2330979"/>
            <a:chOff x="7785485" y="4367849"/>
            <a:chExt cx="4346693" cy="2330979"/>
          </a:xfrm>
        </p:grpSpPr>
        <p:grpSp>
          <p:nvGrpSpPr>
            <p:cNvPr id="76" name="Группа 75">
              <a:extLst>
                <a:ext uri="{FF2B5EF4-FFF2-40B4-BE49-F238E27FC236}">
                  <a16:creationId xmlns:a16="http://schemas.microsoft.com/office/drawing/2014/main" id="{ED65D63C-E4AA-AA24-FA2B-3E0AD1521476}"/>
                </a:ext>
              </a:extLst>
            </p:cNvPr>
            <p:cNvGrpSpPr/>
            <p:nvPr/>
          </p:nvGrpSpPr>
          <p:grpSpPr>
            <a:xfrm>
              <a:off x="7785485" y="4367849"/>
              <a:ext cx="4346693" cy="2276513"/>
              <a:chOff x="8603195" y="3419557"/>
              <a:chExt cx="4346693" cy="2276513"/>
            </a:xfrm>
          </p:grpSpPr>
          <p:pic>
            <p:nvPicPr>
              <p:cNvPr id="31" name="Рисунок 30">
                <a:extLst>
                  <a:ext uri="{FF2B5EF4-FFF2-40B4-BE49-F238E27FC236}">
                    <a16:creationId xmlns:a16="http://schemas.microsoft.com/office/drawing/2014/main" id="{F166354A-6ED6-1C27-B577-38301F653112}"/>
                  </a:ext>
                </a:extLst>
              </p:cNvPr>
              <p:cNvPicPr>
                <a:picLocks noChangeAspect="1"/>
              </p:cNvPicPr>
              <p:nvPr/>
            </p:nvPicPr>
            <p:blipFill>
              <a:blip r:embed="rId14"/>
              <a:stretch>
                <a:fillRect/>
              </a:stretch>
            </p:blipFill>
            <p:spPr>
              <a:xfrm>
                <a:off x="8603195" y="3488258"/>
                <a:ext cx="485775" cy="314325"/>
              </a:xfrm>
              <a:prstGeom prst="rect">
                <a:avLst/>
              </a:prstGeom>
            </p:spPr>
          </p:pic>
          <p:pic>
            <p:nvPicPr>
              <p:cNvPr id="33" name="Рисунок 32">
                <a:extLst>
                  <a:ext uri="{FF2B5EF4-FFF2-40B4-BE49-F238E27FC236}">
                    <a16:creationId xmlns:a16="http://schemas.microsoft.com/office/drawing/2014/main" id="{89F87717-C825-309F-6A6C-E0C197CC26A8}"/>
                  </a:ext>
                </a:extLst>
              </p:cNvPr>
              <p:cNvPicPr>
                <a:picLocks noChangeAspect="1"/>
              </p:cNvPicPr>
              <p:nvPr/>
            </p:nvPicPr>
            <p:blipFill>
              <a:blip r:embed="rId15"/>
              <a:stretch>
                <a:fillRect/>
              </a:stretch>
            </p:blipFill>
            <p:spPr>
              <a:xfrm>
                <a:off x="8674272" y="4010049"/>
                <a:ext cx="419100" cy="276225"/>
              </a:xfrm>
              <a:prstGeom prst="rect">
                <a:avLst/>
              </a:prstGeom>
            </p:spPr>
          </p:pic>
          <p:pic>
            <p:nvPicPr>
              <p:cNvPr id="35" name="Рисунок 34">
                <a:extLst>
                  <a:ext uri="{FF2B5EF4-FFF2-40B4-BE49-F238E27FC236}">
                    <a16:creationId xmlns:a16="http://schemas.microsoft.com/office/drawing/2014/main" id="{A00DA377-0FB5-11CE-1FD3-B2F66D7FC385}"/>
                  </a:ext>
                </a:extLst>
              </p:cNvPr>
              <p:cNvPicPr>
                <a:picLocks noChangeAspect="1"/>
              </p:cNvPicPr>
              <p:nvPr/>
            </p:nvPicPr>
            <p:blipFill>
              <a:blip r:embed="rId16"/>
              <a:stretch>
                <a:fillRect/>
              </a:stretch>
            </p:blipFill>
            <p:spPr>
              <a:xfrm>
                <a:off x="8630603" y="4463577"/>
                <a:ext cx="457200" cy="276225"/>
              </a:xfrm>
              <a:prstGeom prst="rect">
                <a:avLst/>
              </a:prstGeom>
            </p:spPr>
          </p:pic>
          <p:pic>
            <p:nvPicPr>
              <p:cNvPr id="37" name="Рисунок 36">
                <a:extLst>
                  <a:ext uri="{FF2B5EF4-FFF2-40B4-BE49-F238E27FC236}">
                    <a16:creationId xmlns:a16="http://schemas.microsoft.com/office/drawing/2014/main" id="{B7AAD943-E261-AEFC-BFA8-C6DC227A37F5}"/>
                  </a:ext>
                </a:extLst>
              </p:cNvPr>
              <p:cNvPicPr>
                <a:picLocks noChangeAspect="1"/>
              </p:cNvPicPr>
              <p:nvPr/>
            </p:nvPicPr>
            <p:blipFill>
              <a:blip r:embed="rId17"/>
              <a:stretch>
                <a:fillRect/>
              </a:stretch>
            </p:blipFill>
            <p:spPr>
              <a:xfrm>
                <a:off x="8650459" y="4917105"/>
                <a:ext cx="466725" cy="314325"/>
              </a:xfrm>
              <a:prstGeom prst="rect">
                <a:avLst/>
              </a:prstGeom>
            </p:spPr>
          </p:pic>
          <p:pic>
            <p:nvPicPr>
              <p:cNvPr id="39" name="Рисунок 38">
                <a:extLst>
                  <a:ext uri="{FF2B5EF4-FFF2-40B4-BE49-F238E27FC236}">
                    <a16:creationId xmlns:a16="http://schemas.microsoft.com/office/drawing/2014/main" id="{FFEB893E-BEFD-BAB4-5A0B-BE270F0A74AA}"/>
                  </a:ext>
                </a:extLst>
              </p:cNvPr>
              <p:cNvPicPr>
                <a:picLocks noChangeAspect="1"/>
              </p:cNvPicPr>
              <p:nvPr/>
            </p:nvPicPr>
            <p:blipFill>
              <a:blip r:embed="rId18"/>
              <a:stretch>
                <a:fillRect/>
              </a:stretch>
            </p:blipFill>
            <p:spPr>
              <a:xfrm>
                <a:off x="8630603" y="5362695"/>
                <a:ext cx="485775" cy="333375"/>
              </a:xfrm>
              <a:prstGeom prst="rect">
                <a:avLst/>
              </a:prstGeom>
            </p:spPr>
          </p:pic>
          <p:sp>
            <p:nvSpPr>
              <p:cNvPr id="71" name="TextBox 70">
                <a:extLst>
                  <a:ext uri="{FF2B5EF4-FFF2-40B4-BE49-F238E27FC236}">
                    <a16:creationId xmlns:a16="http://schemas.microsoft.com/office/drawing/2014/main" id="{D9370A3C-3BF5-AFB0-10C5-5F9A5F11629D}"/>
                  </a:ext>
                </a:extLst>
              </p:cNvPr>
              <p:cNvSpPr txBox="1"/>
              <p:nvPr/>
            </p:nvSpPr>
            <p:spPr>
              <a:xfrm>
                <a:off x="9116378" y="3419557"/>
                <a:ext cx="2661306" cy="369332"/>
              </a:xfrm>
              <a:prstGeom prst="rect">
                <a:avLst/>
              </a:prstGeom>
              <a:noFill/>
            </p:spPr>
            <p:txBody>
              <a:bodyPr wrap="none" rtlCol="0">
                <a:spAutoFit/>
              </a:bodyPr>
              <a:lstStyle/>
              <a:p>
                <a:r>
                  <a:rPr lang="ru-RU" dirty="0"/>
                  <a:t>Месторождения золота</a:t>
                </a:r>
              </a:p>
            </p:txBody>
          </p:sp>
          <p:sp>
            <p:nvSpPr>
              <p:cNvPr id="72" name="TextBox 71">
                <a:extLst>
                  <a:ext uri="{FF2B5EF4-FFF2-40B4-BE49-F238E27FC236}">
                    <a16:creationId xmlns:a16="http://schemas.microsoft.com/office/drawing/2014/main" id="{CCFE2CC8-8C09-80B1-DDB1-1F6DE5E25D69}"/>
                  </a:ext>
                </a:extLst>
              </p:cNvPr>
              <p:cNvSpPr txBox="1"/>
              <p:nvPr/>
            </p:nvSpPr>
            <p:spPr>
              <a:xfrm>
                <a:off x="9116378" y="4004400"/>
                <a:ext cx="2781531" cy="369332"/>
              </a:xfrm>
              <a:prstGeom prst="rect">
                <a:avLst/>
              </a:prstGeom>
              <a:noFill/>
            </p:spPr>
            <p:txBody>
              <a:bodyPr wrap="none" rtlCol="0">
                <a:spAutoFit/>
              </a:bodyPr>
              <a:lstStyle/>
              <a:p>
                <a:r>
                  <a:rPr lang="ru-RU" dirty="0"/>
                  <a:t>Рудопроявления золота </a:t>
                </a:r>
              </a:p>
            </p:txBody>
          </p:sp>
          <p:sp>
            <p:nvSpPr>
              <p:cNvPr id="73" name="TextBox 72">
                <a:extLst>
                  <a:ext uri="{FF2B5EF4-FFF2-40B4-BE49-F238E27FC236}">
                    <a16:creationId xmlns:a16="http://schemas.microsoft.com/office/drawing/2014/main" id="{C6137C58-F38A-7724-76E8-86163BF00AC4}"/>
                  </a:ext>
                </a:extLst>
              </p:cNvPr>
              <p:cNvSpPr txBox="1"/>
              <p:nvPr/>
            </p:nvSpPr>
            <p:spPr>
              <a:xfrm>
                <a:off x="9086437" y="4439364"/>
                <a:ext cx="3329758" cy="369332"/>
              </a:xfrm>
              <a:prstGeom prst="rect">
                <a:avLst/>
              </a:prstGeom>
              <a:noFill/>
            </p:spPr>
            <p:txBody>
              <a:bodyPr wrap="none" rtlCol="0">
                <a:spAutoFit/>
              </a:bodyPr>
              <a:lstStyle/>
              <a:p>
                <a:r>
                  <a:rPr lang="ru-RU" dirty="0"/>
                  <a:t>Точки минерализации золота</a:t>
                </a:r>
              </a:p>
            </p:txBody>
          </p:sp>
          <p:sp>
            <p:nvSpPr>
              <p:cNvPr id="74" name="TextBox 73">
                <a:extLst>
                  <a:ext uri="{FF2B5EF4-FFF2-40B4-BE49-F238E27FC236}">
                    <a16:creationId xmlns:a16="http://schemas.microsoft.com/office/drawing/2014/main" id="{A844D9BE-FF25-3375-0D3A-EC58260B5D69}"/>
                  </a:ext>
                </a:extLst>
              </p:cNvPr>
              <p:cNvSpPr txBox="1"/>
              <p:nvPr/>
            </p:nvSpPr>
            <p:spPr>
              <a:xfrm>
                <a:off x="9147244" y="4841778"/>
                <a:ext cx="3802644" cy="369332"/>
              </a:xfrm>
              <a:prstGeom prst="rect">
                <a:avLst/>
              </a:prstGeom>
              <a:noFill/>
            </p:spPr>
            <p:txBody>
              <a:bodyPr wrap="none" rtlCol="0">
                <a:spAutoFit/>
              </a:bodyPr>
              <a:lstStyle/>
              <a:p>
                <a:r>
                  <a:rPr lang="ru-RU" dirty="0"/>
                  <a:t>Точки минерализации молибдена</a:t>
                </a:r>
              </a:p>
            </p:txBody>
          </p:sp>
          <p:sp>
            <p:nvSpPr>
              <p:cNvPr id="75" name="TextBox 74">
                <a:extLst>
                  <a:ext uri="{FF2B5EF4-FFF2-40B4-BE49-F238E27FC236}">
                    <a16:creationId xmlns:a16="http://schemas.microsoft.com/office/drawing/2014/main" id="{B80143D9-0F20-26D9-18DB-43551FD32BC6}"/>
                  </a:ext>
                </a:extLst>
              </p:cNvPr>
              <p:cNvSpPr txBox="1"/>
              <p:nvPr/>
            </p:nvSpPr>
            <p:spPr>
              <a:xfrm>
                <a:off x="9147244" y="5326738"/>
                <a:ext cx="3209533" cy="369332"/>
              </a:xfrm>
              <a:prstGeom prst="rect">
                <a:avLst/>
              </a:prstGeom>
              <a:noFill/>
            </p:spPr>
            <p:txBody>
              <a:bodyPr wrap="none" rtlCol="0">
                <a:spAutoFit/>
              </a:bodyPr>
              <a:lstStyle/>
              <a:p>
                <a:r>
                  <a:rPr lang="ru-RU" dirty="0"/>
                  <a:t>Точки минерализации ртути</a:t>
                </a:r>
              </a:p>
            </p:txBody>
          </p:sp>
        </p:grpSp>
        <p:sp>
          <p:nvSpPr>
            <p:cNvPr id="77" name="Прямоугольник 76">
              <a:extLst>
                <a:ext uri="{FF2B5EF4-FFF2-40B4-BE49-F238E27FC236}">
                  <a16:creationId xmlns:a16="http://schemas.microsoft.com/office/drawing/2014/main" id="{C8DC0F99-5662-D9E4-FC12-C823F3497969}"/>
                </a:ext>
              </a:extLst>
            </p:cNvPr>
            <p:cNvSpPr/>
            <p:nvPr/>
          </p:nvSpPr>
          <p:spPr>
            <a:xfrm>
              <a:off x="7806487" y="4401134"/>
              <a:ext cx="4291511" cy="22976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grpSp>
      <p:grpSp>
        <p:nvGrpSpPr>
          <p:cNvPr id="11" name="Группа 10">
            <a:extLst>
              <a:ext uri="{FF2B5EF4-FFF2-40B4-BE49-F238E27FC236}">
                <a16:creationId xmlns:a16="http://schemas.microsoft.com/office/drawing/2014/main" id="{7F8E672C-BC3D-365F-36A9-290C3AFFBE55}"/>
              </a:ext>
            </a:extLst>
          </p:cNvPr>
          <p:cNvGrpSpPr/>
          <p:nvPr/>
        </p:nvGrpSpPr>
        <p:grpSpPr>
          <a:xfrm>
            <a:off x="3999349" y="5649085"/>
            <a:ext cx="3648579" cy="646331"/>
            <a:chOff x="3999349" y="5649085"/>
            <a:chExt cx="3648579" cy="646331"/>
          </a:xfrm>
        </p:grpSpPr>
        <p:grpSp>
          <p:nvGrpSpPr>
            <p:cNvPr id="67" name="Группа 66">
              <a:extLst>
                <a:ext uri="{FF2B5EF4-FFF2-40B4-BE49-F238E27FC236}">
                  <a16:creationId xmlns:a16="http://schemas.microsoft.com/office/drawing/2014/main" id="{3A92FB62-D55B-D7D6-F88B-5D0BB43795B4}"/>
                </a:ext>
              </a:extLst>
            </p:cNvPr>
            <p:cNvGrpSpPr/>
            <p:nvPr/>
          </p:nvGrpSpPr>
          <p:grpSpPr>
            <a:xfrm>
              <a:off x="3999349" y="5649085"/>
              <a:ext cx="3648579" cy="646331"/>
              <a:chOff x="4034147" y="6213507"/>
              <a:chExt cx="3648579" cy="646331"/>
            </a:xfrm>
          </p:grpSpPr>
          <p:sp>
            <p:nvSpPr>
              <p:cNvPr id="80" name="Прямоугольник 79">
                <a:extLst>
                  <a:ext uri="{FF2B5EF4-FFF2-40B4-BE49-F238E27FC236}">
                    <a16:creationId xmlns:a16="http://schemas.microsoft.com/office/drawing/2014/main" id="{057C14D0-E5EB-75BE-D4B3-7E4326F9DEE2}"/>
                  </a:ext>
                </a:extLst>
              </p:cNvPr>
              <p:cNvSpPr/>
              <p:nvPr/>
            </p:nvSpPr>
            <p:spPr>
              <a:xfrm>
                <a:off x="4034147" y="6316930"/>
                <a:ext cx="542262" cy="342900"/>
              </a:xfrm>
              <a:prstGeom prst="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79" name="TextBox 78">
                <a:extLst>
                  <a:ext uri="{FF2B5EF4-FFF2-40B4-BE49-F238E27FC236}">
                    <a16:creationId xmlns:a16="http://schemas.microsoft.com/office/drawing/2014/main" id="{C073CCFF-ADBE-5804-6779-B90141690DA2}"/>
                  </a:ext>
                </a:extLst>
              </p:cNvPr>
              <p:cNvSpPr txBox="1"/>
              <p:nvPr/>
            </p:nvSpPr>
            <p:spPr>
              <a:xfrm>
                <a:off x="4662347" y="6213507"/>
                <a:ext cx="3020379" cy="646331"/>
              </a:xfrm>
              <a:prstGeom prst="rect">
                <a:avLst/>
              </a:prstGeom>
              <a:noFill/>
            </p:spPr>
            <p:txBody>
              <a:bodyPr wrap="none" rtlCol="0">
                <a:spAutoFit/>
              </a:bodyPr>
              <a:lstStyle/>
              <a:p>
                <a:r>
                  <a:rPr lang="ru-RU" dirty="0"/>
                  <a:t>Границы Нижнеамурской </a:t>
                </a:r>
              </a:p>
              <a:p>
                <a:r>
                  <a:rPr lang="ru-RU" dirty="0"/>
                  <a:t>металлогенической зоны</a:t>
                </a:r>
              </a:p>
            </p:txBody>
          </p:sp>
        </p:grpSp>
        <p:cxnSp>
          <p:nvCxnSpPr>
            <p:cNvPr id="5" name="Прямая соединительная линия 4">
              <a:extLst>
                <a:ext uri="{FF2B5EF4-FFF2-40B4-BE49-F238E27FC236}">
                  <a16:creationId xmlns:a16="http://schemas.microsoft.com/office/drawing/2014/main" id="{E5729EBC-0D49-797C-06D7-A80BE5CDDE6E}"/>
                </a:ext>
              </a:extLst>
            </p:cNvPr>
            <p:cNvCxnSpPr>
              <a:cxnSpLocks/>
              <a:stCxn id="80" idx="1"/>
              <a:endCxn id="80" idx="3"/>
            </p:cNvCxnSpPr>
            <p:nvPr/>
          </p:nvCxnSpPr>
          <p:spPr>
            <a:xfrm>
              <a:off x="3999349" y="5923958"/>
              <a:ext cx="542262" cy="0"/>
            </a:xfrm>
            <a:prstGeom prst="line">
              <a:avLst/>
            </a:prstGeom>
            <a:ln w="34925">
              <a:solidFill>
                <a:srgbClr val="FFFF00"/>
              </a:solidFill>
              <a:prstDash val="lg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7779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5BDDF6-6243-567B-6029-86502C1E1787}"/>
              </a:ext>
            </a:extLst>
          </p:cNvPr>
          <p:cNvSpPr txBox="1"/>
          <p:nvPr/>
        </p:nvSpPr>
        <p:spPr>
          <a:xfrm>
            <a:off x="1178011" y="84333"/>
            <a:ext cx="9144000"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Аномальные магнитное и гравитационное поля центральной части Нижнеамурской </a:t>
            </a:r>
            <a:r>
              <a:rPr kumimoji="0" lang="ru-RU" sz="2200" b="1" i="0" u="none" strike="noStrike" kern="1200" cap="none" spc="0" normalizeH="0" baseline="0" noProof="0" dirty="0" err="1">
                <a:ln>
                  <a:noFill/>
                </a:ln>
                <a:effectLst>
                  <a:outerShdw blurRad="38100" dist="38100" dir="2700000" algn="tl">
                    <a:srgbClr val="000000">
                      <a:alpha val="43137"/>
                    </a:srgbClr>
                  </a:outerShdw>
                </a:effectLst>
                <a:uLnTx/>
                <a:uFillTx/>
                <a:latin typeface="Arial" charset="0"/>
                <a:ea typeface="+mn-ea"/>
                <a:cs typeface="Arial" charset="0"/>
              </a:rPr>
              <a:t>минерагенической</a:t>
            </a:r>
            <a:r>
              <a:rPr kumimoji="0" lang="ru-RU"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 зоны</a:t>
            </a:r>
            <a:endParaRPr kumimoji="0" lang="ru-RU" sz="2200" b="0"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endParaRPr>
          </a:p>
        </p:txBody>
      </p:sp>
      <p:grpSp>
        <p:nvGrpSpPr>
          <p:cNvPr id="2" name="Группа 1">
            <a:extLst>
              <a:ext uri="{FF2B5EF4-FFF2-40B4-BE49-F238E27FC236}">
                <a16:creationId xmlns:a16="http://schemas.microsoft.com/office/drawing/2014/main" id="{E895AF99-9CDA-9ED2-8C69-1F43CD1E7457}"/>
              </a:ext>
            </a:extLst>
          </p:cNvPr>
          <p:cNvGrpSpPr/>
          <p:nvPr/>
        </p:nvGrpSpPr>
        <p:grpSpPr>
          <a:xfrm>
            <a:off x="459539" y="932700"/>
            <a:ext cx="11044947" cy="5603737"/>
            <a:chOff x="451301" y="1188073"/>
            <a:chExt cx="11044947" cy="5603737"/>
          </a:xfrm>
        </p:grpSpPr>
        <p:pic>
          <p:nvPicPr>
            <p:cNvPr id="6" name="Рисунок 5">
              <a:extLst>
                <a:ext uri="{FF2B5EF4-FFF2-40B4-BE49-F238E27FC236}">
                  <a16:creationId xmlns:a16="http://schemas.microsoft.com/office/drawing/2014/main" id="{F30B2D51-02AA-5973-0508-39DAC4659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01" y="1189709"/>
              <a:ext cx="3685269" cy="5602101"/>
            </a:xfrm>
            <a:prstGeom prst="rect">
              <a:avLst/>
            </a:prstGeom>
          </p:spPr>
        </p:pic>
        <p:pic>
          <p:nvPicPr>
            <p:cNvPr id="9" name="Рисунок 8">
              <a:extLst>
                <a:ext uri="{FF2B5EF4-FFF2-40B4-BE49-F238E27FC236}">
                  <a16:creationId xmlns:a16="http://schemas.microsoft.com/office/drawing/2014/main" id="{9A3B039B-7B34-8AA3-1D07-724AD8CFA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6569" y="1189709"/>
              <a:ext cx="3685269" cy="5602100"/>
            </a:xfrm>
            <a:prstGeom prst="rect">
              <a:avLst/>
            </a:prstGeom>
          </p:spPr>
        </p:pic>
        <p:pic>
          <p:nvPicPr>
            <p:cNvPr id="11" name="Рисунок 10">
              <a:extLst>
                <a:ext uri="{FF2B5EF4-FFF2-40B4-BE49-F238E27FC236}">
                  <a16:creationId xmlns:a16="http://schemas.microsoft.com/office/drawing/2014/main" id="{86B322AE-3ED1-55C4-0B28-C58A49A412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838" y="1188073"/>
              <a:ext cx="3674410" cy="5585594"/>
            </a:xfrm>
            <a:prstGeom prst="rect">
              <a:avLst/>
            </a:prstGeom>
          </p:spPr>
        </p:pic>
      </p:grpSp>
      <p:sp>
        <p:nvSpPr>
          <p:cNvPr id="3" name="TextBox 2">
            <a:extLst>
              <a:ext uri="{FF2B5EF4-FFF2-40B4-BE49-F238E27FC236}">
                <a16:creationId xmlns:a16="http://schemas.microsoft.com/office/drawing/2014/main" id="{4A9F36F9-3604-FF9B-50B0-4B3B4EA57901}"/>
              </a:ext>
            </a:extLst>
          </p:cNvPr>
          <p:cNvSpPr txBox="1"/>
          <p:nvPr/>
        </p:nvSpPr>
        <p:spPr>
          <a:xfrm>
            <a:off x="729687" y="6247667"/>
            <a:ext cx="3243196" cy="369332"/>
          </a:xfrm>
          <a:prstGeom prst="rect">
            <a:avLst/>
          </a:prstGeom>
          <a:solidFill>
            <a:schemeClr val="bg1"/>
          </a:solidFill>
        </p:spPr>
        <p:txBody>
          <a:bodyPr wrap="none" rtlCol="0">
            <a:spAutoFit/>
          </a:bodyPr>
          <a:lstStyle/>
          <a:p>
            <a:r>
              <a:rPr lang="ru-RU" dirty="0"/>
              <a:t>Аномальное магнитное поле</a:t>
            </a:r>
          </a:p>
        </p:txBody>
      </p:sp>
      <p:sp>
        <p:nvSpPr>
          <p:cNvPr id="8" name="TextBox 7">
            <a:extLst>
              <a:ext uri="{FF2B5EF4-FFF2-40B4-BE49-F238E27FC236}">
                <a16:creationId xmlns:a16="http://schemas.microsoft.com/office/drawing/2014/main" id="{FAFBEAF5-ADB3-AD61-B89D-1B30F5655204}"/>
              </a:ext>
            </a:extLst>
          </p:cNvPr>
          <p:cNvSpPr txBox="1"/>
          <p:nvPr/>
        </p:nvSpPr>
        <p:spPr>
          <a:xfrm>
            <a:off x="4558026" y="6220469"/>
            <a:ext cx="3031599" cy="646331"/>
          </a:xfrm>
          <a:prstGeom prst="rect">
            <a:avLst/>
          </a:prstGeom>
          <a:solidFill>
            <a:schemeClr val="bg1"/>
          </a:solidFill>
        </p:spPr>
        <p:txBody>
          <a:bodyPr wrap="none" rtlCol="0">
            <a:spAutoFit/>
          </a:bodyPr>
          <a:lstStyle/>
          <a:p>
            <a:r>
              <a:rPr lang="ru-RU" dirty="0"/>
              <a:t>Поле силы тяжести</a:t>
            </a:r>
          </a:p>
          <a:p>
            <a:r>
              <a:rPr lang="ru-RU" dirty="0"/>
              <a:t>(редукция Буге, 2.67г/см3</a:t>
            </a:r>
          </a:p>
        </p:txBody>
      </p:sp>
      <p:sp>
        <p:nvSpPr>
          <p:cNvPr id="12" name="TextBox 11">
            <a:extLst>
              <a:ext uri="{FF2B5EF4-FFF2-40B4-BE49-F238E27FC236}">
                <a16:creationId xmlns:a16="http://schemas.microsoft.com/office/drawing/2014/main" id="{85D3E812-2BE7-20C9-2F17-6274D943FACF}"/>
              </a:ext>
            </a:extLst>
          </p:cNvPr>
          <p:cNvSpPr txBox="1"/>
          <p:nvPr/>
        </p:nvSpPr>
        <p:spPr>
          <a:xfrm>
            <a:off x="7933473" y="6220468"/>
            <a:ext cx="3467616" cy="646331"/>
          </a:xfrm>
          <a:prstGeom prst="rect">
            <a:avLst/>
          </a:prstGeom>
          <a:solidFill>
            <a:schemeClr val="bg1"/>
          </a:solidFill>
        </p:spPr>
        <p:txBody>
          <a:bodyPr wrap="none" rtlCol="0">
            <a:spAutoFit/>
          </a:bodyPr>
          <a:lstStyle/>
          <a:p>
            <a:r>
              <a:rPr lang="ru-RU" dirty="0"/>
              <a:t>Локальные аномалии поля </a:t>
            </a:r>
          </a:p>
          <a:p>
            <a:r>
              <a:rPr lang="ru-RU" dirty="0"/>
              <a:t>силы тяжести на высоте 10км.</a:t>
            </a:r>
          </a:p>
        </p:txBody>
      </p:sp>
      <p:sp>
        <p:nvSpPr>
          <p:cNvPr id="5" name="Овал 4">
            <a:extLst>
              <a:ext uri="{FF2B5EF4-FFF2-40B4-BE49-F238E27FC236}">
                <a16:creationId xmlns:a16="http://schemas.microsoft.com/office/drawing/2014/main" id="{44E3F1DE-477F-0508-57C7-6A829E361B8E}"/>
              </a:ext>
            </a:extLst>
          </p:cNvPr>
          <p:cNvSpPr/>
          <p:nvPr/>
        </p:nvSpPr>
        <p:spPr>
          <a:xfrm>
            <a:off x="1103870" y="2018271"/>
            <a:ext cx="2248930" cy="2561968"/>
          </a:xfrm>
          <a:prstGeom prst="ellipse">
            <a:avLst/>
          </a:prstGeom>
          <a:noFill/>
          <a:ln w="222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413644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548680"/>
            <a:ext cx="8229600" cy="492664"/>
          </a:xfrm>
        </p:spPr>
        <p:txBody>
          <a:bodyPr>
            <a:normAutofit/>
          </a:bodyPr>
          <a:lstStyle/>
          <a:p>
            <a:r>
              <a:rPr lang="ru-RU" sz="2400" b="1" dirty="0">
                <a:solidFill>
                  <a:srgbClr val="C00000"/>
                </a:solidFill>
                <a:latin typeface="Arial" panose="020B0604020202020204" pitchFamily="34" charset="0"/>
                <a:cs typeface="Arial" panose="020B0604020202020204" pitchFamily="34" charset="0"/>
              </a:rPr>
              <a:t>Методика расчетов</a:t>
            </a:r>
          </a:p>
        </p:txBody>
      </p:sp>
      <p:sp>
        <p:nvSpPr>
          <p:cNvPr id="3" name="Объект 2"/>
          <p:cNvSpPr>
            <a:spLocks noGrp="1"/>
          </p:cNvSpPr>
          <p:nvPr>
            <p:ph idx="1"/>
          </p:nvPr>
        </p:nvSpPr>
        <p:spPr>
          <a:xfrm>
            <a:off x="1703512" y="1196752"/>
            <a:ext cx="8856984" cy="4896544"/>
          </a:xfrm>
        </p:spPr>
        <p:txBody>
          <a:bodyPr>
            <a:normAutofit fontScale="92500"/>
          </a:bodyPr>
          <a:lstStyle/>
          <a:p>
            <a:pPr marL="0" indent="0" algn="just">
              <a:buNone/>
            </a:pPr>
            <a:r>
              <a:rPr lang="ru-RU" dirty="0"/>
              <a:t>Для изучения плотностных характеристик коры и мантии был использован </a:t>
            </a:r>
            <a:r>
              <a:rPr lang="ru-RU" sz="3300" dirty="0">
                <a:solidFill>
                  <a:srgbClr val="00B0F0"/>
                </a:solidFill>
                <a:latin typeface="+mj-lt"/>
              </a:rPr>
              <a:t>алгоритм</a:t>
            </a:r>
            <a:r>
              <a:rPr lang="ru-RU" sz="3300" dirty="0">
                <a:latin typeface="+mj-lt"/>
              </a:rPr>
              <a:t> </a:t>
            </a:r>
            <a:r>
              <a:rPr lang="ru-RU" sz="3300" dirty="0">
                <a:solidFill>
                  <a:srgbClr val="00B0F0"/>
                </a:solidFill>
                <a:latin typeface="+mj-lt"/>
              </a:rPr>
              <a:t>статистической оценки  параметров аномалиеобразующих объектов</a:t>
            </a:r>
            <a:r>
              <a:rPr lang="ru-RU" dirty="0">
                <a:solidFill>
                  <a:srgbClr val="00B0F0"/>
                </a:solidFill>
                <a:latin typeface="+mj-lt"/>
              </a:rPr>
              <a:t> </a:t>
            </a:r>
            <a:r>
              <a:rPr lang="ru-RU" dirty="0"/>
              <a:t>заключающийся в оценке </a:t>
            </a:r>
            <a:r>
              <a:rPr lang="ru-RU" sz="3300" dirty="0">
                <a:solidFill>
                  <a:srgbClr val="00B050"/>
                </a:solidFill>
                <a:latin typeface="+mj-lt"/>
              </a:rPr>
              <a:t>геометрии и относительного распределения масс аномальных источников</a:t>
            </a:r>
            <a:r>
              <a:rPr lang="ru-RU" dirty="0"/>
              <a:t> реализованный в </a:t>
            </a:r>
            <a:r>
              <a:rPr lang="ru-RU" sz="3800" dirty="0">
                <a:solidFill>
                  <a:srgbClr val="FF0000"/>
                </a:solidFill>
                <a:latin typeface="+mj-lt"/>
              </a:rPr>
              <a:t>программном комплексе КОСКАД [Петров и </a:t>
            </a:r>
            <a:r>
              <a:rPr lang="ru-RU" sz="3800" dirty="0" err="1">
                <a:solidFill>
                  <a:srgbClr val="FF0000"/>
                </a:solidFill>
                <a:latin typeface="+mj-lt"/>
              </a:rPr>
              <a:t>др</a:t>
            </a:r>
            <a:r>
              <a:rPr lang="ru-RU" sz="3800" dirty="0">
                <a:solidFill>
                  <a:srgbClr val="FF0000"/>
                </a:solidFill>
                <a:latin typeface="+mj-lt"/>
              </a:rPr>
              <a:t>, 2007]</a:t>
            </a:r>
            <a:r>
              <a:rPr lang="ru-RU" sz="3800" dirty="0">
                <a:latin typeface="+mj-lt"/>
              </a:rPr>
              <a:t>. </a:t>
            </a:r>
            <a:r>
              <a:rPr lang="ru-RU" dirty="0">
                <a:latin typeface="Arial" panose="020B0604020202020204" pitchFamily="34" charset="0"/>
                <a:cs typeface="Arial" panose="020B0604020202020204" pitchFamily="34" charset="0"/>
              </a:rPr>
              <a:t>Речь идет об известном способе вариаций Б.А. Андреева [2], но существенно улучшенном на этапе выделения аномалий определенных частот за счет применения современных методов адаптивной полосовой фильтрации [7]. </a:t>
            </a:r>
          </a:p>
          <a:p>
            <a:pPr marL="0" indent="0" algn="just">
              <a:buNone/>
            </a:pPr>
            <a:endParaRPr lang="ru-RU" dirty="0"/>
          </a:p>
        </p:txBody>
      </p:sp>
      <p:sp>
        <p:nvSpPr>
          <p:cNvPr id="4" name="TextBox 3">
            <a:extLst>
              <a:ext uri="{FF2B5EF4-FFF2-40B4-BE49-F238E27FC236}">
                <a16:creationId xmlns:a16="http://schemas.microsoft.com/office/drawing/2014/main" id="{FE2F902E-091C-0641-5DF5-5D7E0F6693C8}"/>
              </a:ext>
            </a:extLst>
          </p:cNvPr>
          <p:cNvSpPr txBox="1"/>
          <p:nvPr/>
        </p:nvSpPr>
        <p:spPr>
          <a:xfrm>
            <a:off x="1178011" y="177828"/>
            <a:ext cx="9144000"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Методика расчетов плотностной и магнитной моделей</a:t>
            </a:r>
            <a:endParaRPr kumimoji="0" lang="ru-RU" sz="2200" b="0"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endParaRPr>
          </a:p>
        </p:txBody>
      </p:sp>
    </p:spTree>
    <p:extLst>
      <p:ext uri="{BB962C8B-B14F-4D97-AF65-F5344CB8AC3E}">
        <p14:creationId xmlns:p14="http://schemas.microsoft.com/office/powerpoint/2010/main" val="1317315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0500" y="-76200"/>
            <a:ext cx="11601450" cy="7058025"/>
          </a:xfrm>
        </p:spPr>
        <p:txBody>
          <a:bodyPr>
            <a:noAutofit/>
          </a:bodyPr>
          <a:lstStyle/>
          <a:p>
            <a:pPr marL="0" indent="0" algn="ctr">
              <a:buNone/>
            </a:pPr>
            <a:endParaRPr lang="en-US" sz="1800" b="1" dirty="0">
              <a:solidFill>
                <a:srgbClr val="C00000"/>
              </a:solidFill>
              <a:latin typeface="Arial" panose="020B0604020202020204" pitchFamily="34" charset="0"/>
              <a:cs typeface="Arial" panose="020B0604020202020204" pitchFamily="34" charset="0"/>
            </a:endParaRPr>
          </a:p>
          <a:p>
            <a:pPr marL="0" indent="0" algn="ctr">
              <a:buNone/>
            </a:pPr>
            <a:r>
              <a:rPr lang="ru-RU" sz="1800" b="1" dirty="0">
                <a:solidFill>
                  <a:srgbClr val="C00000"/>
                </a:solidFill>
                <a:latin typeface="Arial" panose="020B0604020202020204" pitchFamily="34" charset="0"/>
                <a:cs typeface="Arial" panose="020B0604020202020204" pitchFamily="34" charset="0"/>
              </a:rPr>
              <a:t>Суть данного алгоритма сводится к выполнению следующих процедур:</a:t>
            </a:r>
          </a:p>
          <a:p>
            <a:pPr algn="just">
              <a:spcBef>
                <a:spcPts val="0"/>
              </a:spcBef>
              <a:buFont typeface="Wingdings" panose="05000000000000000000" pitchFamily="2" charset="2"/>
              <a:buChar char="q"/>
            </a:pPr>
            <a:r>
              <a:rPr lang="ru-RU" sz="1800" dirty="0">
                <a:solidFill>
                  <a:srgbClr val="00B0F0"/>
                </a:solidFill>
              </a:rPr>
              <a:t>1.</a:t>
            </a:r>
            <a:r>
              <a:rPr lang="ru-RU" sz="2200" dirty="0"/>
              <a:t>Осуществляется последовательная двумерная адаптивная фильтрации поля при размерах базового окна 3х3, 5х5, 7х7 точек </a:t>
            </a:r>
            <a:r>
              <a:rPr lang="ru-RU" sz="2200" dirty="0" err="1"/>
              <a:t>грида</a:t>
            </a:r>
            <a:r>
              <a:rPr lang="ru-RU" sz="2200" dirty="0"/>
              <a:t>  и так далее до тех пор, пока размеры окна не будут превышать величины 0.3 * L, где L - максимальные размеры анализируемой площади (ширина или высота анализируемой площади).</a:t>
            </a:r>
          </a:p>
          <a:p>
            <a:pPr algn="just">
              <a:spcBef>
                <a:spcPts val="0"/>
              </a:spcBef>
              <a:buFont typeface="Wingdings" panose="05000000000000000000" pitchFamily="2" charset="2"/>
              <a:buChar char="q"/>
            </a:pPr>
            <a:r>
              <a:rPr lang="ru-RU" sz="2200" dirty="0"/>
              <a:t>2.	На	выходе, после каждой из фильтраций получаются соответствующие результаты. При этом отличие между ними будет заключаться в следующем: чем больше ширина базового окна, тем меньше доля высоких частот будет содержаться на выходе фильтра. Таким образом, если из результатов фильтрации в окне 3х3, вычесть результат фильтрации в окне 5х5, то разность будет характеризовать интервал частот Δω</a:t>
            </a:r>
            <a:r>
              <a:rPr lang="ru-RU" sz="2200" baseline="-25000" dirty="0"/>
              <a:t>3,5</a:t>
            </a:r>
            <a:r>
              <a:rPr lang="ru-RU" sz="2200" dirty="0"/>
              <a:t> = ω</a:t>
            </a:r>
            <a:r>
              <a:rPr lang="ru-RU" sz="2200" baseline="-25000" dirty="0"/>
              <a:t>3</a:t>
            </a:r>
            <a:r>
              <a:rPr lang="ru-RU" sz="2200" dirty="0"/>
              <a:t>-ω</a:t>
            </a:r>
            <a:r>
              <a:rPr lang="ru-RU" sz="2200" baseline="-25000" dirty="0"/>
              <a:t>5</a:t>
            </a:r>
            <a:r>
              <a:rPr lang="ru-RU" sz="2200" dirty="0"/>
              <a:t>.</a:t>
            </a:r>
          </a:p>
          <a:p>
            <a:pPr algn="just">
              <a:spcBef>
                <a:spcPts val="0"/>
              </a:spcBef>
              <a:buFont typeface="Wingdings" panose="05000000000000000000" pitchFamily="2" charset="2"/>
              <a:buChar char="q"/>
            </a:pPr>
            <a:r>
              <a:rPr lang="ru-RU" sz="2200" dirty="0"/>
              <a:t>3.	Оценивается глубина залегания H. Известно, что чем больше глубина залегания </a:t>
            </a:r>
            <a:r>
              <a:rPr lang="ru-RU" sz="2200" dirty="0" err="1"/>
              <a:t>аномалиеобразующего</a:t>
            </a:r>
            <a:r>
              <a:rPr lang="ru-RU" sz="2200" dirty="0"/>
              <a:t> объекта, тем меньше частота, которая ему соответствует в спектре исходного поля. То есть каждому интервалу частот, можно поставить в соответствия определенный интервал глубин. В данном случае принято, что исходя из оценок, проведённых </a:t>
            </a:r>
            <a:r>
              <a:rPr lang="ru-RU" sz="2200" dirty="0" err="1"/>
              <a:t>Б.А.Андреевым</a:t>
            </a:r>
            <a:r>
              <a:rPr lang="ru-RU" sz="2200" dirty="0"/>
              <a:t> глубина h связана с шириной базового окна фильтрации m соотношением h=0.333m. </a:t>
            </a:r>
          </a:p>
          <a:p>
            <a:pPr algn="just">
              <a:spcBef>
                <a:spcPts val="0"/>
              </a:spcBef>
              <a:buFont typeface="Wingdings" panose="05000000000000000000" pitchFamily="2" charset="2"/>
              <a:buChar char="q"/>
            </a:pPr>
            <a:r>
              <a:rPr lang="ru-RU" sz="2200" dirty="0"/>
              <a:t>4. В результате вычислений образуется трехмерная сеть для которой вычисляется  эквивалентное распределение масс и значения той низкочастотной составляющей поля которая не вошла в расчеты из-за ограниченного размера конечного окна. </a:t>
            </a:r>
          </a:p>
        </p:txBody>
      </p:sp>
      <p:sp>
        <p:nvSpPr>
          <p:cNvPr id="2" name="TextBox 1">
            <a:extLst>
              <a:ext uri="{FF2B5EF4-FFF2-40B4-BE49-F238E27FC236}">
                <a16:creationId xmlns:a16="http://schemas.microsoft.com/office/drawing/2014/main" id="{80228418-E92F-F7C7-9E44-C98EB960E98F}"/>
              </a:ext>
            </a:extLst>
          </p:cNvPr>
          <p:cNvSpPr txBox="1"/>
          <p:nvPr/>
        </p:nvSpPr>
        <p:spPr>
          <a:xfrm>
            <a:off x="1301836" y="-76200"/>
            <a:ext cx="9144000"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Методика расчетов плотностной и магнитной моделей</a:t>
            </a:r>
            <a:endParaRPr kumimoji="0" lang="ru-RU" sz="2200" b="0"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endParaRPr>
          </a:p>
        </p:txBody>
      </p:sp>
    </p:spTree>
    <p:extLst>
      <p:ext uri="{BB962C8B-B14F-4D97-AF65-F5344CB8AC3E}">
        <p14:creationId xmlns:p14="http://schemas.microsoft.com/office/powerpoint/2010/main" val="3144704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728614-D4E5-F1AF-B891-1A003A9DF299}"/>
              </a:ext>
            </a:extLst>
          </p:cNvPr>
          <p:cNvSpPr txBox="1"/>
          <p:nvPr/>
        </p:nvSpPr>
        <p:spPr>
          <a:xfrm>
            <a:off x="1178011" y="84333"/>
            <a:ext cx="9144000"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200" b="1"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rPr>
              <a:t>Методика расчетов плотностной и магнитной моделей</a:t>
            </a:r>
            <a:endParaRPr kumimoji="0" lang="ru-RU" sz="2200" b="0" i="0" u="none" strike="noStrike" kern="1200" cap="none" spc="0" normalizeH="0" baseline="0" noProof="0" dirty="0">
              <a:ln>
                <a:noFill/>
              </a:ln>
              <a:effectLst>
                <a:outerShdw blurRad="38100" dist="38100" dir="2700000" algn="tl">
                  <a:srgbClr val="000000">
                    <a:alpha val="43137"/>
                  </a:srgbClr>
                </a:outerShdw>
              </a:effectLst>
              <a:uLnTx/>
              <a:uFillTx/>
              <a:latin typeface="Arial" charset="0"/>
              <a:ea typeface="+mn-ea"/>
              <a:cs typeface="Arial" charset="0"/>
            </a:endParaRPr>
          </a:p>
        </p:txBody>
      </p:sp>
      <p:grpSp>
        <p:nvGrpSpPr>
          <p:cNvPr id="6" name="Группа 5">
            <a:extLst>
              <a:ext uri="{FF2B5EF4-FFF2-40B4-BE49-F238E27FC236}">
                <a16:creationId xmlns:a16="http://schemas.microsoft.com/office/drawing/2014/main" id="{923147BC-CD23-527B-2DEB-EEE6A60FAF8F}"/>
              </a:ext>
            </a:extLst>
          </p:cNvPr>
          <p:cNvGrpSpPr/>
          <p:nvPr/>
        </p:nvGrpSpPr>
        <p:grpSpPr>
          <a:xfrm>
            <a:off x="187621" y="885514"/>
            <a:ext cx="5342994" cy="4848555"/>
            <a:chOff x="76171" y="700598"/>
            <a:chExt cx="7901404" cy="5456804"/>
          </a:xfrm>
        </p:grpSpPr>
        <p:grpSp>
          <p:nvGrpSpPr>
            <p:cNvPr id="7" name="Группа 6">
              <a:extLst>
                <a:ext uri="{FF2B5EF4-FFF2-40B4-BE49-F238E27FC236}">
                  <a16:creationId xmlns:a16="http://schemas.microsoft.com/office/drawing/2014/main" id="{F05451F9-1E1A-1C65-32BC-CDEB7CE6F809}"/>
                </a:ext>
              </a:extLst>
            </p:cNvPr>
            <p:cNvGrpSpPr/>
            <p:nvPr/>
          </p:nvGrpSpPr>
          <p:grpSpPr>
            <a:xfrm>
              <a:off x="76171" y="790209"/>
              <a:ext cx="4234357" cy="5016594"/>
              <a:chOff x="76171" y="1023156"/>
              <a:chExt cx="4234357" cy="5016594"/>
            </a:xfrm>
          </p:grpSpPr>
          <p:grpSp>
            <p:nvGrpSpPr>
              <p:cNvPr id="12" name="Группа 11">
                <a:extLst>
                  <a:ext uri="{FF2B5EF4-FFF2-40B4-BE49-F238E27FC236}">
                    <a16:creationId xmlns:a16="http://schemas.microsoft.com/office/drawing/2014/main" id="{42499969-BBD6-1B16-94D9-DB02A7FC676A}"/>
                  </a:ext>
                </a:extLst>
              </p:cNvPr>
              <p:cNvGrpSpPr/>
              <p:nvPr/>
            </p:nvGrpSpPr>
            <p:grpSpPr>
              <a:xfrm>
                <a:off x="76171" y="1023156"/>
                <a:ext cx="4234357" cy="5016594"/>
                <a:chOff x="185243" y="520606"/>
                <a:chExt cx="5068030" cy="5860830"/>
              </a:xfrm>
            </p:grpSpPr>
            <p:pic>
              <p:nvPicPr>
                <p:cNvPr id="14" name="Рисунок 13">
                  <a:extLst>
                    <a:ext uri="{FF2B5EF4-FFF2-40B4-BE49-F238E27FC236}">
                      <a16:creationId xmlns:a16="http://schemas.microsoft.com/office/drawing/2014/main" id="{B443D1A8-B93B-6E87-A6D3-7068AD10C2A8}"/>
                    </a:ext>
                  </a:extLst>
                </p:cNvPr>
                <p:cNvPicPr>
                  <a:picLocks noChangeAspect="1"/>
                </p:cNvPicPr>
                <p:nvPr/>
              </p:nvPicPr>
              <p:blipFill rotWithShape="1">
                <a:blip r:embed="rId3"/>
                <a:srcRect t="3807" r="1413" b="13076"/>
                <a:stretch/>
              </p:blipFill>
              <p:spPr>
                <a:xfrm>
                  <a:off x="189856" y="520606"/>
                  <a:ext cx="3681927" cy="2570206"/>
                </a:xfrm>
                <a:prstGeom prst="rect">
                  <a:avLst/>
                </a:prstGeom>
                <a:ln>
                  <a:solidFill>
                    <a:schemeClr val="tx1"/>
                  </a:solidFill>
                </a:ln>
              </p:spPr>
            </p:pic>
            <p:pic>
              <p:nvPicPr>
                <p:cNvPr id="15" name="Рисунок 14">
                  <a:extLst>
                    <a:ext uri="{FF2B5EF4-FFF2-40B4-BE49-F238E27FC236}">
                      <a16:creationId xmlns:a16="http://schemas.microsoft.com/office/drawing/2014/main" id="{4E2DF898-DF8D-1213-2B0E-1D0010D43A5E}"/>
                    </a:ext>
                  </a:extLst>
                </p:cNvPr>
                <p:cNvPicPr>
                  <a:picLocks noChangeAspect="1"/>
                </p:cNvPicPr>
                <p:nvPr/>
              </p:nvPicPr>
              <p:blipFill rotWithShape="1">
                <a:blip r:embed="rId4"/>
                <a:srcRect l="1110" r="969"/>
                <a:stretch/>
              </p:blipFill>
              <p:spPr>
                <a:xfrm>
                  <a:off x="185243" y="4293560"/>
                  <a:ext cx="3789405" cy="2087876"/>
                </a:xfrm>
                <a:prstGeom prst="rect">
                  <a:avLst/>
                </a:prstGeom>
                <a:ln>
                  <a:solidFill>
                    <a:schemeClr val="tx1"/>
                  </a:solidFill>
                </a:ln>
              </p:spPr>
            </p:pic>
            <p:pic>
              <p:nvPicPr>
                <p:cNvPr id="16" name="Рисунок 15">
                  <a:extLst>
                    <a:ext uri="{FF2B5EF4-FFF2-40B4-BE49-F238E27FC236}">
                      <a16:creationId xmlns:a16="http://schemas.microsoft.com/office/drawing/2014/main" id="{308C0ECB-4B73-B825-1BCD-26C700087B6C}"/>
                    </a:ext>
                  </a:extLst>
                </p:cNvPr>
                <p:cNvPicPr>
                  <a:picLocks noChangeAspect="1"/>
                </p:cNvPicPr>
                <p:nvPr/>
              </p:nvPicPr>
              <p:blipFill>
                <a:blip r:embed="rId5"/>
                <a:stretch>
                  <a:fillRect/>
                </a:stretch>
              </p:blipFill>
              <p:spPr>
                <a:xfrm>
                  <a:off x="185243" y="3110791"/>
                  <a:ext cx="5068030" cy="1166890"/>
                </a:xfrm>
                <a:prstGeom prst="rect">
                  <a:avLst/>
                </a:prstGeom>
                <a:ln>
                  <a:solidFill>
                    <a:schemeClr val="tx1"/>
                  </a:solidFill>
                </a:ln>
              </p:spPr>
            </p:pic>
          </p:grpSp>
          <p:pic>
            <p:nvPicPr>
              <p:cNvPr id="13" name="Рисунок 12">
                <a:extLst>
                  <a:ext uri="{FF2B5EF4-FFF2-40B4-BE49-F238E27FC236}">
                    <a16:creationId xmlns:a16="http://schemas.microsoft.com/office/drawing/2014/main" id="{71ABED71-7C39-411A-0D7E-86D1D93D9562}"/>
                  </a:ext>
                </a:extLst>
              </p:cNvPr>
              <p:cNvPicPr>
                <a:picLocks noChangeAspect="1"/>
              </p:cNvPicPr>
              <p:nvPr/>
            </p:nvPicPr>
            <p:blipFill>
              <a:blip r:embed="rId6"/>
              <a:stretch>
                <a:fillRect/>
              </a:stretch>
            </p:blipFill>
            <p:spPr>
              <a:xfrm>
                <a:off x="142704" y="1023156"/>
                <a:ext cx="514350" cy="609600"/>
              </a:xfrm>
              <a:prstGeom prst="rect">
                <a:avLst/>
              </a:prstGeom>
              <a:ln>
                <a:solidFill>
                  <a:schemeClr val="tx1"/>
                </a:solidFill>
              </a:ln>
            </p:spPr>
          </p:pic>
        </p:grpSp>
        <p:grpSp>
          <p:nvGrpSpPr>
            <p:cNvPr id="8" name="Группа 7">
              <a:extLst>
                <a:ext uri="{FF2B5EF4-FFF2-40B4-BE49-F238E27FC236}">
                  <a16:creationId xmlns:a16="http://schemas.microsoft.com/office/drawing/2014/main" id="{E08B9550-FB09-A40A-9C69-0CE86388EC0F}"/>
                </a:ext>
              </a:extLst>
            </p:cNvPr>
            <p:cNvGrpSpPr/>
            <p:nvPr/>
          </p:nvGrpSpPr>
          <p:grpSpPr>
            <a:xfrm>
              <a:off x="3942228" y="700598"/>
              <a:ext cx="4035347" cy="5456804"/>
              <a:chOff x="4727653" y="283596"/>
              <a:chExt cx="5068030" cy="6574404"/>
            </a:xfrm>
          </p:grpSpPr>
          <p:pic>
            <p:nvPicPr>
              <p:cNvPr id="9" name="Рисунок 8">
                <a:extLst>
                  <a:ext uri="{FF2B5EF4-FFF2-40B4-BE49-F238E27FC236}">
                    <a16:creationId xmlns:a16="http://schemas.microsoft.com/office/drawing/2014/main" id="{04C3036C-21E1-9C91-97C0-928C18AF44A9}"/>
                  </a:ext>
                </a:extLst>
              </p:cNvPr>
              <p:cNvPicPr>
                <a:picLocks noChangeAspect="1"/>
              </p:cNvPicPr>
              <p:nvPr/>
            </p:nvPicPr>
            <p:blipFill rotWithShape="1">
              <a:blip r:embed="rId7"/>
              <a:srcRect l="319" t="6930" r="1365" b="3563"/>
              <a:stretch/>
            </p:blipFill>
            <p:spPr>
              <a:xfrm>
                <a:off x="5253273" y="283596"/>
                <a:ext cx="3881244" cy="2755729"/>
              </a:xfrm>
              <a:prstGeom prst="rect">
                <a:avLst/>
              </a:prstGeom>
              <a:ln>
                <a:solidFill>
                  <a:schemeClr val="tx1"/>
                </a:solidFill>
              </a:ln>
            </p:spPr>
          </p:pic>
          <p:pic>
            <p:nvPicPr>
              <p:cNvPr id="10" name="Рисунок 9">
                <a:extLst>
                  <a:ext uri="{FF2B5EF4-FFF2-40B4-BE49-F238E27FC236}">
                    <a16:creationId xmlns:a16="http://schemas.microsoft.com/office/drawing/2014/main" id="{E7D8670A-75E8-0CFF-559C-930FD03E88A4}"/>
                  </a:ext>
                </a:extLst>
              </p:cNvPr>
              <p:cNvPicPr>
                <a:picLocks noChangeAspect="1"/>
              </p:cNvPicPr>
              <p:nvPr/>
            </p:nvPicPr>
            <p:blipFill>
              <a:blip r:embed="rId8"/>
              <a:stretch>
                <a:fillRect/>
              </a:stretch>
            </p:blipFill>
            <p:spPr>
              <a:xfrm>
                <a:off x="5486830" y="4651264"/>
                <a:ext cx="4125329" cy="2206736"/>
              </a:xfrm>
              <a:prstGeom prst="rect">
                <a:avLst/>
              </a:prstGeom>
              <a:ln>
                <a:solidFill>
                  <a:schemeClr val="tx1"/>
                </a:solidFill>
              </a:ln>
            </p:spPr>
          </p:pic>
          <p:pic>
            <p:nvPicPr>
              <p:cNvPr id="11" name="Рисунок 10">
                <a:extLst>
                  <a:ext uri="{FF2B5EF4-FFF2-40B4-BE49-F238E27FC236}">
                    <a16:creationId xmlns:a16="http://schemas.microsoft.com/office/drawing/2014/main" id="{C0857D4F-F8C6-8BF1-F71D-865B819C0175}"/>
                  </a:ext>
                </a:extLst>
              </p:cNvPr>
              <p:cNvPicPr>
                <a:picLocks noChangeAspect="1"/>
              </p:cNvPicPr>
              <p:nvPr/>
            </p:nvPicPr>
            <p:blipFill rotWithShape="1">
              <a:blip r:embed="rId9"/>
              <a:srcRect t="10088"/>
              <a:stretch/>
            </p:blipFill>
            <p:spPr>
              <a:xfrm>
                <a:off x="4727653" y="2580747"/>
                <a:ext cx="5068030" cy="2226977"/>
              </a:xfrm>
              <a:prstGeom prst="rect">
                <a:avLst/>
              </a:prstGeom>
              <a:ln>
                <a:solidFill>
                  <a:schemeClr val="tx1"/>
                </a:solidFill>
              </a:ln>
            </p:spPr>
          </p:pic>
        </p:grpSp>
      </p:grpSp>
      <p:sp>
        <p:nvSpPr>
          <p:cNvPr id="17" name="TextBox 16">
            <a:extLst>
              <a:ext uri="{FF2B5EF4-FFF2-40B4-BE49-F238E27FC236}">
                <a16:creationId xmlns:a16="http://schemas.microsoft.com/office/drawing/2014/main" id="{CA0D3F52-E46F-BA2B-DCA5-C4CC57C34985}"/>
              </a:ext>
            </a:extLst>
          </p:cNvPr>
          <p:cNvSpPr txBox="1"/>
          <p:nvPr/>
        </p:nvSpPr>
        <p:spPr>
          <a:xfrm>
            <a:off x="197361" y="453520"/>
            <a:ext cx="2047355" cy="338554"/>
          </a:xfrm>
          <a:prstGeom prst="rect">
            <a:avLst/>
          </a:prstGeom>
          <a:noFill/>
        </p:spPr>
        <p:txBody>
          <a:bodyPr wrap="none" rtlCol="0">
            <a:spAutoFit/>
          </a:bodyPr>
          <a:lstStyle/>
          <a:p>
            <a:r>
              <a:rPr lang="ru-RU" sz="1600" b="1" dirty="0"/>
              <a:t>Магнитная модель</a:t>
            </a:r>
          </a:p>
        </p:txBody>
      </p:sp>
      <p:sp>
        <p:nvSpPr>
          <p:cNvPr id="18" name="TextBox 17">
            <a:extLst>
              <a:ext uri="{FF2B5EF4-FFF2-40B4-BE49-F238E27FC236}">
                <a16:creationId xmlns:a16="http://schemas.microsoft.com/office/drawing/2014/main" id="{DFEBA82D-247F-E33C-3C83-A9255223D44E}"/>
              </a:ext>
            </a:extLst>
          </p:cNvPr>
          <p:cNvSpPr txBox="1"/>
          <p:nvPr/>
        </p:nvSpPr>
        <p:spPr>
          <a:xfrm>
            <a:off x="2915677" y="495977"/>
            <a:ext cx="2258952" cy="338554"/>
          </a:xfrm>
          <a:prstGeom prst="rect">
            <a:avLst/>
          </a:prstGeom>
          <a:noFill/>
        </p:spPr>
        <p:txBody>
          <a:bodyPr wrap="none" rtlCol="0">
            <a:spAutoFit/>
          </a:bodyPr>
          <a:lstStyle/>
          <a:p>
            <a:r>
              <a:rPr lang="ru-RU" sz="1600" b="1" dirty="0"/>
              <a:t>Плотностная модель</a:t>
            </a:r>
          </a:p>
        </p:txBody>
      </p:sp>
      <p:sp>
        <p:nvSpPr>
          <p:cNvPr id="19" name="TextBox 18">
            <a:extLst>
              <a:ext uri="{FF2B5EF4-FFF2-40B4-BE49-F238E27FC236}">
                <a16:creationId xmlns:a16="http://schemas.microsoft.com/office/drawing/2014/main" id="{DFA7D7F9-24E0-FA49-676F-42CBCD2E9E25}"/>
              </a:ext>
            </a:extLst>
          </p:cNvPr>
          <p:cNvSpPr txBox="1"/>
          <p:nvPr/>
        </p:nvSpPr>
        <p:spPr>
          <a:xfrm>
            <a:off x="-21927" y="5810878"/>
            <a:ext cx="6145710" cy="830997"/>
          </a:xfrm>
          <a:prstGeom prst="rect">
            <a:avLst/>
          </a:prstGeom>
          <a:noFill/>
        </p:spPr>
        <p:txBody>
          <a:bodyPr wrap="square" rtlCol="0">
            <a:spAutoFit/>
          </a:bodyPr>
          <a:lstStyle/>
          <a:p>
            <a:pPr algn="just"/>
            <a:r>
              <a:rPr lang="ru-RU" sz="1600" dirty="0"/>
              <a:t>     </a:t>
            </a:r>
            <a:r>
              <a:rPr lang="ru-RU" sz="1600" b="1" dirty="0"/>
              <a:t>Для анализа и визуализации модели используют обычно систему </a:t>
            </a:r>
            <a:r>
              <a:rPr lang="ru-RU" sz="1600" b="1" dirty="0" err="1"/>
              <a:t>поглубинных</a:t>
            </a:r>
            <a:r>
              <a:rPr lang="ru-RU" sz="1600" b="1" dirty="0"/>
              <a:t> срезов и разрезов по различным направлениям</a:t>
            </a:r>
            <a:r>
              <a:rPr lang="ru-RU" sz="1600" dirty="0"/>
              <a:t>.</a:t>
            </a:r>
          </a:p>
        </p:txBody>
      </p:sp>
      <p:sp>
        <p:nvSpPr>
          <p:cNvPr id="3" name="Объект 2"/>
          <p:cNvSpPr>
            <a:spLocks noGrp="1"/>
          </p:cNvSpPr>
          <p:nvPr>
            <p:ph idx="1"/>
          </p:nvPr>
        </p:nvSpPr>
        <p:spPr>
          <a:xfrm>
            <a:off x="6096000" y="665254"/>
            <a:ext cx="5764944" cy="4951775"/>
          </a:xfrm>
        </p:spPr>
        <p:txBody>
          <a:bodyPr>
            <a:noAutofit/>
          </a:bodyPr>
          <a:lstStyle/>
          <a:p>
            <a:pPr marL="0" indent="0" algn="just">
              <a:spcBef>
                <a:spcPts val="1200"/>
              </a:spcBef>
              <a:buFont typeface="Georgia" pitchFamily="18" charset="0"/>
              <a:buNone/>
            </a:pPr>
            <a:r>
              <a:rPr lang="ru-RU" sz="2000" b="1" dirty="0">
                <a:solidFill>
                  <a:srgbClr val="FF0000"/>
                </a:solidFill>
                <a:latin typeface="Arial" panose="020B0604020202020204" pitchFamily="34" charset="0"/>
                <a:cs typeface="Arial" panose="020B0604020202020204" pitchFamily="34" charset="0"/>
              </a:rPr>
              <a:t>Плотностная модель </a:t>
            </a:r>
            <a:r>
              <a:rPr lang="ru-RU" sz="2000" dirty="0">
                <a:latin typeface="Arial" panose="020B0604020202020204" pitchFamily="34" charset="0"/>
                <a:cs typeface="Arial" panose="020B0604020202020204" pitchFamily="34" charset="0"/>
              </a:rPr>
              <a:t>рассчитана по сетке значений поля силы тяжести </a:t>
            </a:r>
            <a:r>
              <a:rPr lang="ru-RU" sz="2000" b="1" dirty="0">
                <a:solidFill>
                  <a:srgbClr val="FF0000"/>
                </a:solidFill>
                <a:latin typeface="Arial" panose="020B0604020202020204" pitchFamily="34" charset="0"/>
                <a:cs typeface="Arial" panose="020B0604020202020204" pitchFamily="34" charset="0"/>
              </a:rPr>
              <a:t>1*1 км. </a:t>
            </a:r>
            <a:r>
              <a:rPr lang="ru-RU" sz="2000" dirty="0">
                <a:solidFill>
                  <a:schemeClr val="tx1"/>
                </a:solidFill>
                <a:latin typeface="Arial" panose="020B0604020202020204" pitchFamily="34" charset="0"/>
                <a:cs typeface="Arial" panose="020B0604020202020204" pitchFamily="34" charset="0"/>
              </a:rPr>
              <a:t>Г</a:t>
            </a:r>
            <a:r>
              <a:rPr lang="ru-RU" sz="2000" dirty="0">
                <a:latin typeface="Arial" panose="020B0604020202020204" pitchFamily="34" charset="0"/>
                <a:cs typeface="Arial" panose="020B0604020202020204" pitchFamily="34" charset="0"/>
              </a:rPr>
              <a:t>лубина оценки составила </a:t>
            </a:r>
            <a:r>
              <a:rPr lang="ru-RU" sz="2000" b="1" dirty="0">
                <a:solidFill>
                  <a:srgbClr val="FF0000"/>
                </a:solidFill>
                <a:latin typeface="Arial" panose="020B0604020202020204" pitchFamily="34" charset="0"/>
                <a:cs typeface="Arial" panose="020B0604020202020204" pitchFamily="34" charset="0"/>
              </a:rPr>
              <a:t> 40 км.</a:t>
            </a:r>
            <a:r>
              <a:rPr lang="en-US" sz="2000" b="1" dirty="0">
                <a:solidFill>
                  <a:srgbClr val="FF0000"/>
                </a:solidFill>
                <a:latin typeface="Arial" panose="020B0604020202020204" pitchFamily="34" charset="0"/>
                <a:cs typeface="Arial" panose="020B0604020202020204" pitchFamily="34" charset="0"/>
              </a:rPr>
              <a:t> </a:t>
            </a:r>
            <a:r>
              <a:rPr lang="ru-RU" sz="2000" dirty="0">
                <a:solidFill>
                  <a:schemeClr val="tx1"/>
                </a:solidFill>
                <a:latin typeface="Arial" panose="020B0604020202020204" pitchFamily="34" charset="0"/>
                <a:cs typeface="Arial" panose="020B0604020202020204" pitchFamily="34" charset="0"/>
              </a:rPr>
              <a:t>модель построена по сети 1*1*1км. Д</a:t>
            </a:r>
            <a:r>
              <a:rPr lang="ru-RU" sz="2000" dirty="0">
                <a:latin typeface="Arial" panose="020B0604020202020204" pitchFamily="34" charset="0"/>
                <a:cs typeface="Arial" panose="020B0604020202020204" pitchFamily="34" charset="0"/>
              </a:rPr>
              <a:t>ля более глубоких горизонтов была использована ранее рассчитанная авторами плотностная модель всего сихотэ-алинского орогенного пояса до глубины 130 км. Д</a:t>
            </a:r>
            <a:r>
              <a:rPr lang="ru-RU" sz="2000" dirty="0">
                <a:solidFill>
                  <a:schemeClr val="tx1"/>
                </a:solidFill>
                <a:latin typeface="Arial" panose="020B0604020202020204" pitchFamily="34" charset="0"/>
                <a:cs typeface="Arial" panose="020B0604020202020204" pitchFamily="34" charset="0"/>
              </a:rPr>
              <a:t>ля расчета </a:t>
            </a:r>
            <a:r>
              <a:rPr lang="ru-RU" sz="2000" b="1" dirty="0">
                <a:solidFill>
                  <a:srgbClr val="FF0000"/>
                </a:solidFill>
                <a:latin typeface="Arial" panose="020B0604020202020204" pitchFamily="34" charset="0"/>
                <a:cs typeface="Arial" panose="020B0604020202020204" pitchFamily="34" charset="0"/>
              </a:rPr>
              <a:t>магнитной модели </a:t>
            </a:r>
            <a:r>
              <a:rPr lang="ru-RU" sz="2000" dirty="0">
                <a:solidFill>
                  <a:schemeClr val="tx1"/>
                </a:solidFill>
                <a:latin typeface="Arial" panose="020B0604020202020204" pitchFamily="34" charset="0"/>
                <a:cs typeface="Arial" panose="020B0604020202020204" pitchFamily="34" charset="0"/>
              </a:rPr>
              <a:t>использовалась сетка значений аномального магнитного поля </a:t>
            </a:r>
            <a:r>
              <a:rPr lang="ru-RU" sz="2000" b="1" dirty="0">
                <a:solidFill>
                  <a:srgbClr val="FF0000"/>
                </a:solidFill>
                <a:latin typeface="Arial" panose="020B0604020202020204" pitchFamily="34" charset="0"/>
                <a:cs typeface="Arial" panose="020B0604020202020204" pitchFamily="34" charset="0"/>
              </a:rPr>
              <a:t>500*500м</a:t>
            </a:r>
            <a:r>
              <a:rPr lang="ru-RU" sz="2000" b="1" dirty="0">
                <a:solidFill>
                  <a:schemeClr val="tx1"/>
                </a:solidFill>
                <a:latin typeface="Arial" panose="020B0604020202020204" pitchFamily="34" charset="0"/>
                <a:cs typeface="Arial" panose="020B0604020202020204" pitchFamily="34" charset="0"/>
              </a:rPr>
              <a:t>.</a:t>
            </a:r>
            <a:r>
              <a:rPr lang="ru-RU" sz="2000" b="1" dirty="0">
                <a:solidFill>
                  <a:srgbClr val="00B0F0"/>
                </a:solidFill>
                <a:latin typeface="Arial" panose="020B0604020202020204" pitchFamily="34" charset="0"/>
                <a:cs typeface="Arial" panose="020B0604020202020204" pitchFamily="34" charset="0"/>
              </a:rPr>
              <a:t> </a:t>
            </a:r>
            <a:r>
              <a:rPr lang="ru-RU" sz="2000" dirty="0">
                <a:solidFill>
                  <a:schemeClr val="tx1"/>
                </a:solidFill>
                <a:latin typeface="Arial" panose="020B0604020202020204" pitchFamily="34" charset="0"/>
                <a:cs typeface="Arial" panose="020B0604020202020204" pitchFamily="34" charset="0"/>
              </a:rPr>
              <a:t>модель построена по сети 0.5*0.5*0.5км Глубина оценки принимается в среднем </a:t>
            </a:r>
            <a:r>
              <a:rPr lang="ru-RU" sz="2000" b="1" dirty="0">
                <a:solidFill>
                  <a:srgbClr val="FF0000"/>
                </a:solidFill>
                <a:latin typeface="Arial" panose="020B0604020202020204" pitchFamily="34" charset="0"/>
                <a:cs typeface="Arial" panose="020B0604020202020204" pitchFamily="34" charset="0"/>
              </a:rPr>
              <a:t>20 км</a:t>
            </a:r>
            <a:r>
              <a:rPr lang="ru-RU" sz="2000" dirty="0">
                <a:solidFill>
                  <a:schemeClr val="tx1"/>
                </a:solidFill>
                <a:latin typeface="Arial" panose="020B0604020202020204" pitchFamily="34" charset="0"/>
                <a:cs typeface="Arial" panose="020B0604020202020204" pitchFamily="34" charset="0"/>
              </a:rPr>
              <a:t>, что отвечает мощности магнитоактивного слоя в изученном районе по данным ранее выполненной работы авторов</a:t>
            </a:r>
            <a:r>
              <a:rPr lang="ru-RU" sz="2000" dirty="0">
                <a:solidFill>
                  <a:srgbClr val="00B0F0"/>
                </a:solidFill>
                <a:latin typeface="Arial" panose="020B0604020202020204" pitchFamily="34" charset="0"/>
                <a:cs typeface="Arial" panose="020B0604020202020204" pitchFamily="34" charset="0"/>
              </a:rPr>
              <a:t>.</a:t>
            </a:r>
          </a:p>
          <a:p>
            <a:pPr marL="0" indent="0" algn="just">
              <a:spcBef>
                <a:spcPts val="0"/>
              </a:spcBef>
              <a:spcAft>
                <a:spcPts val="0"/>
              </a:spcAft>
              <a:buFont typeface="Georgia" pitchFamily="18" charset="0"/>
              <a:buNone/>
            </a:pPr>
            <a:endParaRPr lang="ru-RU" sz="3400" dirty="0">
              <a:solidFill>
                <a:srgbClr val="00B0F0"/>
              </a:solidFill>
              <a:latin typeface="Arial" panose="020B0604020202020204" pitchFamily="34" charset="0"/>
              <a:cs typeface="Arial" panose="020B0604020202020204" pitchFamily="34" charset="0"/>
            </a:endParaRPr>
          </a:p>
          <a:p>
            <a:pPr marL="0" indent="0" algn="just">
              <a:buNone/>
            </a:pPr>
            <a:endParaRPr lang="ru-RU" sz="1600" dirty="0"/>
          </a:p>
        </p:txBody>
      </p:sp>
    </p:spTree>
    <p:extLst>
      <p:ext uri="{BB962C8B-B14F-4D97-AF65-F5344CB8AC3E}">
        <p14:creationId xmlns:p14="http://schemas.microsoft.com/office/powerpoint/2010/main" val="1719373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57B93F99-22FB-4CE9-9632-F38D96A4BBDA}" type="slidenum">
              <a:rPr lang="ru-RU">
                <a:solidFill>
                  <a:prstClr val="white">
                    <a:shade val="50000"/>
                  </a:prstClr>
                </a:solidFill>
                <a:latin typeface="Times New Roman" panose="02020603050405020304" pitchFamily="18" charset="0"/>
              </a:rPr>
              <a:pPr/>
              <a:t>9</a:t>
            </a:fld>
            <a:endParaRPr lang="ru-RU">
              <a:solidFill>
                <a:prstClr val="white">
                  <a:shade val="50000"/>
                </a:prstClr>
              </a:solidFill>
              <a:latin typeface="Times New Roman" panose="02020603050405020304" pitchFamily="18" charset="0"/>
            </a:endParaRPr>
          </a:p>
        </p:txBody>
      </p:sp>
      <p:grpSp>
        <p:nvGrpSpPr>
          <p:cNvPr id="8" name="Группа 7"/>
          <p:cNvGrpSpPr/>
          <p:nvPr/>
        </p:nvGrpSpPr>
        <p:grpSpPr>
          <a:xfrm>
            <a:off x="4543424" y="671234"/>
            <a:ext cx="4973696" cy="2947088"/>
            <a:chOff x="2687081" y="1010961"/>
            <a:chExt cx="6169451" cy="2891193"/>
          </a:xfrm>
        </p:grpSpPr>
        <p:pic>
          <p:nvPicPr>
            <p:cNvPr id="9" name="Picture 6"/>
            <p:cNvPicPr>
              <a:picLocks noChangeAspect="1" noChangeArrowheads="1"/>
            </p:cNvPicPr>
            <p:nvPr/>
          </p:nvPicPr>
          <p:blipFill>
            <a:blip r:embed="rId2" cstate="print"/>
            <a:srcRect/>
            <a:stretch>
              <a:fillRect/>
            </a:stretch>
          </p:blipFill>
          <p:spPr bwMode="auto">
            <a:xfrm>
              <a:off x="2721047" y="1021590"/>
              <a:ext cx="2934193" cy="2880564"/>
            </a:xfrm>
            <a:prstGeom prst="rect">
              <a:avLst/>
            </a:prstGeom>
            <a:noFill/>
            <a:ln w="9525">
              <a:noFill/>
              <a:miter lim="800000"/>
              <a:headEnd/>
              <a:tailEnd/>
            </a:ln>
          </p:spPr>
        </p:pic>
        <p:pic>
          <p:nvPicPr>
            <p:cNvPr id="10" name="Picture 7"/>
            <p:cNvPicPr>
              <a:picLocks noChangeAspect="1" noChangeArrowheads="1"/>
            </p:cNvPicPr>
            <p:nvPr/>
          </p:nvPicPr>
          <p:blipFill>
            <a:blip r:embed="rId3" cstate="print"/>
            <a:srcRect/>
            <a:stretch>
              <a:fillRect/>
            </a:stretch>
          </p:blipFill>
          <p:spPr bwMode="auto">
            <a:xfrm>
              <a:off x="5971986" y="1010961"/>
              <a:ext cx="2884546" cy="2891193"/>
            </a:xfrm>
            <a:prstGeom prst="rect">
              <a:avLst/>
            </a:prstGeom>
            <a:noFill/>
            <a:ln w="9525">
              <a:noFill/>
              <a:miter lim="800000"/>
              <a:headEnd/>
              <a:tailEnd/>
            </a:ln>
          </p:spPr>
        </p:pic>
        <p:sp>
          <p:nvSpPr>
            <p:cNvPr id="11" name="TextBox 10"/>
            <p:cNvSpPr txBox="1"/>
            <p:nvPr/>
          </p:nvSpPr>
          <p:spPr>
            <a:xfrm>
              <a:off x="2687081" y="1169581"/>
              <a:ext cx="1073174" cy="634073"/>
            </a:xfrm>
            <a:prstGeom prst="rect">
              <a:avLst/>
            </a:prstGeom>
            <a:noFill/>
          </p:spPr>
          <p:txBody>
            <a:bodyPr wrap="none" rtlCol="0">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rPr>
                <a:t>Вид</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rPr>
                <a:t>сверху</a:t>
              </a:r>
            </a:p>
          </p:txBody>
        </p:sp>
        <p:sp>
          <p:nvSpPr>
            <p:cNvPr id="12" name="TextBox 11"/>
            <p:cNvSpPr txBox="1"/>
            <p:nvPr/>
          </p:nvSpPr>
          <p:spPr>
            <a:xfrm>
              <a:off x="6017775" y="1183758"/>
              <a:ext cx="938838" cy="634073"/>
            </a:xfrm>
            <a:prstGeom prst="rect">
              <a:avLst/>
            </a:prstGeom>
            <a:noFill/>
          </p:spPr>
          <p:txBody>
            <a:bodyPr wrap="none" rtlCol="0">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rPr>
                <a:t>Вид</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rPr>
                <a:t>снизу</a:t>
              </a:r>
            </a:p>
          </p:txBody>
        </p:sp>
      </p:grpSp>
      <p:sp>
        <p:nvSpPr>
          <p:cNvPr id="13" name="TextBox 12"/>
          <p:cNvSpPr txBox="1"/>
          <p:nvPr/>
        </p:nvSpPr>
        <p:spPr>
          <a:xfrm>
            <a:off x="2916859" y="67827"/>
            <a:ext cx="6358270" cy="430887"/>
          </a:xfrm>
          <a:prstGeom prst="rect">
            <a:avLst/>
          </a:prstGeom>
          <a:noFill/>
        </p:spPr>
        <p:txBody>
          <a:bodyPr wrap="square" rtlCol="0">
            <a:spAutoFit/>
          </a:bodyPr>
          <a:lstStyle/>
          <a:p>
            <a:pPr algn="ctr"/>
            <a:r>
              <a:rPr lang="en-US" sz="2200" b="1" dirty="0">
                <a:solidFill>
                  <a:srgbClr val="FFFF00"/>
                </a:solidFill>
                <a:effectLst>
                  <a:outerShdw blurRad="38100" dist="38100" dir="2700000" algn="tl">
                    <a:srgbClr val="000000">
                      <a:alpha val="43137"/>
                    </a:srgbClr>
                  </a:outerShdw>
                </a:effectLst>
                <a:latin typeface="Book Antiqua"/>
              </a:rPr>
              <a:t>3</a:t>
            </a:r>
            <a:r>
              <a:rPr lang="ru-RU" sz="2200" b="1" dirty="0">
                <a:solidFill>
                  <a:srgbClr val="FFFF00"/>
                </a:solidFill>
                <a:effectLst>
                  <a:outerShdw blurRad="38100" dist="38100" dir="2700000" algn="tl">
                    <a:srgbClr val="000000">
                      <a:alpha val="43137"/>
                    </a:srgbClr>
                  </a:outerShdw>
                </a:effectLst>
                <a:latin typeface="Times New Roman" panose="02020603050405020304" pitchFamily="18" charset="0"/>
              </a:rPr>
              <a:t>Д</a:t>
            </a:r>
            <a:r>
              <a:rPr lang="en-US" sz="2200" b="1" dirty="0">
                <a:solidFill>
                  <a:srgbClr val="FFFF00"/>
                </a:solidFill>
                <a:effectLst>
                  <a:outerShdw blurRad="38100" dist="38100" dir="2700000" algn="tl">
                    <a:srgbClr val="000000">
                      <a:alpha val="43137"/>
                    </a:srgbClr>
                  </a:outerShdw>
                </a:effectLst>
                <a:latin typeface="Book Antiqua"/>
              </a:rPr>
              <a:t> </a:t>
            </a:r>
            <a:r>
              <a:rPr lang="ru-RU" sz="2200" b="1" dirty="0">
                <a:solidFill>
                  <a:srgbClr val="FFFF00"/>
                </a:solidFill>
                <a:effectLst>
                  <a:outerShdw blurRad="38100" dist="38100" dir="2700000" algn="tl">
                    <a:srgbClr val="000000">
                      <a:alpha val="43137"/>
                    </a:srgbClr>
                  </a:outerShdw>
                </a:effectLst>
                <a:latin typeface="Times New Roman" panose="02020603050405020304" pitchFamily="18" charset="0"/>
              </a:rPr>
              <a:t>ПЛОТНОСТНАЯ МОДЕЛЬ</a:t>
            </a:r>
          </a:p>
        </p:txBody>
      </p:sp>
      <p:pic>
        <p:nvPicPr>
          <p:cNvPr id="14" name="Picture 2" descr="C:\Users\User\Desktop\2Снимок.PNG"/>
          <p:cNvPicPr>
            <a:picLocks noChangeAspect="1" noChangeArrowheads="1"/>
          </p:cNvPicPr>
          <p:nvPr/>
        </p:nvPicPr>
        <p:blipFill rotWithShape="1">
          <a:blip r:embed="rId4">
            <a:extLst>
              <a:ext uri="{28A0092B-C50C-407E-A947-70E740481C1C}">
                <a14:useLocalDpi xmlns:a14="http://schemas.microsoft.com/office/drawing/2010/main" val="0"/>
              </a:ext>
            </a:extLst>
          </a:blip>
          <a:srcRect r="4622"/>
          <a:stretch/>
        </p:blipFill>
        <p:spPr bwMode="auto">
          <a:xfrm>
            <a:off x="3432898" y="3938414"/>
            <a:ext cx="3611067" cy="26646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User\Desktop\3Снимок.PNG"/>
          <p:cNvPicPr>
            <a:picLocks noChangeAspect="1" noChangeArrowheads="1"/>
          </p:cNvPicPr>
          <p:nvPr/>
        </p:nvPicPr>
        <p:blipFill rotWithShape="1">
          <a:blip r:embed="rId5">
            <a:extLst>
              <a:ext uri="{28A0092B-C50C-407E-A947-70E740481C1C}">
                <a14:useLocalDpi xmlns:a14="http://schemas.microsoft.com/office/drawing/2010/main" val="0"/>
              </a:ext>
            </a:extLst>
          </a:blip>
          <a:srcRect r="32338"/>
          <a:stretch/>
        </p:blipFill>
        <p:spPr bwMode="auto">
          <a:xfrm>
            <a:off x="7176121" y="3473624"/>
            <a:ext cx="3067585" cy="33843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Снимок.JPG"/>
          <p:cNvPicPr>
            <a:picLocks noChangeAspect="1" noChangeArrowheads="1"/>
          </p:cNvPicPr>
          <p:nvPr/>
        </p:nvPicPr>
        <p:blipFill rotWithShape="1">
          <a:blip r:embed="rId6">
            <a:extLst>
              <a:ext uri="{28A0092B-C50C-407E-A947-70E740481C1C}">
                <a14:useLocalDpi xmlns:a14="http://schemas.microsoft.com/office/drawing/2010/main" val="0"/>
              </a:ext>
            </a:extLst>
          </a:blip>
          <a:srcRect l="23396" r="4096"/>
          <a:stretch/>
        </p:blipFill>
        <p:spPr bwMode="auto">
          <a:xfrm>
            <a:off x="1524000" y="832921"/>
            <a:ext cx="2123728" cy="5455014"/>
          </a:xfrm>
          <a:prstGeom prst="rect">
            <a:avLst/>
          </a:prstGeom>
          <a:noFill/>
          <a:scene3d>
            <a:camera prst="orthographicFront">
              <a:rot lat="21599991" lon="0" rev="0"/>
            </a:camera>
            <a:lightRig rig="threePt" dir="t"/>
          </a:scene3d>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780355" y="220599"/>
            <a:ext cx="1611018" cy="646331"/>
          </a:xfrm>
          <a:prstGeom prst="rect">
            <a:avLst/>
          </a:prstGeom>
          <a:noFill/>
        </p:spPr>
        <p:txBody>
          <a:bodyPr wrap="none" rtlCol="0">
            <a:spAutoFit/>
          </a:bodyPr>
          <a:lstStyle/>
          <a:p>
            <a:pPr algn="ctr"/>
            <a:r>
              <a:rPr lang="ru-RU" b="1" dirty="0" err="1">
                <a:solidFill>
                  <a:prstClr val="black"/>
                </a:solidFill>
                <a:effectLst>
                  <a:outerShdw blurRad="38100" dist="38100" dir="2700000" algn="tl">
                    <a:srgbClr val="000000">
                      <a:alpha val="43137"/>
                    </a:srgbClr>
                  </a:outerShdw>
                </a:effectLst>
                <a:latin typeface="Times New Roman" panose="02020603050405020304" pitchFamily="18" charset="0"/>
              </a:rPr>
              <a:t>Поглубинные</a:t>
            </a:r>
            <a:endParaRPr lang="ru-RU" b="1" dirty="0">
              <a:solidFill>
                <a:prstClr val="black"/>
              </a:solidFill>
              <a:effectLst>
                <a:outerShdw blurRad="38100" dist="38100" dir="2700000" algn="tl">
                  <a:srgbClr val="000000">
                    <a:alpha val="43137"/>
                  </a:srgbClr>
                </a:outerShdw>
              </a:effectLst>
              <a:latin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rPr>
              <a:t>срезы</a:t>
            </a:r>
          </a:p>
        </p:txBody>
      </p:sp>
      <p:sp>
        <p:nvSpPr>
          <p:cNvPr id="17" name="TextBox 16"/>
          <p:cNvSpPr txBox="1"/>
          <p:nvPr/>
        </p:nvSpPr>
        <p:spPr>
          <a:xfrm>
            <a:off x="5124465" y="5964770"/>
            <a:ext cx="2104102" cy="646331"/>
          </a:xfrm>
          <a:prstGeom prst="rect">
            <a:avLst/>
          </a:prstGeom>
          <a:noFill/>
        </p:spPr>
        <p:txBody>
          <a:bodyPr wrap="none" rtlCol="0">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rPr>
              <a:t>Меридиональные</a:t>
            </a:r>
            <a:r>
              <a:rPr lang="ru-RU" b="1" dirty="0">
                <a:solidFill>
                  <a:prstClr val="white"/>
                </a:solidFill>
                <a:effectLst>
                  <a:outerShdw blurRad="38100" dist="38100" dir="2700000" algn="tl">
                    <a:srgbClr val="000000">
                      <a:alpha val="43137"/>
                    </a:srgbClr>
                  </a:outerShdw>
                </a:effectLst>
                <a:latin typeface="Times New Roman" panose="02020603050405020304" pitchFamily="18" charset="0"/>
              </a:rPr>
              <a:t>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rPr>
              <a:t>разрезы</a:t>
            </a:r>
          </a:p>
        </p:txBody>
      </p:sp>
      <p:sp>
        <p:nvSpPr>
          <p:cNvPr id="18" name="TextBox 17"/>
          <p:cNvSpPr txBox="1"/>
          <p:nvPr/>
        </p:nvSpPr>
        <p:spPr>
          <a:xfrm>
            <a:off x="7257421" y="5651312"/>
            <a:ext cx="1456040" cy="646331"/>
          </a:xfrm>
          <a:prstGeom prst="rect">
            <a:avLst/>
          </a:prstGeom>
          <a:noFill/>
        </p:spPr>
        <p:txBody>
          <a:bodyPr wrap="none" rtlCol="0">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rPr>
              <a:t>Широтные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rPr>
              <a:t>разрезы</a:t>
            </a:r>
          </a:p>
        </p:txBody>
      </p:sp>
    </p:spTree>
    <p:extLst>
      <p:ext uri="{BB962C8B-B14F-4D97-AF65-F5344CB8AC3E}">
        <p14:creationId xmlns:p14="http://schemas.microsoft.com/office/powerpoint/2010/main" val="365964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6779</TotalTime>
  <Words>3167</Words>
  <Application>Microsoft Office PowerPoint</Application>
  <PresentationFormat>Широкоэкранный</PresentationFormat>
  <Paragraphs>289</Paragraphs>
  <Slides>23</Slides>
  <Notes>12</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4</vt:i4>
      </vt:variant>
      <vt:variant>
        <vt:lpstr>Заголовки слайдов</vt:lpstr>
      </vt:variant>
      <vt:variant>
        <vt:i4>23</vt:i4>
      </vt:variant>
    </vt:vector>
  </HeadingPairs>
  <TitlesOfParts>
    <vt:vector size="41" baseType="lpstr">
      <vt:lpstr>Arial</vt:lpstr>
      <vt:lpstr>Book Antiqua</vt:lpstr>
      <vt:lpstr>Calibri</vt:lpstr>
      <vt:lpstr>Calibri Light</vt:lpstr>
      <vt:lpstr>Candara</vt:lpstr>
      <vt:lpstr>Constantia</vt:lpstr>
      <vt:lpstr>Georgia</vt:lpstr>
      <vt:lpstr>Lucida Sans</vt:lpstr>
      <vt:lpstr>Symbol</vt:lpstr>
      <vt:lpstr>Times New Roman</vt:lpstr>
      <vt:lpstr>Trebuchet MS</vt:lpstr>
      <vt:lpstr>Wingdings</vt:lpstr>
      <vt:lpstr>Wingdings 2</vt:lpstr>
      <vt:lpstr>Wingdings 3</vt:lpstr>
      <vt:lpstr>Волна</vt:lpstr>
      <vt:lpstr>Воздушный поток</vt:lpstr>
      <vt:lpstr>Поток</vt:lpstr>
      <vt:lpstr>Апекс</vt:lpstr>
      <vt:lpstr>Презентация PowerPoint</vt:lpstr>
      <vt:lpstr>Презентация PowerPoint</vt:lpstr>
      <vt:lpstr>Презентация PowerPoint</vt:lpstr>
      <vt:lpstr>Презентация PowerPoint</vt:lpstr>
      <vt:lpstr>Презентация PowerPoint</vt:lpstr>
      <vt:lpstr>Методика расчетов</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Mikhail Nosyrev</dc:creator>
  <cp:lastModifiedBy>Mikhail Nosyrev</cp:lastModifiedBy>
  <cp:revision>157</cp:revision>
  <dcterms:created xsi:type="dcterms:W3CDTF">2022-05-29T06:33:15Z</dcterms:created>
  <dcterms:modified xsi:type="dcterms:W3CDTF">2023-03-30T02:10:47Z</dcterms:modified>
</cp:coreProperties>
</file>