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62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18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8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75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302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28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2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986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80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63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E3FFA-A871-4174-89E8-64FC8C1F2BE8}" type="datetimeFigureOut">
              <a:rPr lang="ru-RU" smtClean="0"/>
              <a:pPr/>
              <a:t>2022-10-27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B9A0-A157-43BA-9429-782744A64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16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743" y="223612"/>
            <a:ext cx="9481457" cy="119153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Конференция</a:t>
            </a:r>
            <a:r>
              <a:rPr lang="ru-RU" sz="2700" dirty="0" smtClean="0"/>
              <a:t> </a:t>
            </a:r>
            <a:r>
              <a:rPr lang="ru-RU" sz="2700" b="1" dirty="0" smtClean="0"/>
              <a:t>ГЕОТЕРМАЛЬНАЯ ВУЛКАНОЛОГИЯ,</a:t>
            </a:r>
            <a:br>
              <a:rPr lang="ru-RU" sz="2700" b="1" dirty="0" smtClean="0"/>
            </a:br>
            <a:r>
              <a:rPr lang="ru-RU" sz="2700" b="1" dirty="0" smtClean="0"/>
              <a:t>ГИДРОГЕОЛОГИЯ, ГЕОЛОГИЯ НЕФТИ И ГАЗА»</a:t>
            </a:r>
            <a:r>
              <a:rPr lang="ru-RU" sz="27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Петропавловск-Камчатский, </a:t>
            </a:r>
            <a:r>
              <a:rPr lang="ru-RU" sz="2000" dirty="0" err="1" smtClean="0"/>
              <a:t>ИВиС</a:t>
            </a:r>
            <a:r>
              <a:rPr lang="ru-RU" sz="2000" dirty="0" smtClean="0"/>
              <a:t>, </a:t>
            </a:r>
            <a:r>
              <a:rPr lang="ru-RU" sz="2000" dirty="0" smtClean="0"/>
              <a:t>29 августа </a:t>
            </a:r>
            <a:r>
              <a:rPr lang="ru-RU" sz="2000" dirty="0" smtClean="0"/>
              <a:t>– 2 сентября 2022 г.</a:t>
            </a:r>
            <a:endParaRPr lang="ru-RU" sz="20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1817915"/>
            <a:ext cx="6081484" cy="4561113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0" y="1817914"/>
            <a:ext cx="5715000" cy="4909457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rgbClr val="7030A0"/>
                </a:solidFill>
              </a:rPr>
              <a:t>СЕССИЯ 01</a:t>
            </a:r>
            <a:r>
              <a:rPr lang="ru-RU" sz="6400" b="1" dirty="0" smtClean="0"/>
              <a:t>: </a:t>
            </a:r>
            <a:r>
              <a:rPr lang="ru-RU" sz="6400" b="1" dirty="0" err="1" smtClean="0"/>
              <a:t>Магмо-гидротермальные</a:t>
            </a:r>
            <a:r>
              <a:rPr lang="ru-RU" sz="6400" b="1" dirty="0" smtClean="0"/>
              <a:t> и </a:t>
            </a:r>
            <a:r>
              <a:rPr lang="ru-RU" sz="6400" b="1" dirty="0" err="1" smtClean="0"/>
              <a:t>суперкритические</a:t>
            </a:r>
            <a:r>
              <a:rPr lang="ru-RU" sz="6400" b="1" dirty="0" smtClean="0"/>
              <a:t> геотермальные системы</a:t>
            </a:r>
            <a:r>
              <a:rPr lang="ru-RU" sz="6400" dirty="0" smtClean="0"/>
              <a:t> </a:t>
            </a:r>
            <a:br>
              <a:rPr lang="ru-RU" sz="6400" dirty="0" smtClean="0"/>
            </a:br>
            <a:endParaRPr lang="ru-RU" sz="6400" dirty="0" smtClean="0"/>
          </a:p>
          <a:p>
            <a:r>
              <a:rPr lang="ru-RU" sz="6400" b="1" dirty="0" smtClean="0">
                <a:solidFill>
                  <a:srgbClr val="7030A0"/>
                </a:solidFill>
              </a:rPr>
              <a:t>СЕССИЯ 02</a:t>
            </a:r>
            <a:r>
              <a:rPr lang="ru-RU" sz="6400" b="1" dirty="0" smtClean="0"/>
              <a:t>: Гидротермальные системы вулканических областей</a:t>
            </a:r>
            <a:r>
              <a:rPr lang="ru-RU" sz="6400" dirty="0" smtClean="0"/>
              <a:t> </a:t>
            </a:r>
          </a:p>
          <a:p>
            <a:r>
              <a:rPr lang="ru-RU" sz="6400" b="1" dirty="0" smtClean="0">
                <a:solidFill>
                  <a:srgbClr val="7030A0"/>
                </a:solidFill>
              </a:rPr>
              <a:t>СЕССИЯ 03</a:t>
            </a:r>
            <a:r>
              <a:rPr lang="ru-RU" sz="6400" b="1" dirty="0" smtClean="0"/>
              <a:t>: Сейсмичность в </a:t>
            </a:r>
            <a:r>
              <a:rPr lang="ru-RU" sz="6400" b="1" dirty="0" err="1" smtClean="0"/>
              <a:t>геофлюидных</a:t>
            </a:r>
            <a:r>
              <a:rPr lang="ru-RU" sz="6400" b="1" dirty="0" smtClean="0"/>
              <a:t>, вулканических и гидротермальных системах,</a:t>
            </a:r>
            <a:br>
              <a:rPr lang="ru-RU" sz="6400" b="1" dirty="0" smtClean="0"/>
            </a:br>
            <a:r>
              <a:rPr lang="ru-RU" sz="6400" b="1" dirty="0" smtClean="0"/>
              <a:t>активные и продуктивные разломы</a:t>
            </a:r>
            <a:r>
              <a:rPr lang="ru-RU" sz="6400" dirty="0" smtClean="0"/>
              <a:t> </a:t>
            </a:r>
          </a:p>
          <a:p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b="1" dirty="0" smtClean="0">
                <a:solidFill>
                  <a:srgbClr val="7030A0"/>
                </a:solidFill>
              </a:rPr>
              <a:t>СЕССИЯ 04</a:t>
            </a:r>
            <a:r>
              <a:rPr lang="ru-RU" sz="6400" b="1" dirty="0" smtClean="0"/>
              <a:t>: Магматические системы действующих вулканов</a:t>
            </a:r>
            <a:r>
              <a:rPr lang="ru-RU" sz="6400" dirty="0" smtClean="0"/>
              <a:t> </a:t>
            </a:r>
          </a:p>
          <a:p>
            <a:r>
              <a:rPr lang="ru-RU" sz="6400" b="1" dirty="0" smtClean="0">
                <a:solidFill>
                  <a:srgbClr val="7030A0"/>
                </a:solidFill>
              </a:rPr>
              <a:t>СЕССИЯ 05</a:t>
            </a:r>
            <a:r>
              <a:rPr lang="ru-RU" sz="6400" b="1" dirty="0" smtClean="0"/>
              <a:t>: Моделирование тепломассопереноса, </a:t>
            </a:r>
            <a:r>
              <a:rPr lang="ru-RU" sz="6400" b="1" dirty="0" err="1" smtClean="0"/>
              <a:t>геомеханических</a:t>
            </a:r>
            <a:r>
              <a:rPr lang="ru-RU" sz="6400" b="1" dirty="0" smtClean="0"/>
              <a:t> процессов и химического</a:t>
            </a:r>
            <a:br>
              <a:rPr lang="ru-RU" sz="6400" b="1" dirty="0" smtClean="0"/>
            </a:br>
            <a:r>
              <a:rPr lang="ru-RU" sz="6400" b="1" dirty="0" smtClean="0"/>
              <a:t>взаимодействия в </a:t>
            </a:r>
            <a:r>
              <a:rPr lang="ru-RU" sz="6400" b="1" dirty="0" err="1" smtClean="0"/>
              <a:t>геофлюидных</a:t>
            </a:r>
            <a:r>
              <a:rPr lang="ru-RU" sz="6400" b="1" dirty="0" smtClean="0"/>
              <a:t> системах</a:t>
            </a:r>
            <a:r>
              <a:rPr lang="ru-RU" sz="6400" dirty="0" smtClean="0"/>
              <a:t> </a:t>
            </a:r>
            <a:br>
              <a:rPr lang="ru-RU" sz="6400" dirty="0" smtClean="0"/>
            </a:br>
            <a:r>
              <a:rPr lang="ru-RU" sz="6400" dirty="0" smtClean="0">
                <a:solidFill>
                  <a:srgbClr val="7030A0"/>
                </a:solidFill>
              </a:rPr>
              <a:t/>
            </a:r>
            <a:br>
              <a:rPr lang="ru-RU" sz="6400" dirty="0" smtClean="0">
                <a:solidFill>
                  <a:srgbClr val="7030A0"/>
                </a:solidFill>
              </a:rPr>
            </a:br>
            <a:r>
              <a:rPr lang="ru-RU" sz="6400" b="1" dirty="0" smtClean="0">
                <a:solidFill>
                  <a:srgbClr val="7030A0"/>
                </a:solidFill>
              </a:rPr>
              <a:t>СЕССИЯ 06</a:t>
            </a:r>
            <a:r>
              <a:rPr lang="ru-RU" sz="6400" b="1" dirty="0" smtClean="0"/>
              <a:t>: Условия формирования продуктивных геотермальных резервуаров и месторождений УВ</a:t>
            </a:r>
            <a:br>
              <a:rPr lang="ru-RU" sz="6400" b="1" dirty="0" smtClean="0"/>
            </a:br>
            <a:r>
              <a:rPr lang="ru-RU" sz="6400" b="1" dirty="0" smtClean="0"/>
              <a:t>с </a:t>
            </a:r>
            <a:r>
              <a:rPr lang="ru-RU" sz="6400" b="1" dirty="0" err="1" smtClean="0"/>
              <a:t>трудноизвлекаемыми</a:t>
            </a:r>
            <a:r>
              <a:rPr lang="ru-RU" sz="6400" b="1" dirty="0" smtClean="0"/>
              <a:t> запасами</a:t>
            </a:r>
            <a:r>
              <a:rPr lang="ru-RU" sz="6400" dirty="0" smtClean="0"/>
              <a:t> </a:t>
            </a:r>
          </a:p>
          <a:p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b="1" dirty="0" smtClean="0">
                <a:solidFill>
                  <a:srgbClr val="7030A0"/>
                </a:solidFill>
              </a:rPr>
              <a:t>СЕССИЯ 07</a:t>
            </a:r>
            <a:r>
              <a:rPr lang="ru-RU" sz="6400" b="1" dirty="0" smtClean="0"/>
              <a:t>: Механизм функционирования гейзеров и катастрофические процессы в</a:t>
            </a:r>
            <a:br>
              <a:rPr lang="ru-RU" sz="6400" b="1" dirty="0" smtClean="0"/>
            </a:br>
            <a:r>
              <a:rPr lang="ru-RU" sz="6400" b="1" dirty="0" smtClean="0"/>
              <a:t>гидротермальных системах.</a:t>
            </a:r>
            <a:r>
              <a:rPr lang="ru-RU" sz="6400" dirty="0" smtClean="0"/>
              <a:t> 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280049"/>
            <a:ext cx="928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Геотермофлюидомеханика</a:t>
            </a:r>
            <a:r>
              <a:rPr lang="ru-RU" b="1" dirty="0" smtClean="0">
                <a:solidFill>
                  <a:srgbClr val="7030A0"/>
                </a:solidFill>
              </a:rPr>
              <a:t> вулканических и гидротермальных систем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29053" y="283421"/>
            <a:ext cx="2134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Кириллов В.Е</a:t>
            </a:r>
          </a:p>
          <a:p>
            <a:pPr algn="ctr"/>
            <a:r>
              <a:rPr lang="ru-RU" dirty="0" err="1" smtClean="0"/>
              <a:t>ИТиГ</a:t>
            </a:r>
            <a:r>
              <a:rPr lang="ru-RU" dirty="0" smtClean="0"/>
              <a:t> ДВО РАН, РМО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2314" y="0"/>
            <a:ext cx="1698172" cy="1698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8204070" y="6488668"/>
            <a:ext cx="159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28 участников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388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028" y="0"/>
            <a:ext cx="728254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Рудоносный метасоматоз в вулканогенных формациях Дальнего Востока России – от докембрия до наших дней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63143" y="1611086"/>
            <a:ext cx="6890657" cy="4870677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/>
              <a:t>Заключение</a:t>
            </a:r>
            <a:endParaRPr lang="ru-RU" sz="3400" dirty="0" smtClean="0"/>
          </a:p>
          <a:p>
            <a:r>
              <a:rPr lang="ru-RU" dirty="0" smtClean="0"/>
              <a:t>В раннем протерозое </a:t>
            </a:r>
            <a:r>
              <a:rPr lang="ru-RU" dirty="0" err="1" smtClean="0"/>
              <a:t>редкоземельно-редкометалльное</a:t>
            </a:r>
            <a:r>
              <a:rPr lang="ru-RU" dirty="0" smtClean="0"/>
              <a:t> рудообразование в вулканических формациях связано с высокотемпературным щелочным метасоматозом, проявившимся в связи с внедрением </a:t>
            </a:r>
            <a:r>
              <a:rPr lang="ru-RU" dirty="0" err="1" smtClean="0"/>
              <a:t>интрузий</a:t>
            </a:r>
            <a:r>
              <a:rPr lang="ru-RU" dirty="0" smtClean="0"/>
              <a:t> повышенной щелочности. </a:t>
            </a:r>
          </a:p>
          <a:p>
            <a:r>
              <a:rPr lang="ru-RU" dirty="0" smtClean="0"/>
              <a:t> Для позднего протерозоя характерен </a:t>
            </a:r>
            <a:r>
              <a:rPr lang="ru-RU" dirty="0" err="1" smtClean="0"/>
              <a:t>мезо-эпитермальный</a:t>
            </a:r>
            <a:r>
              <a:rPr lang="ru-RU" dirty="0" smtClean="0"/>
              <a:t> кислотный и щелочной метасоматоз с </a:t>
            </a:r>
            <a:r>
              <a:rPr lang="en-US" dirty="0" smtClean="0"/>
              <a:t>U</a:t>
            </a:r>
            <a:r>
              <a:rPr lang="ru-RU" dirty="0" smtClean="0"/>
              <a:t>-</a:t>
            </a:r>
            <a:r>
              <a:rPr lang="en-US" dirty="0" smtClean="0"/>
              <a:t>TR</a:t>
            </a:r>
            <a:r>
              <a:rPr lang="ru-RU" dirty="0" smtClean="0"/>
              <a:t> специализацией, при отсутствии видимой связи с магматическими формациями.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Фанерозойское</a:t>
            </a:r>
            <a:r>
              <a:rPr lang="ru-RU" dirty="0" smtClean="0"/>
              <a:t> время отличается преимущественно </a:t>
            </a:r>
            <a:r>
              <a:rPr lang="ru-RU" dirty="0" err="1" smtClean="0"/>
              <a:t>эпитермальным</a:t>
            </a:r>
            <a:r>
              <a:rPr lang="ru-RU" dirty="0" smtClean="0"/>
              <a:t> кислотным метасоматозом (</a:t>
            </a:r>
            <a:r>
              <a:rPr lang="ru-RU" dirty="0" err="1" smtClean="0"/>
              <a:t>метасоматиты</a:t>
            </a:r>
            <a:r>
              <a:rPr lang="ru-RU" dirty="0" smtClean="0"/>
              <a:t> формаций </a:t>
            </a:r>
            <a:r>
              <a:rPr lang="ru-RU" dirty="0" err="1" smtClean="0"/>
              <a:t>аргиллизитов</a:t>
            </a:r>
            <a:r>
              <a:rPr lang="ru-RU" dirty="0" smtClean="0"/>
              <a:t>, вторичных кварцитов, </a:t>
            </a:r>
            <a:r>
              <a:rPr lang="ru-RU" dirty="0" err="1" smtClean="0"/>
              <a:t>березитов</a:t>
            </a:r>
            <a:r>
              <a:rPr lang="ru-RU" dirty="0" smtClean="0"/>
              <a:t>) с </a:t>
            </a:r>
            <a:r>
              <a:rPr lang="en-US" dirty="0" smtClean="0"/>
              <a:t>U</a:t>
            </a:r>
            <a:r>
              <a:rPr lang="ru-RU" dirty="0" smtClean="0"/>
              <a:t>, </a:t>
            </a:r>
            <a:r>
              <a:rPr lang="en-US" dirty="0" smtClean="0"/>
              <a:t>Mo</a:t>
            </a:r>
            <a:r>
              <a:rPr lang="ru-RU" dirty="0" smtClean="0"/>
              <a:t>, </a:t>
            </a:r>
            <a:r>
              <a:rPr lang="en-US" dirty="0" smtClean="0"/>
              <a:t>Au</a:t>
            </a:r>
            <a:r>
              <a:rPr lang="ru-RU" dirty="0" smtClean="0"/>
              <a:t>-</a:t>
            </a:r>
            <a:r>
              <a:rPr lang="en-US" dirty="0" smtClean="0"/>
              <a:t>Ag</a:t>
            </a:r>
            <a:r>
              <a:rPr lang="ru-RU" dirty="0" smtClean="0"/>
              <a:t> и </a:t>
            </a:r>
            <a:r>
              <a:rPr lang="ru-RU" dirty="0" err="1" smtClean="0"/>
              <a:t>халькофильной</a:t>
            </a:r>
            <a:r>
              <a:rPr lang="ru-RU" dirty="0" smtClean="0"/>
              <a:t> специализацией. </a:t>
            </a:r>
            <a:r>
              <a:rPr lang="ru-RU" dirty="0" err="1" smtClean="0"/>
              <a:t>Оруденение</a:t>
            </a:r>
            <a:r>
              <a:rPr lang="ru-RU" dirty="0" smtClean="0"/>
              <a:t> связано с локальными </a:t>
            </a:r>
            <a:r>
              <a:rPr lang="ru-RU" dirty="0" err="1" smtClean="0"/>
              <a:t>вулканоструктурами</a:t>
            </a:r>
            <a:r>
              <a:rPr lang="ru-RU" dirty="0" smtClean="0"/>
              <a:t> и поствулканическими процессами.  Руды, особенно распространенной </a:t>
            </a:r>
            <a:r>
              <a:rPr lang="ru-RU" dirty="0" err="1" smtClean="0"/>
              <a:t>золото-серебряной</a:t>
            </a:r>
            <a:r>
              <a:rPr lang="ru-RU" dirty="0" smtClean="0"/>
              <a:t> формации, характеризуются значительным минеральным разнообразием. </a:t>
            </a:r>
          </a:p>
          <a:p>
            <a:endParaRPr lang="ru-RU" dirty="0"/>
          </a:p>
        </p:txBody>
      </p:sp>
      <p:pic>
        <p:nvPicPr>
          <p:cNvPr id="1026" name="Picture 2" descr="D:\Desktop\КОНФЕРЕНЦИИ\КАМЧАТКА\рис\Кириллов Рис.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46" y="206830"/>
            <a:ext cx="3487219" cy="6389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2" y="190954"/>
            <a:ext cx="732608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    </a:t>
            </a:r>
            <a:r>
              <a:rPr lang="ru-RU" sz="3600" dirty="0" smtClean="0"/>
              <a:t>     Институт вулканологии и сейсмологии </a:t>
            </a:r>
            <a:r>
              <a:rPr lang="ru-RU" sz="3600" dirty="0" err="1" smtClean="0"/>
              <a:t>ИВиС</a:t>
            </a:r>
            <a:r>
              <a:rPr lang="ru-RU" sz="3600" dirty="0" smtClean="0"/>
              <a:t> ДВО РАН </a:t>
            </a:r>
            <a:r>
              <a:rPr lang="ru-RU" sz="3100" dirty="0" smtClean="0"/>
              <a:t>(с 1962 Г)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" y="1594232"/>
            <a:ext cx="6611955" cy="495896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58" y="1817915"/>
            <a:ext cx="5718628" cy="4288971"/>
          </a:xfrm>
        </p:spPr>
      </p:pic>
      <p:sp>
        <p:nvSpPr>
          <p:cNvPr id="6" name="Прямоугольник 5"/>
          <p:cNvSpPr/>
          <p:nvPr/>
        </p:nvSpPr>
        <p:spPr>
          <a:xfrm>
            <a:off x="8246401" y="6138837"/>
            <a:ext cx="248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Музей </a:t>
            </a:r>
            <a:r>
              <a:rPr lang="ru-RU" sz="2800" dirty="0" err="1" smtClean="0"/>
              <a:t>ИВиС</a:t>
            </a:r>
            <a:endParaRPr lang="ru-RU" sz="2800" dirty="0"/>
          </a:p>
        </p:txBody>
      </p:sp>
      <p:pic>
        <p:nvPicPr>
          <p:cNvPr id="8" name="Picture 2" descr="Institute of Volcanology and Seismology FEB RAS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4486" y="0"/>
            <a:ext cx="2251075" cy="2155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978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180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Экскурсия на вулкан Горелый, источники Родниковый и на </a:t>
            </a:r>
            <a:r>
              <a:rPr lang="ru-RU" sz="3200" dirty="0" err="1" smtClean="0"/>
              <a:t>Мутновскую</a:t>
            </a:r>
            <a:r>
              <a:rPr lang="ru-RU" sz="3200" dirty="0" smtClean="0"/>
              <a:t> </a:t>
            </a:r>
            <a:r>
              <a:rPr lang="ru-RU" sz="3200" dirty="0" err="1" smtClean="0"/>
              <a:t>ГеоЭС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" y="1690688"/>
            <a:ext cx="6091464" cy="45685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40" y="1941709"/>
            <a:ext cx="6160389" cy="4620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91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 вулкану Горелый </a:t>
            </a:r>
            <a:r>
              <a:rPr lang="ru-RU" sz="3200" dirty="0" smtClean="0"/>
              <a:t>(1829 м)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3" y="1723459"/>
            <a:ext cx="6323541" cy="47426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3" y="2058193"/>
            <a:ext cx="6105825" cy="4579369"/>
          </a:xfrm>
        </p:spPr>
      </p:pic>
    </p:spTree>
    <p:extLst>
      <p:ext uri="{BB962C8B-B14F-4D97-AF65-F5344CB8AC3E}">
        <p14:creationId xmlns="" xmlns:p14="http://schemas.microsoft.com/office/powerpoint/2010/main" val="9382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99857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Вблизи вершины Горелого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" y="2101737"/>
            <a:ext cx="5862712" cy="43970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1886744"/>
            <a:ext cx="6313714" cy="473528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70914" y="365125"/>
            <a:ext cx="4299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 на вулкан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Мутновский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12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657" y="365125"/>
            <a:ext cx="5606143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Один из кратеров Горелого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560172"/>
            <a:ext cx="6215743" cy="46618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491343"/>
            <a:ext cx="5937401" cy="4453051"/>
          </a:xfrm>
        </p:spPr>
      </p:pic>
      <p:sp>
        <p:nvSpPr>
          <p:cNvPr id="7" name="Прямоугольник 6"/>
          <p:cNvSpPr/>
          <p:nvPr/>
        </p:nvSpPr>
        <p:spPr>
          <a:xfrm>
            <a:off x="6954813" y="827705"/>
            <a:ext cx="450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Поселок Родниковый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1331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55771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Участники конференции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" y="2058193"/>
            <a:ext cx="5935284" cy="4451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2166257"/>
            <a:ext cx="5936343" cy="4452257"/>
          </a:xfrm>
        </p:spPr>
      </p:pic>
      <p:sp>
        <p:nvSpPr>
          <p:cNvPr id="7" name="Прямоугольник 6"/>
          <p:cNvSpPr/>
          <p:nvPr/>
        </p:nvSpPr>
        <p:spPr>
          <a:xfrm>
            <a:off x="6794014" y="1088963"/>
            <a:ext cx="47150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На одной из скважин </a:t>
            </a:r>
            <a:r>
              <a:rPr lang="ru-RU" sz="2400" dirty="0" err="1" smtClean="0"/>
              <a:t>Мутновского</a:t>
            </a:r>
            <a:endParaRPr lang="ru-RU" sz="2400" dirty="0" smtClean="0"/>
          </a:p>
          <a:p>
            <a:pPr algn="ctr"/>
            <a:r>
              <a:rPr lang="ru-RU" sz="2400" dirty="0" smtClean="0"/>
              <a:t> геотермального поля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8974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615496"/>
            <a:ext cx="4561114" cy="132556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Мутновская</a:t>
            </a:r>
            <a:r>
              <a:rPr lang="ru-RU" sz="3600" dirty="0" smtClean="0"/>
              <a:t> </a:t>
            </a:r>
            <a:r>
              <a:rPr lang="ru-RU" sz="3600" dirty="0" err="1" smtClean="0"/>
              <a:t>ГеоЭС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686"/>
            <a:ext cx="6039001" cy="45292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2046514"/>
            <a:ext cx="6183086" cy="4637315"/>
          </a:xfrm>
        </p:spPr>
      </p:pic>
      <p:sp>
        <p:nvSpPr>
          <p:cNvPr id="7" name="Прямоугольник 6"/>
          <p:cNvSpPr/>
          <p:nvPr/>
        </p:nvSpPr>
        <p:spPr>
          <a:xfrm>
            <a:off x="5883735" y="871249"/>
            <a:ext cx="6308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Выходы гидротермальных источников </a:t>
            </a:r>
          </a:p>
          <a:p>
            <a:r>
              <a:rPr lang="ru-RU" sz="2400" dirty="0" smtClean="0"/>
              <a:t>в пределах </a:t>
            </a:r>
            <a:r>
              <a:rPr lang="ru-RU" sz="2400" dirty="0" err="1" smtClean="0"/>
              <a:t>Мутновского</a:t>
            </a:r>
            <a:r>
              <a:rPr lang="ru-RU" sz="2400" dirty="0" smtClean="0"/>
              <a:t> геотермального поля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25035" y="6041962"/>
            <a:ext cx="4109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Спасибо за внимание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98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181</Words>
  <Application>Microsoft Office PowerPoint</Application>
  <PresentationFormat>Произвольный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Конференция ГЕОТЕРМАЛЬНАЯ ВУЛКАНОЛОГИЯ, ГИДРОГЕОЛОГИЯ, ГЕОЛОГИЯ НЕФТИ И ГАЗА»  Петропавловск-Камчатский, ИВиС, 29 августа – 2 сентября 2022 г.</vt:lpstr>
      <vt:lpstr> Рудоносный метасоматоз в вулканогенных формациях Дальнего Востока России – от докембрия до наших дней </vt:lpstr>
      <vt:lpstr>          Институт вулканологии и сейсмологии ИВиС ДВО РАН (с 1962 Г) </vt:lpstr>
      <vt:lpstr>Экскурсия на вулкан Горелый, источники Родниковый и на Мутновскую ГеоЭС </vt:lpstr>
      <vt:lpstr>К вулкану Горелый (1829 м)</vt:lpstr>
      <vt:lpstr>Вблизи вершины Горелого</vt:lpstr>
      <vt:lpstr>Один из кратеров Горелого</vt:lpstr>
      <vt:lpstr>Участники конференции</vt:lpstr>
      <vt:lpstr>Мутновская ГеоЭС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Конференция… Петропавловск-Камчатский, 29августа – 2 сентября 2022</dc:title>
  <dc:creator>User</dc:creator>
  <cp:lastModifiedBy>admin</cp:lastModifiedBy>
  <cp:revision>16</cp:revision>
  <dcterms:created xsi:type="dcterms:W3CDTF">2022-10-25T11:23:34Z</dcterms:created>
  <dcterms:modified xsi:type="dcterms:W3CDTF">2022-10-27T01:01:11Z</dcterms:modified>
</cp:coreProperties>
</file>