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5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1" d="100"/>
          <a:sy n="91" d="100"/>
        </p:scale>
        <p:origin x="144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7793F-8FDB-4129-A744-2A97FF77B32A}" type="datetimeFigureOut">
              <a:rPr lang="ru-RU" smtClean="0"/>
              <a:pPr/>
              <a:t>2022-10-26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D27A-0841-40D5-8224-7518EB4CA3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0127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7793F-8FDB-4129-A744-2A97FF77B32A}" type="datetimeFigureOut">
              <a:rPr lang="ru-RU" smtClean="0"/>
              <a:pPr/>
              <a:t>2022-10-26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D27A-0841-40D5-8224-7518EB4CA3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3681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7793F-8FDB-4129-A744-2A97FF77B32A}" type="datetimeFigureOut">
              <a:rPr lang="ru-RU" smtClean="0"/>
              <a:pPr/>
              <a:t>2022-10-26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D27A-0841-40D5-8224-7518EB4CA3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8614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7793F-8FDB-4129-A744-2A97FF77B32A}" type="datetimeFigureOut">
              <a:rPr lang="ru-RU" smtClean="0"/>
              <a:pPr/>
              <a:t>2022-10-26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D27A-0841-40D5-8224-7518EB4CA3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8576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7793F-8FDB-4129-A744-2A97FF77B32A}" type="datetimeFigureOut">
              <a:rPr lang="ru-RU" smtClean="0"/>
              <a:pPr/>
              <a:t>2022-10-26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D27A-0841-40D5-8224-7518EB4CA3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5882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7793F-8FDB-4129-A744-2A97FF77B32A}" type="datetimeFigureOut">
              <a:rPr lang="ru-RU" smtClean="0"/>
              <a:pPr/>
              <a:t>2022-10-26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D27A-0841-40D5-8224-7518EB4CA3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7677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7793F-8FDB-4129-A744-2A97FF77B32A}" type="datetimeFigureOut">
              <a:rPr lang="ru-RU" smtClean="0"/>
              <a:pPr/>
              <a:t>2022-10-26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D27A-0841-40D5-8224-7518EB4CA3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6413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7793F-8FDB-4129-A744-2A97FF77B32A}" type="datetimeFigureOut">
              <a:rPr lang="ru-RU" smtClean="0"/>
              <a:pPr/>
              <a:t>2022-10-26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D27A-0841-40D5-8224-7518EB4CA3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5724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7793F-8FDB-4129-A744-2A97FF77B32A}" type="datetimeFigureOut">
              <a:rPr lang="ru-RU" smtClean="0"/>
              <a:pPr/>
              <a:t>2022-10-26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D27A-0841-40D5-8224-7518EB4CA3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1356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7793F-8FDB-4129-A744-2A97FF77B32A}" type="datetimeFigureOut">
              <a:rPr lang="ru-RU" smtClean="0"/>
              <a:pPr/>
              <a:t>2022-10-26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D27A-0841-40D5-8224-7518EB4CA3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0599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7793F-8FDB-4129-A744-2A97FF77B32A}" type="datetimeFigureOut">
              <a:rPr lang="ru-RU" smtClean="0"/>
              <a:pPr/>
              <a:t>2022-10-26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D27A-0841-40D5-8224-7518EB4CA3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6164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7793F-8FDB-4129-A744-2A97FF77B32A}" type="datetimeFigureOut">
              <a:rPr lang="ru-RU" smtClean="0"/>
              <a:pPr/>
              <a:t>2022-10-26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5D27A-0841-40D5-8224-7518EB4CA3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4192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346" y="420789"/>
            <a:ext cx="676474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</a:rPr>
              <a:t>О результатах дополнительных исследований </a:t>
            </a:r>
            <a:r>
              <a:rPr lang="ru-RU" sz="3600" b="1" dirty="0" err="1" smtClean="0">
                <a:solidFill>
                  <a:srgbClr val="7030A0"/>
                </a:solidFill>
              </a:rPr>
              <a:t>Бурейского</a:t>
            </a:r>
            <a:r>
              <a:rPr lang="ru-RU" sz="3600" b="1" dirty="0" smtClean="0">
                <a:solidFill>
                  <a:srgbClr val="7030A0"/>
                </a:solidFill>
              </a:rPr>
              <a:t> оползня </a:t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</a:rPr>
              <a:t>(25-29 сент. 2022 г.)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54" b="5118"/>
          <a:stretch>
            <a:fillRect/>
          </a:stretch>
        </p:blipFill>
        <p:spPr>
          <a:xfrm>
            <a:off x="4698098" y="1605367"/>
            <a:ext cx="7105020" cy="5089347"/>
          </a:xfrm>
        </p:spPr>
      </p:pic>
      <p:sp>
        <p:nvSpPr>
          <p:cNvPr id="5" name="Прямоугольник 4"/>
          <p:cNvSpPr/>
          <p:nvPr/>
        </p:nvSpPr>
        <p:spPr>
          <a:xfrm>
            <a:off x="8793405" y="1766880"/>
            <a:ext cx="31568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Событие 11 декабря 2018г – </a:t>
            </a:r>
          </a:p>
          <a:p>
            <a:r>
              <a:rPr lang="ru-RU" dirty="0" smtClean="0"/>
              <a:t>грандиозное проявление склоновых процессов</a:t>
            </a:r>
            <a:endParaRPr lang="ru-RU" dirty="0"/>
          </a:p>
        </p:txBody>
      </p:sp>
      <p:pic>
        <p:nvPicPr>
          <p:cNvPr id="1026" name="Picture 2" descr="F:\НАУКА\РЕГИОНАЛЬНЫЕ и КАРТЫ\Обзорная_карта_10_000_000.jpg"/>
          <p:cNvPicPr>
            <a:picLocks noChangeAspect="1" noChangeArrowheads="1"/>
          </p:cNvPicPr>
          <p:nvPr/>
        </p:nvPicPr>
        <p:blipFill>
          <a:blip r:embed="rId3" cstate="print"/>
          <a:srcRect l="14561" t="49664" r="27957" b="20285"/>
          <a:stretch>
            <a:fillRect/>
          </a:stretch>
        </p:blipFill>
        <p:spPr bwMode="auto">
          <a:xfrm>
            <a:off x="620282" y="1403088"/>
            <a:ext cx="3567208" cy="259445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7" name="Блок-схема: узел 6"/>
          <p:cNvSpPr/>
          <p:nvPr/>
        </p:nvSpPr>
        <p:spPr>
          <a:xfrm>
            <a:off x="1555880" y="2257449"/>
            <a:ext cx="136202" cy="13916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13429" y="4043120"/>
            <a:ext cx="374326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Исследования первого этапа</a:t>
            </a:r>
            <a:r>
              <a:rPr lang="ru-RU" dirty="0" smtClean="0"/>
              <a:t>: </a:t>
            </a:r>
          </a:p>
          <a:p>
            <a:r>
              <a:rPr lang="ru-RU" dirty="0" err="1" smtClean="0"/>
              <a:t>Махинов</a:t>
            </a:r>
            <a:r>
              <a:rPr lang="ru-RU" dirty="0" smtClean="0"/>
              <a:t> А.Н., </a:t>
            </a:r>
            <a:r>
              <a:rPr lang="ru-RU" dirty="0" err="1" smtClean="0"/>
              <a:t>Гусяков</a:t>
            </a:r>
            <a:r>
              <a:rPr lang="ru-RU" dirty="0" smtClean="0"/>
              <a:t> В.К., </a:t>
            </a:r>
            <a:r>
              <a:rPr lang="ru-RU" dirty="0" err="1" smtClean="0"/>
              <a:t>Кудымов</a:t>
            </a:r>
            <a:r>
              <a:rPr lang="ru-RU" dirty="0" smtClean="0"/>
              <a:t> А.В., </a:t>
            </a:r>
            <a:r>
              <a:rPr lang="ru-RU" dirty="0" err="1" smtClean="0"/>
              <a:t>Коковкин</a:t>
            </a:r>
            <a:r>
              <a:rPr lang="ru-RU" dirty="0" smtClean="0"/>
              <a:t> А.А., Ким В.И., Остроухов А.В., </a:t>
            </a:r>
            <a:r>
              <a:rPr lang="ru-RU" dirty="0" err="1" smtClean="0"/>
              <a:t>Матвеенко</a:t>
            </a:r>
            <a:r>
              <a:rPr lang="ru-RU" dirty="0" smtClean="0"/>
              <a:t> Д.В., </a:t>
            </a:r>
            <a:r>
              <a:rPr lang="ru-RU" dirty="0" err="1" smtClean="0"/>
              <a:t>Зеркаль</a:t>
            </a:r>
            <a:r>
              <a:rPr lang="ru-RU" dirty="0" smtClean="0"/>
              <a:t> О.В., Стром А.Л., Фоменко И.К. и др.</a:t>
            </a:r>
          </a:p>
          <a:p>
            <a:r>
              <a:rPr lang="ru-RU" sz="1400" dirty="0" smtClean="0"/>
              <a:t>БУРЕИНСКИЙ ОПОЛЗЕНЬ 11 ДЕКАБРЯ 2018 г. </a:t>
            </a:r>
          </a:p>
          <a:p>
            <a:r>
              <a:rPr lang="ru-RU" sz="1400" dirty="0" smtClean="0"/>
              <a:t>УСЛОВИЯ ФОРМИРОВАНИЯ И ОСОБЕННОСТИ </a:t>
            </a:r>
          </a:p>
          <a:p>
            <a:r>
              <a:rPr lang="ru-RU" sz="1400" dirty="0" smtClean="0"/>
              <a:t>МЕХАНИЗМА РАЗВИТИЯ (</a:t>
            </a:r>
            <a:r>
              <a:rPr lang="en-US" sz="1400" dirty="0" err="1" smtClean="0"/>
              <a:t>GeoRisk</a:t>
            </a:r>
            <a:r>
              <a:rPr lang="en-US" sz="1400" dirty="0" smtClean="0"/>
              <a:t> World</a:t>
            </a:r>
            <a:r>
              <a:rPr lang="ru-RU" sz="1400" dirty="0" smtClean="0"/>
              <a:t>. Том XIII, № 4/2019 </a:t>
            </a:r>
            <a:r>
              <a:rPr lang="ru-RU" sz="1400" dirty="0" err="1" smtClean="0"/>
              <a:t>c</a:t>
            </a:r>
            <a:r>
              <a:rPr lang="ru-RU" sz="1400" dirty="0" smtClean="0"/>
              <a:t>. 18-30)</a:t>
            </a: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736411" y="1614480"/>
            <a:ext cx="41238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Появление обвально-оползневого цирка и плотины через Бурею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378262" y="231227"/>
            <a:ext cx="27011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Кириллов В.Е. (</a:t>
            </a:r>
            <a:r>
              <a:rPr lang="ru-RU" dirty="0" err="1" smtClean="0"/>
              <a:t>ИТиГ</a:t>
            </a:r>
            <a:r>
              <a:rPr lang="ru-RU" dirty="0" smtClean="0"/>
              <a:t>, Хабаровск)</a:t>
            </a:r>
          </a:p>
          <a:p>
            <a:r>
              <a:rPr lang="ru-RU" dirty="0" err="1" smtClean="0"/>
              <a:t>Гусяков</a:t>
            </a:r>
            <a:r>
              <a:rPr lang="ru-RU" dirty="0" smtClean="0"/>
              <a:t> В.К. (</a:t>
            </a:r>
            <a:r>
              <a:rPr lang="ru-RU" dirty="0" err="1" smtClean="0"/>
              <a:t>ИВМиМГ</a:t>
            </a:r>
            <a:r>
              <a:rPr lang="ru-RU" dirty="0" smtClean="0"/>
              <a:t>, Новосибирск)</a:t>
            </a:r>
            <a:endParaRPr lang="ru-RU" dirty="0"/>
          </a:p>
        </p:txBody>
      </p:sp>
      <p:pic>
        <p:nvPicPr>
          <p:cNvPr id="11" name="Рисунок 10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0330542" y="-1"/>
            <a:ext cx="1861457" cy="1776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906905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7565" y="835786"/>
            <a:ext cx="5642042" cy="132556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На лодке из пос. </a:t>
            </a:r>
            <a:r>
              <a:rPr lang="ru-RU" sz="2800" dirty="0" err="1" smtClean="0"/>
              <a:t>Чекунда</a:t>
            </a:r>
            <a:r>
              <a:rPr lang="ru-RU" sz="2800" dirty="0" smtClean="0"/>
              <a:t> – 2.5 часа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6981" y="3293706"/>
            <a:ext cx="4501521" cy="337614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3039" y="2149501"/>
            <a:ext cx="5889669" cy="44172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614" y="0"/>
            <a:ext cx="4645386" cy="348404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321355" y="246140"/>
            <a:ext cx="4166681" cy="71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/>
              <a:t>Пос. </a:t>
            </a:r>
            <a:r>
              <a:rPr lang="ru-RU" sz="2800" dirty="0" err="1" smtClean="0"/>
              <a:t>Чекунда</a:t>
            </a:r>
            <a:r>
              <a:rPr lang="ru-RU" sz="2800" dirty="0" smtClean="0"/>
              <a:t> на берегу </a:t>
            </a:r>
            <a:r>
              <a:rPr lang="ru-RU" sz="2800" dirty="0" err="1" smtClean="0"/>
              <a:t>Бурейского</a:t>
            </a:r>
            <a:r>
              <a:rPr lang="ru-RU" sz="2800" dirty="0" smtClean="0"/>
              <a:t> </a:t>
            </a:r>
            <a:r>
              <a:rPr lang="ru-RU" sz="2800" dirty="0" err="1" smtClean="0"/>
              <a:t>вдхр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3" name="Стрелка вправо 2"/>
          <p:cNvSpPr/>
          <p:nvPr/>
        </p:nvSpPr>
        <p:spPr>
          <a:xfrm flipH="1">
            <a:off x="5490031" y="450829"/>
            <a:ext cx="831323" cy="3047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404696" y="6114091"/>
            <a:ext cx="34890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 smtClean="0">
                <a:solidFill>
                  <a:srgbClr val="FFFF00"/>
                </a:solidFill>
              </a:rPr>
              <a:t>Бурейский</a:t>
            </a:r>
            <a:r>
              <a:rPr lang="ru-RU" sz="2000" dirty="0" smtClean="0">
                <a:solidFill>
                  <a:srgbClr val="FFFF00"/>
                </a:solidFill>
              </a:rPr>
              <a:t> оползень издалека</a:t>
            </a:r>
            <a:endParaRPr lang="ru-RU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5305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8100" y="0"/>
            <a:ext cx="5493313" cy="1325563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Прибыли, обжились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958" y="1325563"/>
            <a:ext cx="6428316" cy="48212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31513" y="2186021"/>
            <a:ext cx="5732834" cy="429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6473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7034" y="179048"/>
            <a:ext cx="10515600" cy="1325563"/>
          </a:xfrm>
        </p:spPr>
        <p:txBody>
          <a:bodyPr/>
          <a:lstStyle/>
          <a:p>
            <a:r>
              <a:rPr lang="ru-RU" dirty="0" smtClean="0"/>
              <a:t>В ущелье из рыхлых пород и обломков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4215" y="1504611"/>
            <a:ext cx="6333697" cy="475027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4834" y="2458664"/>
            <a:ext cx="5697166" cy="427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1445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2365" y="-279737"/>
            <a:ext cx="10515600" cy="1325563"/>
          </a:xfrm>
        </p:spPr>
        <p:txBody>
          <a:bodyPr/>
          <a:lstStyle/>
          <a:p>
            <a:r>
              <a:rPr lang="ru-RU" dirty="0" smtClean="0"/>
              <a:t>Вероятные факторы оползня-обвала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1660386"/>
            <a:ext cx="5550822" cy="416311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0300" y="1740013"/>
            <a:ext cx="5625744" cy="42193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4800" y="952500"/>
            <a:ext cx="59055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1. Интенсивная тектоническая </a:t>
            </a:r>
            <a:r>
              <a:rPr lang="ru-RU" sz="2000" dirty="0" err="1" smtClean="0"/>
              <a:t>нарушенность</a:t>
            </a:r>
            <a:r>
              <a:rPr lang="ru-RU" sz="2000" dirty="0" smtClean="0"/>
              <a:t> скальных пород (ортогональная система разломов)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477922" y="84477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2. Тектонические глины, по которым могло произойти скольжение. Их мерзлые комья выбросило на  другой берег, где они растаяли и рассыпались («конусы»)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09550" y="5987416"/>
            <a:ext cx="11626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3. </a:t>
            </a:r>
            <a:r>
              <a:rPr lang="ru-RU" dirty="0" err="1" smtClean="0"/>
              <a:t>Обводненность</a:t>
            </a:r>
            <a:r>
              <a:rPr lang="ru-RU" dirty="0" smtClean="0"/>
              <a:t> линзы рыхлых пород в ее нижней части; 4)отсутствие скальной «поддержки» рыхлых пород внизу; 5) подмыв основания линзы в виду повышения базиса эрозии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8305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1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080" r="1697"/>
          <a:stretch/>
        </p:blipFill>
        <p:spPr>
          <a:xfrm>
            <a:off x="332096" y="838200"/>
            <a:ext cx="3655704" cy="250798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851" r="1623"/>
          <a:stretch/>
        </p:blipFill>
        <p:spPr>
          <a:xfrm>
            <a:off x="6313845" y="306013"/>
            <a:ext cx="5498424" cy="34854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2840" y="3421063"/>
            <a:ext cx="4340905" cy="32556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797" r="1911"/>
          <a:stretch/>
        </p:blipFill>
        <p:spPr>
          <a:xfrm>
            <a:off x="172148" y="3281110"/>
            <a:ext cx="5537200" cy="33956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33505" y="-47930"/>
            <a:ext cx="4800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/>
              <a:t>ПОСЛЕДСТВИЯ</a:t>
            </a:r>
            <a:endParaRPr lang="ru-RU" sz="4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936145" y="44571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Цунами 52 м, цунами в верховьях</a:t>
            </a:r>
          </a:p>
          <a:p>
            <a:r>
              <a:rPr lang="ru-RU" sz="2400" dirty="0" smtClean="0">
                <a:solidFill>
                  <a:srgbClr val="FFFF00"/>
                </a:solidFill>
              </a:rPr>
              <a:t> р.  Ср. </a:t>
            </a:r>
            <a:r>
              <a:rPr lang="ru-RU" sz="2400" dirty="0" err="1" smtClean="0">
                <a:solidFill>
                  <a:srgbClr val="FFFF00"/>
                </a:solidFill>
              </a:rPr>
              <a:t>Сандар</a:t>
            </a:r>
            <a:r>
              <a:rPr lang="ru-RU" sz="2400" dirty="0" smtClean="0">
                <a:solidFill>
                  <a:srgbClr val="FFFF00"/>
                </a:solidFill>
              </a:rPr>
              <a:t> – 90 м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80776" y="4953074"/>
            <a:ext cx="16420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Баррикада</a:t>
            </a:r>
          </a:p>
          <a:p>
            <a:r>
              <a:rPr lang="ru-RU" sz="2000" b="1" dirty="0" smtClean="0"/>
              <a:t> из бревен</a:t>
            </a:r>
          </a:p>
          <a:p>
            <a:r>
              <a:rPr lang="ru-RU" sz="2000" b="1" dirty="0" smtClean="0"/>
              <a:t>  на фронте </a:t>
            </a:r>
          </a:p>
          <a:p>
            <a:r>
              <a:rPr lang="ru-RU" sz="2000" b="1" dirty="0" smtClean="0"/>
              <a:t>цунами</a:t>
            </a:r>
            <a:endParaRPr lang="ru-RU" sz="20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98684" y="3281110"/>
            <a:ext cx="45820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Плотина через всю реку</a:t>
            </a:r>
            <a:endParaRPr lang="ru-RU" sz="2000" b="1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6675916" y="4685320"/>
            <a:ext cx="675496" cy="2936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147748" y="961380"/>
            <a:ext cx="157209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Глыбы у</a:t>
            </a:r>
          </a:p>
          <a:p>
            <a:r>
              <a:rPr lang="ru-RU" b="1" dirty="0" smtClean="0"/>
              <a:t> переднего </a:t>
            </a:r>
          </a:p>
          <a:p>
            <a:r>
              <a:rPr lang="ru-RU" b="1" dirty="0" smtClean="0"/>
              <a:t>края платины</a:t>
            </a:r>
            <a:endParaRPr lang="ru-RU" b="1" dirty="0"/>
          </a:p>
        </p:txBody>
      </p:sp>
      <p:sp>
        <p:nvSpPr>
          <p:cNvPr id="13" name="Стрелка вправо 12"/>
          <p:cNvSpPr/>
          <p:nvPr/>
        </p:nvSpPr>
        <p:spPr>
          <a:xfrm flipH="1">
            <a:off x="4256849" y="1890295"/>
            <a:ext cx="394483" cy="265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3132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49" r="-188"/>
          <a:stretch/>
        </p:blipFill>
        <p:spPr>
          <a:xfrm>
            <a:off x="158885" y="304800"/>
            <a:ext cx="5454515" cy="37218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0386" y="1006001"/>
            <a:ext cx="6278665" cy="47089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885" y="3665698"/>
            <a:ext cx="4027522" cy="302064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31144" y="455436"/>
            <a:ext cx="4845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Передний край зоны цунами. Смыт лес, корни, растительный  и почвенный покров до коренных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096000" y="4914409"/>
            <a:ext cx="5753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Изменение ландшафта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78506" y="6007929"/>
            <a:ext cx="72816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/>
              <a:t>Гулли</a:t>
            </a:r>
            <a:r>
              <a:rPr lang="ru-RU" sz="2000" dirty="0" smtClean="0"/>
              <a:t> – овражки, образовавшиеся при обратном стоке волн после цунами</a:t>
            </a:r>
            <a:endParaRPr lang="ru-RU" sz="2000" dirty="0"/>
          </a:p>
        </p:txBody>
      </p:sp>
      <p:sp>
        <p:nvSpPr>
          <p:cNvPr id="11" name="Стрелка вправо 10"/>
          <p:cNvSpPr/>
          <p:nvPr/>
        </p:nvSpPr>
        <p:spPr>
          <a:xfrm flipH="1">
            <a:off x="4363392" y="5715000"/>
            <a:ext cx="665807" cy="2794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5098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3389" y="2097730"/>
            <a:ext cx="5801784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17594" r="-991"/>
          <a:stretch/>
        </p:blipFill>
        <p:spPr>
          <a:xfrm>
            <a:off x="-27022" y="468938"/>
            <a:ext cx="6559281" cy="401416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9775" y="4567762"/>
            <a:ext cx="50974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Заполнение реки погибшим лесом –</a:t>
            </a:r>
          </a:p>
          <a:p>
            <a:r>
              <a:rPr lang="ru-RU" sz="2400" b="1" dirty="0" smtClean="0"/>
              <a:t> трудности для плотины и плавания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099300" y="914002"/>
            <a:ext cx="4584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Опасность подтопления </a:t>
            </a:r>
            <a:r>
              <a:rPr lang="ru-RU" sz="2400" b="1" dirty="0" err="1" smtClean="0"/>
              <a:t>Чекунды</a:t>
            </a:r>
            <a:r>
              <a:rPr lang="ru-RU" sz="2400" b="1" dirty="0" smtClean="0"/>
              <a:t> при больших паводках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83475" y="5502195"/>
            <a:ext cx="53918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Возможны повторения подобных явлений. Необходимы: выявление опасных мест и их мониторинг 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99758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297</Words>
  <Application>Microsoft Office PowerPoint</Application>
  <PresentationFormat>Произвольный</PresentationFormat>
  <Paragraphs>38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О результатах дополнительных исследований Бурейского оползня   (25-29 сент. 2022 г.)  </vt:lpstr>
      <vt:lpstr>На лодке из пос. Чекунда – 2.5 часа</vt:lpstr>
      <vt:lpstr>Прибыли, обжились</vt:lpstr>
      <vt:lpstr>В ущелье из рыхлых пород и обломков</vt:lpstr>
      <vt:lpstr>Вероятные факторы оползня-обвала</vt:lpstr>
      <vt:lpstr>Слайд 6</vt:lpstr>
      <vt:lpstr>Слайд 7</vt:lpstr>
      <vt:lpstr>Слайд 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Бурейский оползень</dc:title>
  <dc:creator>User</dc:creator>
  <cp:lastModifiedBy>admin</cp:lastModifiedBy>
  <cp:revision>23</cp:revision>
  <dcterms:created xsi:type="dcterms:W3CDTF">2022-10-24T23:44:29Z</dcterms:created>
  <dcterms:modified xsi:type="dcterms:W3CDTF">2022-10-26T06:47:59Z</dcterms:modified>
</cp:coreProperties>
</file>