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394" r:id="rId3"/>
    <p:sldId id="439" r:id="rId4"/>
    <p:sldId id="440" r:id="rId5"/>
    <p:sldId id="364" r:id="rId6"/>
    <p:sldId id="441" r:id="rId7"/>
    <p:sldId id="442" r:id="rId8"/>
    <p:sldId id="443" r:id="rId9"/>
    <p:sldId id="445" r:id="rId10"/>
    <p:sldId id="375" r:id="rId11"/>
    <p:sldId id="444" r:id="rId12"/>
    <p:sldId id="446" r:id="rId13"/>
    <p:sldId id="449" r:id="rId14"/>
    <p:sldId id="447" r:id="rId15"/>
    <p:sldId id="448" r:id="rId16"/>
    <p:sldId id="453" r:id="rId17"/>
    <p:sldId id="451" r:id="rId18"/>
    <p:sldId id="452" r:id="rId19"/>
    <p:sldId id="450" r:id="rId20"/>
    <p:sldId id="454" r:id="rId21"/>
    <p:sldId id="34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EFB"/>
    <a:srgbClr val="FFFBF3"/>
    <a:srgbClr val="FFF8EB"/>
    <a:srgbClr val="FF0000"/>
    <a:srgbClr val="0033CC"/>
    <a:srgbClr val="993300"/>
    <a:srgbClr val="CC6600"/>
    <a:srgbClr val="990099"/>
    <a:srgbClr val="CC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3629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Desktop\Cu-Ag-Au%20&#1087;&#1088;&#1077;&#1079;&#1077;&#1085;&#1090;\&#1055;&#1088;&#1086;&#1073;&#1085;&#1086;&#1089;&#1090;&#1100;%20Au,%20Pt%20&#1047;&#1074;&#1077;&#1088;&#1077;&#1074;&#1072;%2013.02.2018\&#1055;&#1088;&#1086;&#1073;&#1085;&#1086;&#1089;&#1090;&#110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Сумма % </a:t>
            </a:r>
            <a:r>
              <a:rPr lang="en-US" sz="1200" dirty="0"/>
              <a:t>Cu, Ag, Au</a:t>
            </a:r>
            <a:r>
              <a:rPr lang="ru-RU" sz="1200" dirty="0"/>
              <a:t> в </a:t>
            </a:r>
            <a:r>
              <a:rPr lang="ru-RU" sz="1200" dirty="0" err="1"/>
              <a:t>золотинах</a:t>
            </a:r>
            <a:endParaRPr lang="ru-RU" sz="1200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Лист1!$G$14:$I$14</c:f>
              <c:strCache>
                <c:ptCount val="3"/>
                <c:pt idx="0">
                  <c:v>Cu</c:v>
                </c:pt>
                <c:pt idx="1">
                  <c:v>Ag</c:v>
                </c:pt>
                <c:pt idx="2">
                  <c:v>Au</c:v>
                </c:pt>
              </c:strCache>
            </c:strRef>
          </c:cat>
          <c:val>
            <c:numRef>
              <c:f>Лист1!$G$15:$I$15</c:f>
              <c:numCache>
                <c:formatCode>0</c:formatCode>
                <c:ptCount val="3"/>
                <c:pt idx="0">
                  <c:v>4.9408820057589864</c:v>
                </c:pt>
                <c:pt idx="1">
                  <c:v>102.05458360944446</c:v>
                </c:pt>
                <c:pt idx="2">
                  <c:v>3198.0045343847964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79-4DEE-9C64-78735DB5AE7F}"/>
            </c:ext>
          </c:extLst>
        </c:ser>
        <c:gapWidth val="219"/>
        <c:overlap val="-27"/>
        <c:axId val="109314816"/>
        <c:axId val="109316352"/>
      </c:barChart>
      <c:catAx>
        <c:axId val="1093148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316352"/>
        <c:crosses val="autoZero"/>
        <c:auto val="1"/>
        <c:lblAlgn val="ctr"/>
        <c:lblOffset val="100"/>
      </c:catAx>
      <c:valAx>
        <c:axId val="1093163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31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9A03F2-AAC4-42BE-A7AB-B546D20B2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CD48F-03B8-431C-BB2D-618CA7AB4EA3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C3CE70-9A67-4169-9F3B-38F1A72AD820}" type="slidenum">
              <a:rPr lang="ru-RU" sz="1200"/>
              <a:pPr algn="r"/>
              <a:t>10</a:t>
            </a:fld>
            <a:endParaRPr lang="ru-RU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C3CE70-9A67-4169-9F3B-38F1A72AD820}" type="slidenum">
              <a:rPr lang="ru-RU" sz="1200"/>
              <a:pPr algn="r"/>
              <a:t>11</a:t>
            </a:fld>
            <a:endParaRPr lang="ru-RU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58000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C3CE70-9A67-4169-9F3B-38F1A72AD820}" type="slidenum">
              <a:rPr lang="ru-RU" sz="1200"/>
              <a:pPr algn="r"/>
              <a:t>12</a:t>
            </a:fld>
            <a:endParaRPr lang="ru-RU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58000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C3CE70-9A67-4169-9F3B-38F1A72AD820}" type="slidenum">
              <a:rPr lang="ru-RU" sz="1200"/>
              <a:pPr algn="r"/>
              <a:t>13</a:t>
            </a:fld>
            <a:endParaRPr lang="ru-RU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58000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C3CE70-9A67-4169-9F3B-38F1A72AD820}" type="slidenum">
              <a:rPr lang="ru-RU" sz="1200"/>
              <a:pPr algn="r"/>
              <a:t>14</a:t>
            </a:fld>
            <a:endParaRPr lang="ru-RU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58000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C3CE70-9A67-4169-9F3B-38F1A72AD820}" type="slidenum">
              <a:rPr lang="ru-RU" sz="1200"/>
              <a:pPr algn="r"/>
              <a:t>15</a:t>
            </a:fld>
            <a:endParaRPr lang="ru-RU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58000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C3CE70-9A67-4169-9F3B-38F1A72AD820}" type="slidenum">
              <a:rPr lang="ru-RU" sz="1200"/>
              <a:pPr algn="r"/>
              <a:t>16</a:t>
            </a:fld>
            <a:endParaRPr lang="ru-RU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58000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C3CE70-9A67-4169-9F3B-38F1A72AD820}" type="slidenum">
              <a:rPr lang="ru-RU" sz="1200"/>
              <a:pPr algn="r"/>
              <a:t>17</a:t>
            </a:fld>
            <a:endParaRPr lang="ru-RU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084588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C3CE70-9A67-4169-9F3B-38F1A72AD820}" type="slidenum">
              <a:rPr lang="ru-RU" sz="1200"/>
              <a:pPr algn="r"/>
              <a:t>18</a:t>
            </a:fld>
            <a:endParaRPr lang="ru-RU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432204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C3CE70-9A67-4169-9F3B-38F1A72AD820}" type="slidenum">
              <a:rPr lang="ru-RU" sz="1200"/>
              <a:pPr algn="r"/>
              <a:t>19</a:t>
            </a:fld>
            <a:endParaRPr lang="ru-RU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152179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C3CE70-9A67-4169-9F3B-38F1A72AD820}" type="slidenum">
              <a:rPr lang="ru-RU" sz="1200"/>
              <a:pPr algn="r"/>
              <a:t>2</a:t>
            </a:fld>
            <a:endParaRPr lang="ru-RU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C3CE70-9A67-4169-9F3B-38F1A72AD820}" type="slidenum">
              <a:rPr lang="ru-RU" sz="1200"/>
              <a:pPr algn="r"/>
              <a:t>20</a:t>
            </a:fld>
            <a:endParaRPr lang="ru-RU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152179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116B99-6498-4E4E-9570-13698CAAA304}" type="slidenum">
              <a:rPr lang="ru-RU" sz="1200"/>
              <a:pPr algn="r"/>
              <a:t>21</a:t>
            </a:fld>
            <a:endParaRPr lang="ru-RU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C3CE70-9A67-4169-9F3B-38F1A72AD820}" type="slidenum">
              <a:rPr lang="ru-RU" sz="1200"/>
              <a:pPr algn="r"/>
              <a:t>3</a:t>
            </a:fld>
            <a:endParaRPr lang="ru-RU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74496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C3CE70-9A67-4169-9F3B-38F1A72AD820}" type="slidenum">
              <a:rPr lang="ru-RU" sz="1200"/>
              <a:pPr algn="r"/>
              <a:t>4</a:t>
            </a:fld>
            <a:endParaRPr lang="ru-RU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025558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C3CE70-9A67-4169-9F3B-38F1A72AD820}" type="slidenum">
              <a:rPr lang="ru-RU" sz="1200"/>
              <a:pPr algn="r"/>
              <a:t>5</a:t>
            </a:fld>
            <a:endParaRPr lang="ru-RU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C3CE70-9A67-4169-9F3B-38F1A72AD820}" type="slidenum">
              <a:rPr lang="ru-RU" sz="1200"/>
              <a:pPr algn="r"/>
              <a:t>6</a:t>
            </a:fld>
            <a:endParaRPr lang="ru-RU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050312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C3CE70-9A67-4169-9F3B-38F1A72AD820}" type="slidenum">
              <a:rPr lang="ru-RU" sz="1200"/>
              <a:pPr algn="r"/>
              <a:t>7</a:t>
            </a:fld>
            <a:endParaRPr lang="ru-RU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70796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C3CE70-9A67-4169-9F3B-38F1A72AD820}" type="slidenum">
              <a:rPr lang="ru-RU" sz="1200"/>
              <a:pPr algn="r"/>
              <a:t>8</a:t>
            </a:fld>
            <a:endParaRPr lang="ru-RU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142185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C3CE70-9A67-4169-9F3B-38F1A72AD820}" type="slidenum">
              <a:rPr lang="ru-RU" sz="1200"/>
              <a:pPr algn="r"/>
              <a:t>9</a:t>
            </a:fld>
            <a:endParaRPr lang="ru-RU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817171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1A549-0836-4BAA-A9E7-E47213567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C5C66-DDD6-48C0-8BFC-719905213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5C156-0E7E-4A55-8290-B87077B14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D16F7-BEA2-418B-87AB-7BCA47ACA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9186A-DDF5-4FA5-8658-35C90FB05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94B9D-4BF5-4161-AD2B-460296E1E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8F36B-30B9-4E5C-B029-BB8C4DDD5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5703B-9662-4DBE-8513-96CBC2115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3114E-C694-42DD-9986-6F1B8079A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2EA2-68CD-4BBE-8E5E-5BEA134CA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26FE7-C7DA-44C5-87F6-9E46D9547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EFB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B7B6A5-1D84-4E85-AA9F-5B04F4C86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microsoft.com/office/2007/relationships/hdphoto" Target="../media/hdphoto2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739775"/>
            <a:ext cx="7772400" cy="1470025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008000"/>
                </a:solidFill>
              </a:rPr>
              <a:t>Н.М. Зверева, Н.В. Бердников , В.Г. </a:t>
            </a:r>
            <a:r>
              <a:rPr lang="ru-RU" sz="2000" dirty="0" err="1" smtClean="0">
                <a:solidFill>
                  <a:srgbClr val="008000"/>
                </a:solidFill>
              </a:rPr>
              <a:t>Невструев</a:t>
            </a:r>
            <a:r>
              <a:rPr lang="ru-RU" sz="2000" dirty="0" smtClean="0">
                <a:solidFill>
                  <a:srgbClr val="008000"/>
                </a:solidFill>
              </a:rPr>
              <a:t/>
            </a:r>
            <a:br>
              <a:rPr lang="ru-RU" sz="2000" dirty="0" smtClean="0">
                <a:solidFill>
                  <a:srgbClr val="008000"/>
                </a:solidFill>
              </a:rPr>
            </a:br>
            <a:r>
              <a:rPr lang="ru-RU" sz="2000" dirty="0" smtClean="0">
                <a:solidFill>
                  <a:srgbClr val="008000"/>
                </a:solidFill>
              </a:rPr>
              <a:t/>
            </a:r>
            <a:br>
              <a:rPr lang="ru-RU" sz="2000" dirty="0" smtClean="0">
                <a:solidFill>
                  <a:srgbClr val="008000"/>
                </a:solidFill>
              </a:rPr>
            </a:br>
            <a:r>
              <a:rPr lang="ru-RU" sz="1600" i="1" dirty="0" smtClean="0">
                <a:solidFill>
                  <a:srgbClr val="008000"/>
                </a:solidFill>
              </a:rPr>
              <a:t>ТФГИ по ДВФО, </a:t>
            </a:r>
            <a:r>
              <a:rPr lang="ru-RU" sz="1600" i="1" dirty="0" err="1" smtClean="0">
                <a:solidFill>
                  <a:srgbClr val="008000"/>
                </a:solidFill>
              </a:rPr>
              <a:t>ИТиГ</a:t>
            </a:r>
            <a:r>
              <a:rPr lang="ru-RU" sz="1600" i="1" dirty="0" smtClean="0">
                <a:solidFill>
                  <a:srgbClr val="008000"/>
                </a:solidFill>
              </a:rPr>
              <a:t> ДВО РАН</a:t>
            </a:r>
            <a:r>
              <a:rPr lang="ru-RU" sz="1600" i="1" dirty="0" smtClean="0">
                <a:solidFill>
                  <a:srgbClr val="993300"/>
                </a:solidFill>
              </a:rPr>
              <a:t/>
            </a:r>
            <a:br>
              <a:rPr lang="ru-RU" sz="1600" i="1" dirty="0" smtClean="0">
                <a:solidFill>
                  <a:srgbClr val="993300"/>
                </a:solidFill>
              </a:rPr>
            </a:br>
            <a:endParaRPr lang="ru-RU" sz="1600" i="1" dirty="0" smtClean="0">
              <a:solidFill>
                <a:srgbClr val="9933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743200"/>
            <a:ext cx="8001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Пробность</a:t>
            </a: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самородного золота и петрологическая интерпретация примеси меди в нем</a:t>
            </a:r>
            <a:endParaRPr lang="ru-RU" b="1" i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209800" y="5724525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008000"/>
                </a:solidFill>
              </a:rPr>
              <a:t>Хабаровск</a:t>
            </a:r>
            <a:endParaRPr lang="ru-RU" sz="1400" dirty="0">
              <a:solidFill>
                <a:srgbClr val="008000"/>
              </a:solidFill>
            </a:endParaRPr>
          </a:p>
          <a:p>
            <a:pPr algn="ctr"/>
            <a:r>
              <a:rPr lang="ru-RU" sz="1400" dirty="0" smtClean="0">
                <a:solidFill>
                  <a:srgbClr val="008000"/>
                </a:solidFill>
              </a:rPr>
              <a:t>2022</a:t>
            </a:r>
            <a:endParaRPr lang="ru-RU" sz="1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52400"/>
            <a:ext cx="8305800" cy="457200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rgbClr val="008000"/>
                </a:solidFill>
              </a:rPr>
              <a:t>Генетические особенности </a:t>
            </a:r>
            <a:r>
              <a:rPr lang="en-US" sz="2400" i="1" dirty="0">
                <a:solidFill>
                  <a:srgbClr val="008000"/>
                </a:solidFill>
              </a:rPr>
              <a:t>Cu-Ag-Au </a:t>
            </a:r>
            <a:r>
              <a:rPr lang="ru-RU" sz="2400" i="1" dirty="0" err="1">
                <a:solidFill>
                  <a:srgbClr val="008000"/>
                </a:solidFill>
              </a:rPr>
              <a:t>микросферул</a:t>
            </a:r>
            <a:r>
              <a:rPr lang="ru-RU" sz="2400" i="1" dirty="0">
                <a:solidFill>
                  <a:srgbClr val="008000"/>
                </a:solidFill>
              </a:rPr>
              <a:t> </a:t>
            </a:r>
            <a:endParaRPr lang="ru-RU" sz="2400" i="1" dirty="0" smtClean="0">
              <a:solidFill>
                <a:srgbClr val="008000"/>
              </a:solidFill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81000" y="827782"/>
            <a:ext cx="8534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</a:rPr>
              <a:t>Состав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- совсем необычный для «традиционного» самородного золота. Составы </a:t>
            </a:r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</a:rPr>
              <a:t>Cu-Ag-Au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микросферул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из трех разных месторождений группируются в очень компактное поле, которое ассоциирует с точками составов частичек золота 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из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хромититов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месторождения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Бени-Буазера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(Марокко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) в </a:t>
            </a:r>
            <a:r>
              <a:rPr lang="ru-RU" sz="1600" dirty="0" err="1">
                <a:solidFill>
                  <a:schemeClr val="accent2"/>
                </a:solidFill>
                <a:latin typeface="Times New Roman" pitchFamily="18" charset="0"/>
              </a:rPr>
              <a:t>серпентинизированных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перидотитах 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из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габброидов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Талнаха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. </a:t>
            </a:r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209800"/>
            <a:ext cx="7421880" cy="4319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52400"/>
            <a:ext cx="8305800" cy="457200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rgbClr val="008000"/>
                </a:solidFill>
              </a:rPr>
              <a:t>Генетические особенности </a:t>
            </a:r>
            <a:r>
              <a:rPr lang="en-US" sz="2400" i="1" dirty="0">
                <a:solidFill>
                  <a:srgbClr val="008000"/>
                </a:solidFill>
              </a:rPr>
              <a:t>Cu-Ag-Au </a:t>
            </a:r>
            <a:r>
              <a:rPr lang="ru-RU" sz="2400" i="1" dirty="0" err="1">
                <a:solidFill>
                  <a:srgbClr val="008000"/>
                </a:solidFill>
              </a:rPr>
              <a:t>микросферул</a:t>
            </a:r>
            <a:r>
              <a:rPr lang="ru-RU" sz="2400" i="1" dirty="0">
                <a:solidFill>
                  <a:srgbClr val="008000"/>
                </a:solidFill>
              </a:rPr>
              <a:t> </a:t>
            </a:r>
            <a:endParaRPr lang="ru-RU" sz="2400" i="1" dirty="0" smtClean="0">
              <a:solidFill>
                <a:srgbClr val="008000"/>
              </a:solidFill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81000" y="715091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</a:rPr>
              <a:t>Температура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образования. Согласно хорошо изученной диаграмме ликвидуса сплав </a:t>
            </a:r>
          </a:p>
          <a:p>
            <a:pPr indent="180975"/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Cu-Ag-Au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«нашего» состава жидкий при температуре выше 950°С. </a:t>
            </a:r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4416" y="1502969"/>
            <a:ext cx="5358384" cy="487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15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52400"/>
            <a:ext cx="8305800" cy="457200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rgbClr val="008000"/>
                </a:solidFill>
              </a:rPr>
              <a:t>Генетические особенности </a:t>
            </a:r>
            <a:r>
              <a:rPr lang="en-US" sz="2400" i="1" dirty="0">
                <a:solidFill>
                  <a:srgbClr val="008000"/>
                </a:solidFill>
              </a:rPr>
              <a:t>Cu-Ag-Au </a:t>
            </a:r>
            <a:r>
              <a:rPr lang="ru-RU" sz="2400" i="1" dirty="0" err="1">
                <a:solidFill>
                  <a:srgbClr val="008000"/>
                </a:solidFill>
              </a:rPr>
              <a:t>микросферул</a:t>
            </a:r>
            <a:r>
              <a:rPr lang="ru-RU" sz="2400" i="1" dirty="0">
                <a:solidFill>
                  <a:srgbClr val="008000"/>
                </a:solidFill>
              </a:rPr>
              <a:t> </a:t>
            </a:r>
            <a:endParaRPr lang="ru-RU" sz="2400" i="1" dirty="0" smtClean="0">
              <a:solidFill>
                <a:srgbClr val="008000"/>
              </a:solidFill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81000" y="739914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Насколько выше? </a:t>
            </a:r>
          </a:p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В 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Cu-Ag-Au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микросферулах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часто обнаруживаются микровключения окиси меди (куприта). Они могут быть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раскристаллизованные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, неправильной формы и округлые.</a:t>
            </a:r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D:\Desktop\Шашка Шр-Au обр 759\Шр-Au 759 срез 2\Шр-Au 759 срез 2_фото\ряд 3\3-8 а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09600" y="1752600"/>
            <a:ext cx="4130418" cy="35814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1" y="1752601"/>
            <a:ext cx="3809999" cy="364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81000" y="54864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Согласно диаграмме 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Cu-O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куприт плавится при температуре 1200-1300°С. Округлые и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дендритовидные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формы его включений говорят о том, что температура в 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Cu-Ag-Au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«каплях» достигала этих значений, причем процесс, возможно, был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неодноактный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.</a:t>
            </a:r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5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52400"/>
            <a:ext cx="8305800" cy="457200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rgbClr val="008000"/>
                </a:solidFill>
              </a:rPr>
              <a:t>Генетические особенности </a:t>
            </a:r>
            <a:r>
              <a:rPr lang="en-US" sz="2400" i="1" dirty="0">
                <a:solidFill>
                  <a:srgbClr val="008000"/>
                </a:solidFill>
              </a:rPr>
              <a:t>Cu-Ag-Au </a:t>
            </a:r>
            <a:r>
              <a:rPr lang="ru-RU" sz="2400" i="1" dirty="0" err="1">
                <a:solidFill>
                  <a:srgbClr val="008000"/>
                </a:solidFill>
              </a:rPr>
              <a:t>микросферул</a:t>
            </a:r>
            <a:r>
              <a:rPr lang="ru-RU" sz="2400" i="1" dirty="0">
                <a:solidFill>
                  <a:srgbClr val="008000"/>
                </a:solidFill>
              </a:rPr>
              <a:t> </a:t>
            </a:r>
            <a:endParaRPr lang="ru-RU" sz="2400" i="1" dirty="0" smtClean="0">
              <a:solidFill>
                <a:srgbClr val="008000"/>
              </a:solidFill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81000" y="517029"/>
            <a:ext cx="8534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</a:rPr>
              <a:t>Скорость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остывания. Присутствие в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микросферулах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округлых и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дендритовидных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включений говорит об исключительно высокой скорости их остывания. Более того, в нескольких крупных микровключений нами отмечено явление ликвации медно-окисного расплава на две несмешивающиеся фазы, между которыми отчетливо виден мениск. Две эти жидкие фазы могут сосуществовать только при температуре выше 1223°С, следовательно, картина, которую мы видим, может сохраниться только при практически мгновенной «закалке» после таких температур.</a:t>
            </a:r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1" y="2514600"/>
            <a:ext cx="3809999" cy="364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Desktop\Шашка Шр-Au обр 759\3-8 (после полировки)\фото\3-8 а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85800" y="2626485"/>
            <a:ext cx="4038600" cy="3501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915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52400"/>
            <a:ext cx="8305800" cy="457200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rgbClr val="008000"/>
                </a:solidFill>
              </a:rPr>
              <a:t>Генетические особенности </a:t>
            </a:r>
            <a:r>
              <a:rPr lang="en-US" sz="2400" i="1" dirty="0">
                <a:solidFill>
                  <a:srgbClr val="008000"/>
                </a:solidFill>
              </a:rPr>
              <a:t>Cu-Ag-Au </a:t>
            </a:r>
            <a:r>
              <a:rPr lang="ru-RU" sz="2400" i="1" dirty="0" err="1">
                <a:solidFill>
                  <a:srgbClr val="008000"/>
                </a:solidFill>
              </a:rPr>
              <a:t>микросферул</a:t>
            </a:r>
            <a:r>
              <a:rPr lang="ru-RU" sz="2400" i="1" dirty="0">
                <a:solidFill>
                  <a:srgbClr val="008000"/>
                </a:solidFill>
              </a:rPr>
              <a:t> </a:t>
            </a:r>
            <a:endParaRPr lang="ru-RU" sz="2400" i="1" dirty="0" smtClean="0">
              <a:solidFill>
                <a:srgbClr val="008000"/>
              </a:solidFill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04800" y="515780"/>
            <a:ext cx="8534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</a:rPr>
              <a:t>Потенциал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кислорода. </a:t>
            </a:r>
          </a:p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Для более детального исследования сплава 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Cu</a:t>
            </a:r>
            <a:r>
              <a:rPr lang="en-US" sz="1600" baseline="-25000" dirty="0" smtClean="0">
                <a:solidFill>
                  <a:schemeClr val="accent2"/>
                </a:solidFill>
                <a:latin typeface="Times New Roman" pitchFamily="18" charset="0"/>
              </a:rPr>
              <a:t>30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Ag</a:t>
            </a:r>
            <a:r>
              <a:rPr lang="en-US" sz="1600" baseline="-25000" dirty="0" smtClean="0">
                <a:solidFill>
                  <a:schemeClr val="accent2"/>
                </a:solidFill>
                <a:latin typeface="Times New Roman" pitchFamily="18" charset="0"/>
              </a:rPr>
              <a:t>10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Au</a:t>
            </a:r>
            <a:r>
              <a:rPr lang="en-US" sz="1600" baseline="-25000" dirty="0" smtClean="0">
                <a:solidFill>
                  <a:schemeClr val="accent2"/>
                </a:solidFill>
                <a:latin typeface="Times New Roman" pitchFamily="18" charset="0"/>
              </a:rPr>
              <a:t>60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при разных параметрах мы решили приготовить его искусственно. Взяли металлы в необходимых пропорциях, буру в качестве флюса и сплавили в муфеле 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при 1000°С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. Получили прекрасный королек, но его состав был 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Cu</a:t>
            </a:r>
            <a:r>
              <a:rPr lang="ru-RU" sz="1600" baseline="-25000" dirty="0" smtClean="0">
                <a:solidFill>
                  <a:schemeClr val="accent2"/>
                </a:solidFill>
                <a:latin typeface="Times New Roman" pitchFamily="18" charset="0"/>
              </a:rPr>
              <a:t>6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Ag</a:t>
            </a:r>
            <a:r>
              <a:rPr lang="en-US" sz="1600" baseline="-25000" dirty="0" smtClean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ru-RU" sz="1600" baseline="-25000" dirty="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Au</a:t>
            </a:r>
            <a:r>
              <a:rPr lang="ru-RU" sz="1600" baseline="-25000" dirty="0" smtClean="0">
                <a:solidFill>
                  <a:schemeClr val="accent2"/>
                </a:solidFill>
                <a:latin typeface="Times New Roman" pitchFamily="18" charset="0"/>
              </a:rPr>
              <a:t>82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, а не требуемый </a:t>
            </a:r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</a:rPr>
              <a:t>Cu</a:t>
            </a:r>
            <a:r>
              <a:rPr lang="en-US" sz="1600" baseline="-25000" dirty="0">
                <a:solidFill>
                  <a:schemeClr val="accent2"/>
                </a:solidFill>
                <a:latin typeface="Times New Roman" pitchFamily="18" charset="0"/>
              </a:rPr>
              <a:t>30</a:t>
            </a:r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</a:rPr>
              <a:t>Ag</a:t>
            </a:r>
            <a:r>
              <a:rPr lang="en-US" sz="1600" baseline="-25000" dirty="0">
                <a:solidFill>
                  <a:schemeClr val="accent2"/>
                </a:solidFill>
                <a:latin typeface="Times New Roman" pitchFamily="18" charset="0"/>
              </a:rPr>
              <a:t>10</a:t>
            </a:r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</a:rPr>
              <a:t>Au</a:t>
            </a:r>
            <a:r>
              <a:rPr lang="en-US" sz="1600" baseline="-25000" dirty="0">
                <a:solidFill>
                  <a:schemeClr val="accent2"/>
                </a:solidFill>
                <a:latin typeface="Times New Roman" pitchFamily="18" charset="0"/>
              </a:rPr>
              <a:t>60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. Подумали, что ошиблись, повторили, получили то же самое. Куда уходит медь?</a:t>
            </a:r>
          </a:p>
          <a:p>
            <a:pPr indent="180975"/>
            <a:endParaRPr lang="ru-RU" sz="16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Оказалось, что малейший контакт сплава с кислородом приводит к быстрому удалению из него меди в виде окисла. </a:t>
            </a:r>
            <a:endParaRPr lang="en-US" sz="1600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5475982"/>
            <a:ext cx="274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99"/>
                </a:solidFill>
                <a:latin typeface="Times New Roman" pitchFamily="18" charset="0"/>
              </a:rPr>
              <a:t>В жидком виде (</a:t>
            </a:r>
            <a:r>
              <a:rPr lang="en-US" sz="1600" dirty="0">
                <a:solidFill>
                  <a:srgbClr val="333399"/>
                </a:solidFill>
                <a:latin typeface="Times New Roman" pitchFamily="18" charset="0"/>
              </a:rPr>
              <a:t>&gt;</a:t>
            </a:r>
            <a:r>
              <a:rPr lang="ru-RU" sz="1600" dirty="0">
                <a:solidFill>
                  <a:srgbClr val="333399"/>
                </a:solidFill>
                <a:latin typeface="Times New Roman" pitchFamily="18" charset="0"/>
              </a:rPr>
              <a:t>1000°С) это происходит практически </a:t>
            </a:r>
            <a:r>
              <a:rPr lang="ru-RU" sz="1600" dirty="0" smtClean="0">
                <a:solidFill>
                  <a:srgbClr val="333399"/>
                </a:solidFill>
                <a:latin typeface="Times New Roman" pitchFamily="18" charset="0"/>
              </a:rPr>
              <a:t>мгновенно с образованием скелетных кристаллов </a:t>
            </a:r>
            <a:r>
              <a:rPr lang="en-US" sz="1600" dirty="0" smtClean="0">
                <a:solidFill>
                  <a:srgbClr val="333399"/>
                </a:solidFill>
                <a:latin typeface="Times New Roman" pitchFamily="18" charset="0"/>
              </a:rPr>
              <a:t>Cu</a:t>
            </a:r>
            <a:r>
              <a:rPr lang="en-US" sz="1600" baseline="-25000" dirty="0" smtClean="0">
                <a:solidFill>
                  <a:srgbClr val="333399"/>
                </a:solidFill>
                <a:latin typeface="Times New Roman" pitchFamily="18" charset="0"/>
              </a:rPr>
              <a:t>2</a:t>
            </a:r>
            <a:r>
              <a:rPr lang="en-US" sz="1600" dirty="0" smtClean="0">
                <a:solidFill>
                  <a:srgbClr val="333399"/>
                </a:solidFill>
                <a:latin typeface="Times New Roman" pitchFamily="18" charset="0"/>
              </a:rPr>
              <a:t>O</a:t>
            </a:r>
            <a:r>
              <a:rPr lang="ru-RU" sz="1600" dirty="0" smtClean="0">
                <a:solidFill>
                  <a:srgbClr val="333399"/>
                </a:solidFill>
                <a:latin typeface="Times New Roman" pitchFamily="18" charset="0"/>
              </a:rPr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0400" y="5475982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333399"/>
                </a:solidFill>
                <a:latin typeface="Times New Roman" pitchFamily="18" charset="0"/>
              </a:rPr>
              <a:t>При</a:t>
            </a:r>
            <a:r>
              <a:rPr lang="en-US" sz="1600" dirty="0" smtClean="0">
                <a:solidFill>
                  <a:srgbClr val="333399"/>
                </a:solidFill>
                <a:latin typeface="Times New Roman" pitchFamily="18" charset="0"/>
              </a:rPr>
              <a:t> 350</a:t>
            </a:r>
            <a:r>
              <a:rPr lang="ru-RU" sz="1600" dirty="0" smtClean="0">
                <a:solidFill>
                  <a:srgbClr val="333399"/>
                </a:solidFill>
                <a:latin typeface="Times New Roman" pitchFamily="18" charset="0"/>
              </a:rPr>
              <a:t>°С за сутки частичка сплава покрывается коркой окиси меди.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72200" y="5475982"/>
            <a:ext cx="274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333399"/>
                </a:solidFill>
                <a:latin typeface="Times New Roman" pitchFamily="18" charset="0"/>
              </a:rPr>
              <a:t>При</a:t>
            </a:r>
            <a:r>
              <a:rPr lang="en-US" sz="1600" dirty="0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solidFill>
                  <a:srgbClr val="333399"/>
                </a:solidFill>
                <a:latin typeface="Times New Roman" pitchFamily="18" charset="0"/>
              </a:rPr>
              <a:t>2</a:t>
            </a:r>
            <a:r>
              <a:rPr lang="en-US" sz="1600" dirty="0" smtClean="0">
                <a:solidFill>
                  <a:srgbClr val="333399"/>
                </a:solidFill>
                <a:latin typeface="Times New Roman" pitchFamily="18" charset="0"/>
              </a:rPr>
              <a:t>50</a:t>
            </a:r>
            <a:r>
              <a:rPr lang="ru-RU" sz="1600" dirty="0" smtClean="0">
                <a:solidFill>
                  <a:srgbClr val="333399"/>
                </a:solidFill>
                <a:latin typeface="Times New Roman" pitchFamily="18" charset="0"/>
              </a:rPr>
              <a:t>°С за сутки на ее поверхности образуются центры </a:t>
            </a:r>
            <a:r>
              <a:rPr lang="ru-RU" sz="1600" dirty="0" smtClean="0">
                <a:solidFill>
                  <a:srgbClr val="333399"/>
                </a:solidFill>
                <a:latin typeface="Times New Roman" pitchFamily="18" charset="0"/>
              </a:rPr>
              <a:t>окисления с </a:t>
            </a:r>
            <a:r>
              <a:rPr lang="ru-RU" sz="1600" dirty="0" err="1" smtClean="0">
                <a:solidFill>
                  <a:srgbClr val="333399"/>
                </a:solidFill>
                <a:latin typeface="Times New Roman" pitchFamily="18" charset="0"/>
              </a:rPr>
              <a:t>купритовой</a:t>
            </a:r>
            <a:r>
              <a:rPr lang="ru-RU" sz="1600" dirty="0" smtClean="0">
                <a:solidFill>
                  <a:srgbClr val="333399"/>
                </a:solidFill>
                <a:latin typeface="Times New Roman" pitchFamily="18" charset="0"/>
              </a:rPr>
              <a:t> оболочкой и </a:t>
            </a:r>
            <a:r>
              <a:rPr lang="ru-RU" sz="1600" dirty="0" err="1" smtClean="0">
                <a:solidFill>
                  <a:srgbClr val="333399"/>
                </a:solidFill>
                <a:latin typeface="Times New Roman" pitchFamily="18" charset="0"/>
              </a:rPr>
              <a:t>золото-серебряным</a:t>
            </a:r>
            <a:r>
              <a:rPr lang="ru-RU" sz="1600" dirty="0" smtClean="0">
                <a:solidFill>
                  <a:srgbClr val="333399"/>
                </a:solidFill>
                <a:latin typeface="Times New Roman" pitchFamily="18" charset="0"/>
              </a:rPr>
              <a:t> ядром.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352" y="2808982"/>
            <a:ext cx="2811848" cy="2438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7952" y="2808982"/>
            <a:ext cx="2811848" cy="2438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3552" y="2808982"/>
            <a:ext cx="2811848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15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52400"/>
            <a:ext cx="8305800" cy="457200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rgbClr val="008000"/>
                </a:solidFill>
              </a:rPr>
              <a:t>Генетические особенности </a:t>
            </a:r>
            <a:r>
              <a:rPr lang="en-US" sz="2400" i="1" dirty="0">
                <a:solidFill>
                  <a:srgbClr val="008000"/>
                </a:solidFill>
              </a:rPr>
              <a:t>Cu-Ag-Au </a:t>
            </a:r>
            <a:r>
              <a:rPr lang="ru-RU" sz="2400" i="1" dirty="0" err="1">
                <a:solidFill>
                  <a:srgbClr val="008000"/>
                </a:solidFill>
              </a:rPr>
              <a:t>микросферул</a:t>
            </a:r>
            <a:r>
              <a:rPr lang="ru-RU" sz="2400" i="1" dirty="0">
                <a:solidFill>
                  <a:srgbClr val="008000"/>
                </a:solidFill>
              </a:rPr>
              <a:t> </a:t>
            </a:r>
            <a:endParaRPr lang="ru-RU" sz="2400" i="1" dirty="0" smtClean="0">
              <a:solidFill>
                <a:srgbClr val="008000"/>
              </a:solidFill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81000" y="990600"/>
            <a:ext cx="853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Эти данные говорят о том, что сплав 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Cu</a:t>
            </a:r>
            <a:r>
              <a:rPr lang="en-US" sz="1600" baseline="-25000" dirty="0" smtClean="0">
                <a:solidFill>
                  <a:schemeClr val="accent2"/>
                </a:solidFill>
                <a:latin typeface="Times New Roman" pitchFamily="18" charset="0"/>
              </a:rPr>
              <a:t>30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Ag</a:t>
            </a:r>
            <a:r>
              <a:rPr lang="en-US" sz="1600" baseline="-25000" dirty="0" smtClean="0">
                <a:solidFill>
                  <a:schemeClr val="accent2"/>
                </a:solidFill>
                <a:latin typeface="Times New Roman" pitchFamily="18" charset="0"/>
              </a:rPr>
              <a:t>10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Au</a:t>
            </a:r>
            <a:r>
              <a:rPr lang="en-US" sz="1600" baseline="-25000" dirty="0" smtClean="0">
                <a:solidFill>
                  <a:schemeClr val="accent2"/>
                </a:solidFill>
                <a:latin typeface="Times New Roman" pitchFamily="18" charset="0"/>
              </a:rPr>
              <a:t>60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, с которым мы имеем дело в наших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микросферулах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, в условиях «геологических» температур (выше 200°С) устойчив только при очень низком потенциале кислорода (по нашим оценкам </a:t>
            </a:r>
            <a:r>
              <a:rPr lang="en-US" sz="1600" dirty="0" err="1" smtClean="0">
                <a:solidFill>
                  <a:schemeClr val="accent2"/>
                </a:solidFill>
                <a:latin typeface="Times New Roman" pitchFamily="18" charset="0"/>
              </a:rPr>
              <a:t>logP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(O</a:t>
            </a:r>
            <a:r>
              <a:rPr lang="en-US" sz="1600" baseline="-25000" dirty="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)=-3÷-4)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. Это соответствует потенциалу кислорода в восстановленных основных-ультраосновных магмах и в интенсивно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углеродизированных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породах.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2895600"/>
            <a:ext cx="396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/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В окисленных условиях </a:t>
            </a:r>
            <a:r>
              <a:rPr lang="ru-RU" sz="1600" dirty="0" err="1">
                <a:solidFill>
                  <a:schemeClr val="accent2"/>
                </a:solidFill>
                <a:latin typeface="Times New Roman" pitchFamily="18" charset="0"/>
              </a:rPr>
              <a:t>эпитермальных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2"/>
                </a:solidFill>
                <a:latin typeface="Times New Roman" pitchFamily="18" charset="0"/>
              </a:rPr>
              <a:t>гидротерм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 он абсолютно не устойчив, превращаясь в «традиционное» золото состава </a:t>
            </a:r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</a:rPr>
              <a:t>Ag-Au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 и медьсодержащие минералы.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2286000"/>
            <a:ext cx="4748784" cy="431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15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52400"/>
            <a:ext cx="8305800" cy="457200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rgbClr val="008000"/>
                </a:solidFill>
              </a:rPr>
              <a:t>Генетические особенности </a:t>
            </a:r>
            <a:r>
              <a:rPr lang="en-US" sz="2400" i="1" dirty="0">
                <a:solidFill>
                  <a:srgbClr val="008000"/>
                </a:solidFill>
              </a:rPr>
              <a:t>Cu-Ag-Au </a:t>
            </a:r>
            <a:r>
              <a:rPr lang="ru-RU" sz="2400" i="1" dirty="0" err="1">
                <a:solidFill>
                  <a:srgbClr val="008000"/>
                </a:solidFill>
              </a:rPr>
              <a:t>микросферул</a:t>
            </a:r>
            <a:r>
              <a:rPr lang="ru-RU" sz="2400" i="1" dirty="0">
                <a:solidFill>
                  <a:srgbClr val="008000"/>
                </a:solidFill>
              </a:rPr>
              <a:t> </a:t>
            </a:r>
            <a:endParaRPr lang="ru-RU" sz="2400" i="1" dirty="0" smtClean="0">
              <a:solidFill>
                <a:srgbClr val="008000"/>
              </a:solidFill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81000" y="621270"/>
            <a:ext cx="8534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Недавно сплав 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Cu</a:t>
            </a:r>
            <a:r>
              <a:rPr lang="en-US" sz="1600" baseline="-25000" dirty="0" smtClean="0">
                <a:solidFill>
                  <a:schemeClr val="accent2"/>
                </a:solidFill>
                <a:latin typeface="Times New Roman" pitchFamily="18" charset="0"/>
              </a:rPr>
              <a:t>30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Ag</a:t>
            </a:r>
            <a:r>
              <a:rPr lang="en-US" sz="1600" baseline="-25000" dirty="0" smtClean="0">
                <a:solidFill>
                  <a:schemeClr val="accent2"/>
                </a:solidFill>
                <a:latin typeface="Times New Roman" pitchFamily="18" charset="0"/>
              </a:rPr>
              <a:t>10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Au</a:t>
            </a:r>
            <a:r>
              <a:rPr lang="en-US" sz="1600" baseline="-25000" dirty="0" smtClean="0">
                <a:solidFill>
                  <a:schemeClr val="accent2"/>
                </a:solidFill>
                <a:latin typeface="Times New Roman" pitchFamily="18" charset="0"/>
              </a:rPr>
              <a:t>60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обнаружен нами в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вебстеритах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массива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Ильдеус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Становик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. Но в них этот сплав представлен не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сферулами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, а зернами и пластинками, кристаллизовавшимися между породообразующими минералами. Общие содержания золота – десятые и первые г/т, в одном образце обнаружено 5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96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г/т 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Au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. А в зонах гидротермальной переработки – традиционное 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Ag-Au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золото. </a:t>
            </a:r>
            <a:endParaRPr lang="ru-RU" sz="16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Частицы золота такого же состава найдены нами в ксенолитах и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пикритах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вулканов Камчатки (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Авача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и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Валоваям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), а также в вулканитах Аппалачских гор (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Вирджиния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, США) и Боливийских Анд (Южная Америка).</a:t>
            </a:r>
            <a:endParaRPr lang="ru-RU" sz="1600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6" name="Рисунок 5" descr="Fig. 6 large Cu-Ag-A.jpg"/>
          <p:cNvPicPr>
            <a:picLocks noChangeAspect="1"/>
          </p:cNvPicPr>
          <p:nvPr/>
        </p:nvPicPr>
        <p:blipFill>
          <a:blip r:embed="rId3" cstate="print"/>
          <a:srcRect r="68106" b="66630"/>
          <a:stretch>
            <a:fillRect/>
          </a:stretch>
        </p:blipFill>
        <p:spPr>
          <a:xfrm>
            <a:off x="457199" y="2743201"/>
            <a:ext cx="4251335" cy="3352799"/>
          </a:xfrm>
          <a:prstGeom prst="rect">
            <a:avLst/>
          </a:prstGeom>
        </p:spPr>
      </p:pic>
      <p:pic>
        <p:nvPicPr>
          <p:cNvPr id="7" name="Рисунок 6" descr="Fig. 7 Cu-Au-Ag triang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8028" y="2743200"/>
            <a:ext cx="391357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15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52400"/>
            <a:ext cx="8305800" cy="457200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rgbClr val="008000"/>
                </a:solidFill>
              </a:rPr>
              <a:t>Петрологические выводы 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81000" y="868263"/>
            <a:ext cx="85344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Петрологические выводы рассмотрим в свете вопроса, который был поставлен в начале доклада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:</a:t>
            </a:r>
          </a:p>
          <a:p>
            <a:pPr indent="180975"/>
            <a:endParaRPr lang="ru-RU" sz="1600" b="1" i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indent="180975"/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</a:rPr>
              <a:t>Как </a:t>
            </a:r>
            <a:r>
              <a:rPr lang="ru-RU" sz="1600" b="1" i="1" dirty="0">
                <a:solidFill>
                  <a:schemeClr val="accent2"/>
                </a:solidFill>
                <a:latin typeface="Times New Roman" pitchFamily="18" charset="0"/>
              </a:rPr>
              <a:t>и в какой форме золото попадает в </a:t>
            </a:r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</a:rPr>
              <a:t>верхние </a:t>
            </a:r>
            <a:r>
              <a:rPr lang="ru-RU" sz="1600" b="1" i="1" dirty="0">
                <a:solidFill>
                  <a:schemeClr val="accent2"/>
                </a:solidFill>
                <a:latin typeface="Times New Roman" pitchFamily="18" charset="0"/>
              </a:rPr>
              <a:t>горизонты земной коры?</a:t>
            </a:r>
            <a:endParaRPr lang="ru-RU" sz="16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indent="180975"/>
            <a:endParaRPr lang="ru-RU" sz="16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Золото в верхние горизонты земной коры привносится из глубины с магматическими породами в двух основных формах:</a:t>
            </a:r>
          </a:p>
          <a:p>
            <a:pPr indent="180975"/>
            <a:endParaRPr lang="ru-RU" sz="16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растворенное 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в расплавах и минералах на атомарном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уровне (низкие концентрации, без образования отдельной фазы);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в виде капель расплава (высокие концентрации, с образованием отдельной фазы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  <a:p>
            <a:pPr indent="180000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Нам представляется, что обнаруженные нами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микросферулы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и частицы состава </a:t>
            </a:r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</a:rPr>
              <a:t>Cu</a:t>
            </a:r>
            <a:r>
              <a:rPr lang="en-US" sz="1600" baseline="-25000" dirty="0">
                <a:solidFill>
                  <a:schemeClr val="accent2"/>
                </a:solidFill>
                <a:latin typeface="Times New Roman" pitchFamily="18" charset="0"/>
              </a:rPr>
              <a:t>30</a:t>
            </a:r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</a:rPr>
              <a:t>Ag</a:t>
            </a:r>
            <a:r>
              <a:rPr lang="en-US" sz="1600" baseline="-25000" dirty="0">
                <a:solidFill>
                  <a:schemeClr val="accent2"/>
                </a:solidFill>
                <a:latin typeface="Times New Roman" pitchFamily="18" charset="0"/>
              </a:rPr>
              <a:t>10</a:t>
            </a:r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</a:rPr>
              <a:t>Au</a:t>
            </a:r>
            <a:r>
              <a:rPr lang="en-US" sz="1600" baseline="-25000" dirty="0">
                <a:solidFill>
                  <a:schemeClr val="accent2"/>
                </a:solidFill>
                <a:latin typeface="Times New Roman" pitchFamily="18" charset="0"/>
              </a:rPr>
              <a:t>60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являются представителями «первично-магматического» золота второго варианта. </a:t>
            </a:r>
          </a:p>
          <a:p>
            <a:pPr indent="180000"/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  <a:p>
            <a:pPr indent="180000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Действительно, их происхождение несомненно глубинное, о чем свидетельствуют: </a:t>
            </a:r>
          </a:p>
          <a:p>
            <a:pPr indent="180000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- высокая температура образования (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&gt;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1000°С); </a:t>
            </a:r>
          </a:p>
          <a:p>
            <a:pPr indent="180000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- восстановительный характер материнских пород;</a:t>
            </a:r>
          </a:p>
          <a:p>
            <a:pPr indent="180000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- нестабильность в окислительных условиях верхней коры.</a:t>
            </a:r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8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52400"/>
            <a:ext cx="8305800" cy="457200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rgbClr val="008000"/>
                </a:solidFill>
              </a:rPr>
              <a:t>Петрологические выводы 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81000" y="609600"/>
            <a:ext cx="853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Что же происходит с «первично-магматическим» золотом в коре?</a:t>
            </a:r>
          </a:p>
          <a:p>
            <a:pPr indent="180975"/>
            <a:endParaRPr lang="ru-RU" sz="1600" b="1" i="1" dirty="0">
              <a:solidFill>
                <a:schemeClr val="accent2"/>
              </a:solidFill>
              <a:latin typeface="Times New Roman" pitchFamily="18" charset="0"/>
            </a:endParaRPr>
          </a:p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Попадая в окислительные условия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эпитермальных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систем, 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частицы 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Cu</a:t>
            </a:r>
            <a:r>
              <a:rPr lang="en-US" sz="1600" baseline="-25000" dirty="0" smtClean="0">
                <a:solidFill>
                  <a:schemeClr val="accent2"/>
                </a:solidFill>
                <a:latin typeface="Times New Roman" pitchFamily="18" charset="0"/>
              </a:rPr>
              <a:t>30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Ag</a:t>
            </a:r>
            <a:r>
              <a:rPr lang="en-US" sz="1600" baseline="-25000" dirty="0" smtClean="0">
                <a:solidFill>
                  <a:schemeClr val="accent2"/>
                </a:solidFill>
                <a:latin typeface="Times New Roman" pitchFamily="18" charset="0"/>
              </a:rPr>
              <a:t>10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Au</a:t>
            </a:r>
            <a:r>
              <a:rPr lang="en-US" sz="1600" baseline="-25000" dirty="0" smtClean="0">
                <a:solidFill>
                  <a:schemeClr val="accent2"/>
                </a:solidFill>
                <a:latin typeface="Times New Roman" pitchFamily="18" charset="0"/>
              </a:rPr>
              <a:t>60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«очищаются» от меди, как это было показано в наших экспериментах, часто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переотлагаются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гидротермальными растворами, образуя скопления «традиционного» золота состава </a:t>
            </a:r>
            <a:r>
              <a:rPr lang="en-US" sz="1600" dirty="0" err="1" smtClean="0">
                <a:solidFill>
                  <a:schemeClr val="accent2"/>
                </a:solidFill>
                <a:latin typeface="Times New Roman" pitchFamily="18" charset="0"/>
              </a:rPr>
              <a:t>AgAu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27" r="30449"/>
          <a:stretch>
            <a:fillRect/>
          </a:stretch>
        </p:blipFill>
        <p:spPr>
          <a:xfrm>
            <a:off x="196478" y="2057399"/>
            <a:ext cx="2622922" cy="2992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64" r="25374"/>
          <a:stretch>
            <a:fillRect/>
          </a:stretch>
        </p:blipFill>
        <p:spPr>
          <a:xfrm>
            <a:off x="3048001" y="2001825"/>
            <a:ext cx="2787172" cy="30412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40" r="28020"/>
          <a:stretch>
            <a:fillRect/>
          </a:stretch>
        </p:blipFill>
        <p:spPr>
          <a:xfrm>
            <a:off x="6019800" y="1981200"/>
            <a:ext cx="2688336" cy="305492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04800" y="5181600"/>
            <a:ext cx="236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Золотоносные магматические «столбы», обогащенные «первично-магматическими» каплями </a:t>
            </a:r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</a:rPr>
              <a:t>Cu</a:t>
            </a:r>
            <a:r>
              <a:rPr lang="en-US" sz="1600" baseline="-25000" dirty="0">
                <a:solidFill>
                  <a:schemeClr val="accent2"/>
                </a:solidFill>
                <a:latin typeface="Times New Roman" pitchFamily="18" charset="0"/>
              </a:rPr>
              <a:t>30</a:t>
            </a:r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</a:rPr>
              <a:t>Ag</a:t>
            </a:r>
            <a:r>
              <a:rPr lang="en-US" sz="1600" baseline="-25000" dirty="0">
                <a:solidFill>
                  <a:schemeClr val="accent2"/>
                </a:solidFill>
                <a:latin typeface="Times New Roman" pitchFamily="18" charset="0"/>
              </a:rPr>
              <a:t>10</a:t>
            </a:r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</a:rPr>
              <a:t>Au</a:t>
            </a:r>
            <a:r>
              <a:rPr lang="en-US" sz="1600" baseline="-25000" dirty="0">
                <a:solidFill>
                  <a:schemeClr val="accent2"/>
                </a:solidFill>
                <a:latin typeface="Times New Roman" pitchFamily="18" charset="0"/>
              </a:rPr>
              <a:t>60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.  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352800" y="5181600"/>
            <a:ext cx="236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Окисленные гидротермальные процессы преобразуют  сплавы 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Cu</a:t>
            </a:r>
            <a:r>
              <a:rPr lang="en-US" sz="1600" baseline="-25000" dirty="0" smtClean="0">
                <a:solidFill>
                  <a:schemeClr val="accent2"/>
                </a:solidFill>
                <a:latin typeface="Times New Roman" pitchFamily="18" charset="0"/>
              </a:rPr>
              <a:t>30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Ag</a:t>
            </a:r>
            <a:r>
              <a:rPr lang="en-US" sz="1600" baseline="-25000" dirty="0" smtClean="0">
                <a:solidFill>
                  <a:schemeClr val="accent2"/>
                </a:solidFill>
                <a:latin typeface="Times New Roman" pitchFamily="18" charset="0"/>
              </a:rPr>
              <a:t>10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Au</a:t>
            </a:r>
            <a:r>
              <a:rPr lang="en-US" sz="1600" baseline="-25000" dirty="0" smtClean="0">
                <a:solidFill>
                  <a:schemeClr val="accent2"/>
                </a:solidFill>
                <a:latin typeface="Times New Roman" pitchFamily="18" charset="0"/>
              </a:rPr>
              <a:t>60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в «традиционное» золото 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Ag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-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Au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.  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096000" y="5181600"/>
            <a:ext cx="236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Переотложенное «традиционное» золото </a:t>
            </a:r>
            <a:r>
              <a:rPr lang="en-US" sz="1600" dirty="0" err="1" smtClean="0">
                <a:solidFill>
                  <a:schemeClr val="accent2"/>
                </a:solidFill>
                <a:latin typeface="Times New Roman" pitchFamily="18" charset="0"/>
              </a:rPr>
              <a:t>AgAu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накапливается в виде месторождений и проявлений.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4867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52400"/>
            <a:ext cx="8305800" cy="457200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rgbClr val="008000"/>
                </a:solidFill>
              </a:rPr>
              <a:t>Чем могут быть полезны эти данные? 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81000" y="1437144"/>
            <a:ext cx="8534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1. Расширяют наши знания о происхождении и эволюции золота в земной коре.</a:t>
            </a:r>
          </a:p>
          <a:p>
            <a:pPr indent="180975"/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. Золотоносные магматические «столбы», обогащенные «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первично-магматическим» самородным золотом 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Cu</a:t>
            </a:r>
            <a:r>
              <a:rPr lang="en-US" sz="1600" baseline="-25000" dirty="0" smtClean="0">
                <a:solidFill>
                  <a:schemeClr val="accent2"/>
                </a:solidFill>
                <a:latin typeface="Times New Roman" pitchFamily="18" charset="0"/>
              </a:rPr>
              <a:t>30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Ag</a:t>
            </a:r>
            <a:r>
              <a:rPr lang="en-US" sz="1600" baseline="-25000" dirty="0" smtClean="0">
                <a:solidFill>
                  <a:schemeClr val="accent2"/>
                </a:solidFill>
                <a:latin typeface="Times New Roman" pitchFamily="18" charset="0"/>
              </a:rPr>
              <a:t>10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Au</a:t>
            </a:r>
            <a:r>
              <a:rPr lang="en-US" sz="1600" baseline="-25000" dirty="0" smtClean="0">
                <a:solidFill>
                  <a:schemeClr val="accent2"/>
                </a:solidFill>
                <a:latin typeface="Times New Roman" pitchFamily="18" charset="0"/>
              </a:rPr>
              <a:t>60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сами могут быть источником промышленного золота (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Ильдеус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).</a:t>
            </a:r>
          </a:p>
          <a:p>
            <a:pPr indent="180975"/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3. 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Золотоносные магматические «столбы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» с 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«первично-магматическим» золотом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могут служить маркерами для поисков «традиционной» золотой минерализации, которая по ним развивается.</a:t>
            </a:r>
          </a:p>
          <a:p>
            <a:pPr indent="180975"/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0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52400"/>
            <a:ext cx="8305800" cy="457200"/>
          </a:xfrm>
        </p:spPr>
        <p:txBody>
          <a:bodyPr/>
          <a:lstStyle/>
          <a:p>
            <a:pPr eaLnBrk="1" hangingPunct="1"/>
            <a:r>
              <a:rPr lang="ru-RU" sz="2400" i="1" smtClean="0">
                <a:solidFill>
                  <a:srgbClr val="008000"/>
                </a:solidFill>
              </a:rPr>
              <a:t>Постановка задачи исследования</a:t>
            </a:r>
          </a:p>
        </p:txBody>
      </p:sp>
      <p:sp>
        <p:nvSpPr>
          <p:cNvPr id="1031" name="Rectangle 16"/>
          <p:cNvSpPr>
            <a:spLocks noChangeArrowheads="1"/>
          </p:cNvSpPr>
          <p:nvPr/>
        </p:nvSpPr>
        <p:spPr bwMode="auto">
          <a:xfrm>
            <a:off x="304800" y="1078471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В докладе:</a:t>
            </a:r>
          </a:p>
          <a:p>
            <a:pPr indent="180975"/>
            <a:endParaRPr lang="ru-RU" sz="16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- представлены данные по химическому составу (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пробности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) самородного золота в известных месторождениях и проявлениях Дальнего Востока; </a:t>
            </a:r>
          </a:p>
          <a:p>
            <a:pPr indent="180975"/>
            <a:endParaRPr lang="ru-RU" sz="16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indent="180975">
              <a:buFontTx/>
              <a:buChar char="-"/>
            </a:pP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представлены данные по химическому составу и формам выделения золота в некоторых «нетрадиционных» золотоносных объектах;</a:t>
            </a:r>
          </a:p>
          <a:p>
            <a:pPr indent="180975"/>
            <a:endParaRPr lang="ru-RU" sz="16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indent="180975">
              <a:buFontTx/>
              <a:buChar char="-"/>
            </a:pP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обсуждаются некоторые аспекты поведения золота в земной коре.</a:t>
            </a:r>
          </a:p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52400"/>
            <a:ext cx="8305800" cy="457200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rgbClr val="008000"/>
                </a:solidFill>
              </a:rPr>
              <a:t>Вопросы </a:t>
            </a:r>
            <a:endParaRPr lang="ru-RU" sz="2400" i="1" dirty="0" smtClean="0">
              <a:solidFill>
                <a:srgbClr val="008000"/>
              </a:solidFill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81000" y="2175807"/>
            <a:ext cx="853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. Почему именно 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Cu</a:t>
            </a:r>
            <a:r>
              <a:rPr lang="en-US" sz="1600" baseline="-25000" dirty="0" smtClean="0">
                <a:solidFill>
                  <a:schemeClr val="accent2"/>
                </a:solidFill>
                <a:latin typeface="Times New Roman" pitchFamily="18" charset="0"/>
              </a:rPr>
              <a:t>30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Ag</a:t>
            </a:r>
            <a:r>
              <a:rPr lang="en-US" sz="1600" baseline="-25000" dirty="0" smtClean="0">
                <a:solidFill>
                  <a:schemeClr val="accent2"/>
                </a:solidFill>
                <a:latin typeface="Times New Roman" pitchFamily="18" charset="0"/>
              </a:rPr>
              <a:t>10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Au</a:t>
            </a:r>
            <a:r>
              <a:rPr lang="en-US" sz="1600" baseline="-25000" dirty="0" smtClean="0">
                <a:solidFill>
                  <a:schemeClr val="accent2"/>
                </a:solidFill>
                <a:latin typeface="Times New Roman" pitchFamily="18" charset="0"/>
              </a:rPr>
              <a:t>60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?</a:t>
            </a:r>
            <a:endParaRPr lang="ru-RU" sz="16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indent="180975"/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.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Каков источник первично-магматического золота?</a:t>
            </a:r>
            <a:endParaRPr lang="ru-RU" sz="16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indent="180975"/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3.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Какова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связь изученных нами </a:t>
            </a:r>
            <a:r>
              <a:rPr lang="en-US" sz="1600" dirty="0" err="1" smtClean="0">
                <a:solidFill>
                  <a:schemeClr val="accent2"/>
                </a:solidFill>
                <a:latin typeface="Times New Roman" pitchFamily="18" charset="0"/>
              </a:rPr>
              <a:t>CuAgAu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систем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с </a:t>
            </a:r>
            <a:r>
              <a:rPr lang="ru-RU" sz="1600" smtClean="0">
                <a:solidFill>
                  <a:schemeClr val="accent2"/>
                </a:solidFill>
                <a:latin typeface="Times New Roman" pitchFamily="18" charset="0"/>
              </a:rPr>
              <a:t>медно-порфировыми </a:t>
            </a:r>
            <a:r>
              <a:rPr lang="ru-RU" sz="1600" smtClean="0">
                <a:solidFill>
                  <a:schemeClr val="accent2"/>
                </a:solidFill>
                <a:latin typeface="Times New Roman" pitchFamily="18" charset="0"/>
              </a:rPr>
              <a:t>системами? </a:t>
            </a:r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0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423"/>
          <a:stretch/>
        </p:blipFill>
        <p:spPr>
          <a:xfrm>
            <a:off x="634" y="0"/>
            <a:ext cx="9134494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200"/>
            <a:ext cx="3810000" cy="457200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rgbClr val="FFFF00"/>
                </a:solidFill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52400"/>
            <a:ext cx="8305800" cy="457200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rgbClr val="008000"/>
                </a:solidFill>
              </a:rPr>
              <a:t>Золото в месторождениях и проявлениях</a:t>
            </a:r>
          </a:p>
        </p:txBody>
      </p:sp>
      <p:sp>
        <p:nvSpPr>
          <p:cNvPr id="1031" name="Rectangle 16"/>
          <p:cNvSpPr>
            <a:spLocks noChangeArrowheads="1"/>
          </p:cNvSpPr>
          <p:nvPr/>
        </p:nvSpPr>
        <p:spPr bwMode="auto">
          <a:xfrm>
            <a:off x="381000" y="505361"/>
            <a:ext cx="8458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Почти 4 года назад нами по просьбе Территориального фонда геологической информации была проанализирована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коллекция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золотин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из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33 месторождений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и проявлений. Анализ проводился с помощью сканирующего электронного микроскопа с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энергодисперсионным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рентгеновским микроанализатором (чувствительность 0,1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мас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.%).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Золотины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анализировались в трех точках, затем бралось среднее.   </a:t>
            </a:r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981200"/>
            <a:ext cx="4191000" cy="3811712"/>
          </a:xfrm>
          <a:prstGeom prst="rect">
            <a:avLst/>
          </a:prstGeom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50480471"/>
              </p:ext>
            </p:extLst>
          </p:nvPr>
        </p:nvGraphicFramePr>
        <p:xfrm>
          <a:off x="5486400" y="1828800"/>
          <a:ext cx="318135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457200" y="5788219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Эватак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, Белая 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</a:rPr>
              <a:t>Гора, 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Заманчивый, Урал, Апрельский, Кулибина, В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</a:rPr>
              <a:t>. 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Уда, Северная, Лев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Ул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Турчик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Сайнура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, Софа, М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Ваюн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, Сберегательный. Полячек, Октябрьская,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Киранкан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руч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Арзамазов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руч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Мукунгнакан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руч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</a:rPr>
              <a:t>. 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Глубокий, Сев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</a:rPr>
              <a:t>. 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Сихотэ-Алинь, р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Монголи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руч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</a:rPr>
              <a:t>. 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Дань, Благодатный,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Етара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руч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Тырыннах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Улягир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Талга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Джаян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Джесказган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Аяно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-Майский.  </a:t>
            </a:r>
            <a:endParaRPr lang="ru-RU" sz="14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2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52400"/>
            <a:ext cx="8305800" cy="457200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rgbClr val="008000"/>
                </a:solidFill>
              </a:rPr>
              <a:t>Золото в месторождениях и проявлениях</a:t>
            </a:r>
          </a:p>
        </p:txBody>
      </p:sp>
      <p:sp>
        <p:nvSpPr>
          <p:cNvPr id="1031" name="Rectangle 16"/>
          <p:cNvSpPr>
            <a:spLocks noChangeArrowheads="1"/>
          </p:cNvSpPr>
          <p:nvPr/>
        </p:nvSpPr>
        <p:spPr bwMode="auto">
          <a:xfrm>
            <a:off x="381000" y="645378"/>
            <a:ext cx="84582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Как видно из этих материалов, подтверждающих опыт исследователей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пробности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золота, россыпное и коренное золото в большинстве случаем представлено сплавом, в составе которого преобладает золото с небольшой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(до 10 %) примесью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серебра. Назовем его «традиционное» самородное золото. В основном оно связано с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эпитермальным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оруденением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, развивающимся в гидротермальных условиях верхних горизонтов земной коры. Эти условия и соответствующие им геологические обстановки хорошо изучены.</a:t>
            </a:r>
          </a:p>
          <a:p>
            <a:pPr indent="180975"/>
            <a:endParaRPr lang="ru-RU" sz="16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Однако вопрос </a:t>
            </a:r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</a:rPr>
              <a:t>Как и в какой форме золото попадает в эти верхние горизонты земной коры?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остается слабо изученным.</a:t>
            </a:r>
          </a:p>
          <a:p>
            <a:pPr indent="180975"/>
            <a:endParaRPr lang="ru-RU" sz="16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Общепризнано, что золото привносится из глубоких горизонтов земной коры в составе магматических пород, которые в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верхнекоровых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условиях подвергаются гидротермальной переработке с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переотложением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золота в виде коренного, а затем и россыпного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оруденения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. А вот </a:t>
            </a:r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</a:rPr>
              <a:t>форма этого «первично-магматического» золота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является предметом дискуссий. Транспортируется оно в магме в виде 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Ag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-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Au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«капель», которые потом застывают в виде самородков, или эти элементы рассеяны в расплаве без образования отдельной фазы и соединяются в </a:t>
            </a:r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</a:rPr>
              <a:t>Ag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-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Au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агрегаты только в процессе гидротермальной переработки?</a:t>
            </a:r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  <a:p>
            <a:pPr indent="180975"/>
            <a:endParaRPr lang="ru-RU" sz="16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Логично предположить, что такое </a:t>
            </a:r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</a:rPr>
              <a:t>первично-магматическое «нетрадиционное» золото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может быть обнаружено в породах глубинного генезиса, но не претерпевших существенных гидротермальных изменений. </a:t>
            </a:r>
          </a:p>
          <a:p>
            <a:pPr indent="180975"/>
            <a:endParaRPr lang="ru-RU" sz="16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Далее мы покажем результаты наших поисков самородного золота в таких породах.</a:t>
            </a:r>
          </a:p>
        </p:txBody>
      </p:sp>
    </p:spTree>
    <p:extLst>
      <p:ext uri="{BB962C8B-B14F-4D97-AF65-F5344CB8AC3E}">
        <p14:creationId xmlns:p14="http://schemas.microsoft.com/office/powerpoint/2010/main" xmlns="" val="24081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52400"/>
            <a:ext cx="8305800" cy="457200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rgbClr val="008000"/>
                </a:solidFill>
              </a:rPr>
              <a:t>Золото в месторождениях и проявлениях</a:t>
            </a:r>
          </a:p>
        </p:txBody>
      </p:sp>
      <p:sp>
        <p:nvSpPr>
          <p:cNvPr id="1031" name="Rectangle 16"/>
          <p:cNvSpPr>
            <a:spLocks noChangeArrowheads="1"/>
          </p:cNvSpPr>
          <p:nvPr/>
        </p:nvSpPr>
        <p:spPr bwMode="auto">
          <a:xfrm>
            <a:off x="304800" y="798492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Основной примесью к 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Ag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и 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Au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в самородном золоте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являются 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Hg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и 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Cu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. В работе К.В.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Чудненко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и Г.А. Пальяновой 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[2014]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показано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, что большинство медьсодержащих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золотин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обнаружено в глубинных магматических породах. </a:t>
            </a:r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981200"/>
            <a:ext cx="7421880" cy="4319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52400"/>
            <a:ext cx="8305800" cy="457200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rgbClr val="008000"/>
                </a:solidFill>
              </a:rPr>
              <a:t>Наши данные</a:t>
            </a:r>
          </a:p>
        </p:txBody>
      </p:sp>
      <p:sp>
        <p:nvSpPr>
          <p:cNvPr id="1031" name="Rectangle 16"/>
          <p:cNvSpPr>
            <a:spLocks noChangeArrowheads="1"/>
          </p:cNvSpPr>
          <p:nvPr/>
        </p:nvSpPr>
        <p:spPr bwMode="auto">
          <a:xfrm>
            <a:off x="304800" y="515779"/>
            <a:ext cx="8534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Началось все с эксплозивных брекчий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Костеньгинского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железорудного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месторождения (ЕАО),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где нами были обнаружены 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Cu-Ag-Au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микросферулы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. Их наличие в этом материале подтверждено минералогами Дальневосточного ПГО, которые больше года пытались найти такое золото в методичках и учебниках. Не нашли.</a:t>
            </a:r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304800" y="4267200"/>
            <a:ext cx="33528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Cu-Ag-Au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микросферулы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: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 – гомогенная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микросферула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; б –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микросферула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 с включениями оксида меди и деформациями поверхности;        в –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микросферула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 с внутренней полостью и фазой сложного состава на поверхности.</a:t>
            </a:r>
            <a:endParaRPr lang="ru-RU" sz="14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7" name="Рисунок 6" descr="Cu-Ag-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599" y="1600200"/>
            <a:ext cx="8027779" cy="25908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2400" y="6019800"/>
            <a:ext cx="3733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/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Средний состав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микросферул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:</a:t>
            </a:r>
          </a:p>
          <a:p>
            <a:pPr indent="180975"/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в руде </a:t>
            </a:r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</a:rPr>
              <a:t>Cu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</a:rPr>
              <a:t>30</a:t>
            </a:r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</a:rPr>
              <a:t>, Ag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</a:rPr>
              <a:t>7</a:t>
            </a:r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</a:rPr>
              <a:t>, Au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</a:rPr>
              <a:t>63</a:t>
            </a:r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</a:rPr>
              <a:t>вес. %,</a:t>
            </a:r>
          </a:p>
          <a:p>
            <a:pPr indent="180975"/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в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флюидолите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1400" b="1" dirty="0">
                <a:solidFill>
                  <a:schemeClr val="accent2"/>
                </a:solidFill>
                <a:latin typeface="Times New Roman" pitchFamily="18" charset="0"/>
              </a:rPr>
              <a:t>Cu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</a:rPr>
              <a:t>34</a:t>
            </a:r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n-US" sz="1400" b="1" dirty="0">
                <a:solidFill>
                  <a:schemeClr val="accent2"/>
                </a:solidFill>
                <a:latin typeface="Times New Roman" pitchFamily="18" charset="0"/>
              </a:rPr>
              <a:t>Ag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</a:rPr>
              <a:t>8</a:t>
            </a:r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n-US" sz="1400" b="1" dirty="0">
                <a:solidFill>
                  <a:schemeClr val="accent2"/>
                </a:solidFill>
                <a:latin typeface="Times New Roman" pitchFamily="18" charset="0"/>
              </a:rPr>
              <a:t>Au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</a:rPr>
              <a:t>58</a:t>
            </a:r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</a:rPr>
              <a:t>вес. %</a:t>
            </a:r>
            <a:endParaRPr lang="ru-RU" sz="14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4495800"/>
            <a:ext cx="3429000" cy="209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02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52400"/>
            <a:ext cx="8305800" cy="457200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rgbClr val="008000"/>
                </a:solidFill>
              </a:rPr>
              <a:t>Наши данные</a:t>
            </a:r>
          </a:p>
        </p:txBody>
      </p:sp>
      <p:sp>
        <p:nvSpPr>
          <p:cNvPr id="1031" name="Rectangle 16"/>
          <p:cNvSpPr>
            <a:spLocks noChangeArrowheads="1"/>
          </p:cNvSpPr>
          <p:nvPr/>
        </p:nvSpPr>
        <p:spPr bwMode="auto">
          <a:xfrm>
            <a:off x="304800" y="762001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Дальше - больше. Такие же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микросферулы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были найдены в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пирокластике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Кайланского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железорудного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месторождения (ЕАО).</a:t>
            </a:r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228600" y="4419600"/>
            <a:ext cx="335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Cu-Ag-Au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микросферулы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: a – гомогенная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микросферула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; б –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микросферула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 с «вихрями» включений оксида меди; в – включения оксида меди.</a:t>
            </a:r>
            <a:endParaRPr lang="ru-RU" sz="14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087" y="1600200"/>
            <a:ext cx="8635313" cy="2133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4114800"/>
            <a:ext cx="2743200" cy="248933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8600" y="6019800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/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Средний состав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микросферул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:</a:t>
            </a:r>
          </a:p>
          <a:p>
            <a:pPr indent="180975"/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</a:rPr>
              <a:t>Cu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</a:rPr>
              <a:t>35</a:t>
            </a:r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</a:rPr>
              <a:t>, Ag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</a:rPr>
              <a:t>6</a:t>
            </a:r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</a:rPr>
              <a:t>, Au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</a:rPr>
              <a:t>59</a:t>
            </a:r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</a:rPr>
              <a:t>вес. %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endParaRPr lang="ru-RU" sz="14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52400"/>
            <a:ext cx="8305800" cy="457200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rgbClr val="008000"/>
                </a:solidFill>
              </a:rPr>
              <a:t>Наши данные</a:t>
            </a:r>
          </a:p>
        </p:txBody>
      </p:sp>
      <p:sp>
        <p:nvSpPr>
          <p:cNvPr id="1031" name="Rectangle 16"/>
          <p:cNvSpPr>
            <a:spLocks noChangeArrowheads="1"/>
          </p:cNvSpPr>
          <p:nvPr/>
        </p:nvSpPr>
        <p:spPr bwMode="auto">
          <a:xfrm>
            <a:off x="304800" y="751582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Ну и, конечно, Поперечное. Здесь </a:t>
            </a:r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</a:rPr>
              <a:t>Cu-Ag-Au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микросферулы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обнаружены в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габброидах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и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карбонатитоподобных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породах, ассоциирующих с 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Fe-</a:t>
            </a:r>
            <a:r>
              <a:rPr lang="en-US" sz="1600" dirty="0" err="1" smtClean="0">
                <a:solidFill>
                  <a:schemeClr val="accent2"/>
                </a:solidFill>
                <a:latin typeface="Times New Roman" pitchFamily="18" charset="0"/>
              </a:rPr>
              <a:t>Mn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рудами и брекчиями. 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В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рудах, туфах и брекчиях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микросферулы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целенаправленно не искали.</a:t>
            </a:r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228600" y="5128736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Cu-Ag-Au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микросферулы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: a-в – в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базальтоиде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; г-е – в «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карбонатите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».</a:t>
            </a:r>
            <a:endParaRPr lang="ru-RU" sz="14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5867400"/>
            <a:ext cx="3733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/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Средний состав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микросферул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:</a:t>
            </a:r>
          </a:p>
          <a:p>
            <a:pPr indent="180975"/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в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базальтоиде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</a:rPr>
              <a:t>Cu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</a:rPr>
              <a:t>28</a:t>
            </a:r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</a:rPr>
              <a:t>, Ag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</a:rPr>
              <a:t>9</a:t>
            </a:r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</a:rPr>
              <a:t>, Au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</a:rPr>
              <a:t>63</a:t>
            </a:r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</a:rPr>
              <a:t>вес. %,</a:t>
            </a:r>
          </a:p>
          <a:p>
            <a:pPr indent="180975"/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в «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</a:rPr>
              <a:t>карбонатите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</a:rPr>
              <a:t>»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1400" b="1" dirty="0">
                <a:solidFill>
                  <a:schemeClr val="accent2"/>
                </a:solidFill>
                <a:latin typeface="Times New Roman" pitchFamily="18" charset="0"/>
              </a:rPr>
              <a:t>Cu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</a:rPr>
              <a:t>30</a:t>
            </a:r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n-US" sz="1400" b="1" dirty="0">
                <a:solidFill>
                  <a:schemeClr val="accent2"/>
                </a:solidFill>
                <a:latin typeface="Times New Roman" pitchFamily="18" charset="0"/>
              </a:rPr>
              <a:t>Ag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</a:rPr>
              <a:t>7</a:t>
            </a:r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n-US" sz="1400" b="1" dirty="0">
                <a:solidFill>
                  <a:schemeClr val="accent2"/>
                </a:solidFill>
                <a:latin typeface="Times New Roman" pitchFamily="18" charset="0"/>
              </a:rPr>
              <a:t>Au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</a:rPr>
              <a:t>63</a:t>
            </a:r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</a:rPr>
              <a:t>вес. %</a:t>
            </a:r>
            <a:endParaRPr lang="ru-RU" sz="14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4797712"/>
            <a:ext cx="3240024" cy="1984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7972" y="1676400"/>
            <a:ext cx="611302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97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52400"/>
            <a:ext cx="8305800" cy="457200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rgbClr val="008000"/>
                </a:solidFill>
              </a:rPr>
              <a:t>Генетические особенности </a:t>
            </a:r>
            <a:r>
              <a:rPr lang="en-US" sz="2400" i="1" dirty="0">
                <a:solidFill>
                  <a:srgbClr val="008000"/>
                </a:solidFill>
              </a:rPr>
              <a:t>Cu-Ag-Au </a:t>
            </a:r>
            <a:r>
              <a:rPr lang="ru-RU" sz="2400" i="1" dirty="0" err="1">
                <a:solidFill>
                  <a:srgbClr val="008000"/>
                </a:solidFill>
              </a:rPr>
              <a:t>микросферул</a:t>
            </a:r>
            <a:r>
              <a:rPr lang="ru-RU" sz="2400" i="1" dirty="0">
                <a:solidFill>
                  <a:srgbClr val="008000"/>
                </a:solidFill>
              </a:rPr>
              <a:t> </a:t>
            </a:r>
            <a:endParaRPr lang="ru-RU" sz="2400" i="1" dirty="0" smtClean="0">
              <a:solidFill>
                <a:srgbClr val="008000"/>
              </a:solidFill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81000" y="762000"/>
            <a:ext cx="8534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</a:rPr>
              <a:t>Морфология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сферическая, с характерными усадочными вмятинами на поверхности. 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Часто на поверхности </a:t>
            </a:r>
            <a:r>
              <a:rPr lang="ru-RU" sz="1600" dirty="0" err="1">
                <a:solidFill>
                  <a:schemeClr val="accent2"/>
                </a:solidFill>
                <a:latin typeface="Times New Roman" pitchFamily="18" charset="0"/>
              </a:rPr>
              <a:t>микросферул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 отмечаются корки и линзообразные фрагменты фаз, обогащенных медью.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Иногда видно, что эти линзообразные фрагменты составляют с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микросферулой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единое целое.</a:t>
            </a:r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365" y="2133600"/>
            <a:ext cx="7950406" cy="1972056"/>
          </a:xfrm>
          <a:prstGeom prst="rect">
            <a:avLst/>
          </a:prstGeom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228600" y="5892225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Эти особенности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микросферул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свидетельствуют об их первично жидком (в ряде случаев двухфазном) состоянии.</a:t>
            </a:r>
            <a:endParaRPr lang="en-US" sz="1600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04800" y="4409182"/>
            <a:ext cx="2895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«Шагреневая» поверхность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микросферул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, образовавшаяся при усадочных деформациях при затвердевании.</a:t>
            </a:r>
            <a:endParaRPr lang="en-US" sz="1600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276600" y="4596825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Медно-окисные корки на поверхности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микросферул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.</a:t>
            </a:r>
            <a:endParaRPr lang="en-US" sz="1600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5943600" y="4332982"/>
            <a:ext cx="259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Фрагмент обогащенной медью фазы,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несмесимой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 с основной фазой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</a:rPr>
              <a:t>микросферулы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.</a:t>
            </a:r>
            <a:endParaRPr lang="en-US" sz="1600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80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13230</TotalTime>
  <Words>1731</Words>
  <Application>Microsoft Office PowerPoint</Application>
  <PresentationFormat>Экран (4:3)</PresentationFormat>
  <Paragraphs>156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Н.М. Зверева, Н.В. Бердников , В.Г. Невструев  ТФГИ по ДВФО, ИТиГ ДВО РАН </vt:lpstr>
      <vt:lpstr>Постановка задачи исследования</vt:lpstr>
      <vt:lpstr>Золото в месторождениях и проявлениях</vt:lpstr>
      <vt:lpstr>Золото в месторождениях и проявлениях</vt:lpstr>
      <vt:lpstr>Золото в месторождениях и проявлениях</vt:lpstr>
      <vt:lpstr>Наши данные</vt:lpstr>
      <vt:lpstr>Наши данные</vt:lpstr>
      <vt:lpstr>Наши данные</vt:lpstr>
      <vt:lpstr>Генетические особенности Cu-Ag-Au микросферул </vt:lpstr>
      <vt:lpstr>Генетические особенности Cu-Ag-Au микросферул </vt:lpstr>
      <vt:lpstr>Генетические особенности Cu-Ag-Au микросферул </vt:lpstr>
      <vt:lpstr>Генетические особенности Cu-Ag-Au микросферул </vt:lpstr>
      <vt:lpstr>Генетические особенности Cu-Ag-Au микросферул </vt:lpstr>
      <vt:lpstr>Генетические особенности Cu-Ag-Au микросферул </vt:lpstr>
      <vt:lpstr>Генетические особенности Cu-Ag-Au микросферул </vt:lpstr>
      <vt:lpstr>Генетические особенности Cu-Ag-Au микросферул </vt:lpstr>
      <vt:lpstr>Петрологические выводы </vt:lpstr>
      <vt:lpstr>Петрологические выводы </vt:lpstr>
      <vt:lpstr>Чем могут быть полезны эти данные? </vt:lpstr>
      <vt:lpstr>Вопросы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Berdnikov</dc:creator>
  <cp:lastModifiedBy>admin</cp:lastModifiedBy>
  <cp:revision>607</cp:revision>
  <cp:lastPrinted>2019-06-24T00:27:46Z</cp:lastPrinted>
  <dcterms:created xsi:type="dcterms:W3CDTF">1601-01-01T00:00:00Z</dcterms:created>
  <dcterms:modified xsi:type="dcterms:W3CDTF">2022-03-10T04:16:18Z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