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  <p:sldMasterId id="2147483705" r:id="rId5"/>
    <p:sldMasterId id="2147483720" r:id="rId6"/>
    <p:sldMasterId id="2147483735" r:id="rId7"/>
    <p:sldMasterId id="2147483765" r:id="rId8"/>
    <p:sldMasterId id="2147483780" r:id="rId9"/>
  </p:sldMasterIdLst>
  <p:notesMasterIdLst>
    <p:notesMasterId r:id="rId52"/>
  </p:notesMasterIdLst>
  <p:sldIdLst>
    <p:sldId id="260" r:id="rId10"/>
    <p:sldId id="261" r:id="rId11"/>
    <p:sldId id="263" r:id="rId12"/>
    <p:sldId id="338" r:id="rId13"/>
    <p:sldId id="265" r:id="rId14"/>
    <p:sldId id="267" r:id="rId15"/>
    <p:sldId id="270" r:id="rId16"/>
    <p:sldId id="272" r:id="rId17"/>
    <p:sldId id="275" r:id="rId18"/>
    <p:sldId id="276" r:id="rId19"/>
    <p:sldId id="278" r:id="rId20"/>
    <p:sldId id="280" r:id="rId21"/>
    <p:sldId id="282" r:id="rId22"/>
    <p:sldId id="284" r:id="rId23"/>
    <p:sldId id="286" r:id="rId24"/>
    <p:sldId id="290" r:id="rId25"/>
    <p:sldId id="292" r:id="rId26"/>
    <p:sldId id="294" r:id="rId27"/>
    <p:sldId id="297" r:id="rId28"/>
    <p:sldId id="299" r:id="rId29"/>
    <p:sldId id="301" r:id="rId30"/>
    <p:sldId id="304" r:id="rId31"/>
    <p:sldId id="305" r:id="rId32"/>
    <p:sldId id="306" r:id="rId33"/>
    <p:sldId id="309" r:id="rId34"/>
    <p:sldId id="287" r:id="rId35"/>
    <p:sldId id="312" r:id="rId36"/>
    <p:sldId id="313" r:id="rId37"/>
    <p:sldId id="315" r:id="rId38"/>
    <p:sldId id="317" r:id="rId39"/>
    <p:sldId id="320" r:id="rId40"/>
    <p:sldId id="321" r:id="rId41"/>
    <p:sldId id="323" r:id="rId42"/>
    <p:sldId id="326" r:id="rId43"/>
    <p:sldId id="329" r:id="rId44"/>
    <p:sldId id="330" r:id="rId45"/>
    <p:sldId id="339" r:id="rId46"/>
    <p:sldId id="331" r:id="rId47"/>
    <p:sldId id="333" r:id="rId48"/>
    <p:sldId id="335" r:id="rId49"/>
    <p:sldId id="336" r:id="rId50"/>
    <p:sldId id="33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A007C-8FC6-43BE-90C8-7D77F39CBDFD}" type="datetimeFigureOut">
              <a:rPr lang="ru-RU" smtClean="0"/>
              <a:pPr/>
              <a:t>2022-04-13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04B97-25C4-4638-8CCA-FC39241E83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62A676-9307-4ADB-AD65-84560F35FFB7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ED46-CA91-4803-B119-E2D7E89186C9}" type="datetimeFigureOut">
              <a:rPr lang="ru-RU" smtClean="0"/>
              <a:pPr/>
              <a:t>2022-04-13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578C-FFBC-4B08-B07C-AD023823E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ED46-CA91-4803-B119-E2D7E89186C9}" type="datetimeFigureOut">
              <a:rPr lang="ru-RU" smtClean="0"/>
              <a:pPr/>
              <a:t>2022-04-13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578C-FFBC-4B08-B07C-AD023823E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8E045-E535-416D-B993-B976BB30DD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C9C99-649E-4615-ADA7-6B8CA8FED5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577D0-4FB6-40E7-8BBE-ED87CD4535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28AD6-14C9-4206-B530-10F5A53B8E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1D548-8789-40F8-92AF-06D89BB1AC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80C38-1CA6-4109-903B-37D74FE402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CB6AD-79C9-49D1-B163-64D3875D1F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AE628-31E4-4C8D-B7D1-6A66BD6F40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B736-451C-4A2C-AA2E-88381A3EDF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07ECD-0A6F-4E6E-A1C2-E63B7C35DE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F7D7A-6C0A-41FA-BC3A-0524B40C84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17221-DDDE-44AE-93A2-04ECFD16A3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9E19B-E11A-4D61-BE5A-2C1C12E20E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A9BA-4CB7-4870-BC36-A8B784BBD8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BB2A9-30AC-4EED-8598-230E30EBA3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CF2D4-10AD-4061-893D-21C1938E0F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03565-8CED-4471-A4C1-1B35E20CA8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13DC7-D307-49A5-9DFC-43315B4796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40248-5923-4AF0-A8AF-77832A6BBE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9EC3A-73F1-43EA-859A-27441AD158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ED46-CA91-4803-B119-E2D7E89186C9}" type="datetimeFigureOut">
              <a:rPr lang="ru-RU" smtClean="0"/>
              <a:pPr/>
              <a:t>2022-04-13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578C-FFBC-4B08-B07C-AD023823E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D18D8-D745-4D20-9424-0B9B862C0FE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D757D-E049-4DC0-AE4C-F17586D2AA6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F40F7-A006-4B1F-8F6E-202A82C9DEB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3BA64-5E3A-4E83-ACA8-38457D077F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8BAC6-70BC-435F-9ACB-151CC00DC2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6750-8572-4057-B52C-51320963E99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19FC5-CCA5-4E14-B8E0-718BC0C6D41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DF99D-5112-4F13-9A6E-CE58231855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127EF-8F05-467D-A9E1-86940C31A5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2A007-466B-4CCC-B8CE-E2A8C27947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BF892-958B-4EDB-BCD9-FE37270517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21EDA-E4BF-4847-8FA7-18CFB1B863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75A05-8F49-40FB-B850-6C1ADDEDAF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647EB-8C11-41B7-BF10-B1257DEAF5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893B8-55F8-4581-9819-0E150E0AAD3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CC31C-D2B2-4807-849A-97142565F4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96A02-50BD-4444-980D-C085CD4D587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74B1A-02A9-4DC5-B06B-DD535F78B1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FB87F-212A-4B0A-96C3-E9B23D4AD97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60F7F-1D1D-4397-84D7-9427975243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B0C4-0CC7-47FD-8B61-266F15E9C2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55EAD-620A-439D-9015-3EEA452873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B8F38-A3D2-4368-A4F0-8F4B8F17C4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1073D-FA11-47E3-A8D1-6406D897BF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DCB73-CFBD-4AC1-981B-53549CF09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ACBFE-986E-43A6-B8C9-199F1696F0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2B5B4-5DF2-4999-AAA6-01302C23E7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4EE5D-75E6-43E2-948D-0A78CA66A56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43BEB-8E7B-4661-B569-5A56947B1A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FB042-7000-42A2-81A5-6F3A9ABC19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0339E-2D2C-45B5-B5CD-C10FEFE2DF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ACC86-7A5C-49E3-91C4-2CB7F2C679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22D0-51B5-419D-9A31-9F8B248E5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4ABC6-60A3-4029-A679-2CBCF12CE18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3F81-69A7-4196-89EA-64638A389E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23DF4-9C23-42D5-8507-7ACD50578E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8E045-E535-416D-B993-B976BB30DD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C9C99-649E-4615-ADA7-6B8CA8FED5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577D0-4FB6-40E7-8BBE-ED87CD4535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28AD6-14C9-4206-B530-10F5A53B8E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1D548-8789-40F8-92AF-06D89BB1AC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80C38-1CA6-4109-903B-37D74FE402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CB6AD-79C9-49D1-B163-64D3875D1F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AE628-31E4-4C8D-B7D1-6A66BD6F40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ED46-CA91-4803-B119-E2D7E89186C9}" type="datetimeFigureOut">
              <a:rPr lang="ru-RU" smtClean="0"/>
              <a:pPr/>
              <a:t>2022-04-13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578C-FFBC-4B08-B07C-AD023823E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B736-451C-4A2C-AA2E-88381A3EDF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07ECD-0A6F-4E6E-A1C2-E63B7C35DE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F7D7A-6C0A-41FA-BC3A-0524B40C84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17221-DDDE-44AE-93A2-04ECFD16A3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9E19B-E11A-4D61-BE5A-2C1C12E20E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A9BA-4CB7-4870-BC36-A8B784BBD8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BB2A9-30AC-4EED-8598-230E30EBA3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CF2D4-10AD-4061-893D-21C1938E0F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03565-8CED-4471-A4C1-1B35E20CA8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13DC7-D307-49A5-9DFC-43315B4796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40248-5923-4AF0-A8AF-77832A6BBE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9EC3A-73F1-43EA-859A-27441AD158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B0C4-0CC7-47FD-8B61-266F15E9C2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55EAD-620A-439D-9015-3EEA452873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0339E-2D2C-45B5-B5CD-C10FEFE2DF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ACC86-7A5C-49E3-91C4-2CB7F2C679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22D0-51B5-419D-9A31-9F8B248E5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4ABC6-60A3-4029-A679-2CBCF12CE18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3F81-69A7-4196-89EA-64638A389E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23DF4-9C23-42D5-8507-7ACD50578E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ED46-CA91-4803-B119-E2D7E89186C9}" type="datetimeFigureOut">
              <a:rPr lang="ru-RU" smtClean="0"/>
              <a:pPr/>
              <a:t>2022-04-13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578C-FFBC-4B08-B07C-AD023823E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8E045-E535-416D-B993-B976BB30DD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C9C99-649E-4615-ADA7-6B8CA8FED5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577D0-4FB6-40E7-8BBE-ED87CD4535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28AD6-14C9-4206-B530-10F5A53B8E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1D548-8789-40F8-92AF-06D89BB1AC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80C38-1CA6-4109-903B-37D74FE402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CB6AD-79C9-49D1-B163-64D3875D1F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AE628-31E4-4C8D-B7D1-6A66BD6F40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B736-451C-4A2C-AA2E-88381A3EDF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07ECD-0A6F-4E6E-A1C2-E63B7C35DE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F7D7A-6C0A-41FA-BC3A-0524B40C84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17221-DDDE-44AE-93A2-04ECFD16A3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9E19B-E11A-4D61-BE5A-2C1C12E20E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A9BA-4CB7-4870-BC36-A8B784BBD8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BB2A9-30AC-4EED-8598-230E30EBA3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CF2D4-10AD-4061-893D-21C1938E0F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03565-8CED-4471-A4C1-1B35E20CA8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13DC7-D307-49A5-9DFC-43315B4796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40248-5923-4AF0-A8AF-77832A6BBE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9EC3A-73F1-43EA-859A-27441AD158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ED46-CA91-4803-B119-E2D7E89186C9}" type="datetimeFigureOut">
              <a:rPr lang="ru-RU" smtClean="0"/>
              <a:pPr/>
              <a:t>2022-04-13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578C-FFBC-4B08-B07C-AD023823E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B0C4-0CC7-47FD-8B61-266F15E9C2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55EAD-620A-439D-9015-3EEA452873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0339E-2D2C-45B5-B5CD-C10FEFE2DF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ACC86-7A5C-49E3-91C4-2CB7F2C679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22D0-51B5-419D-9A31-9F8B248E5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4ABC6-60A3-4029-A679-2CBCF12CE18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3F81-69A7-4196-89EA-64638A389E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23DF4-9C23-42D5-8507-7ACD50578E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8E045-E535-416D-B993-B976BB30DD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C9C99-649E-4615-ADA7-6B8CA8FED5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577D0-4FB6-40E7-8BBE-ED87CD4535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28AD6-14C9-4206-B530-10F5A53B8E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1D548-8789-40F8-92AF-06D89BB1AC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80C38-1CA6-4109-903B-37D74FE402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CB6AD-79C9-49D1-B163-64D3875D1F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AE628-31E4-4C8D-B7D1-6A66BD6F40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B736-451C-4A2C-AA2E-88381A3EDF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07ECD-0A6F-4E6E-A1C2-E63B7C35DE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F7D7A-6C0A-41FA-BC3A-0524B40C84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17221-DDDE-44AE-93A2-04ECFD16A3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ED46-CA91-4803-B119-E2D7E89186C9}" type="datetimeFigureOut">
              <a:rPr lang="ru-RU" smtClean="0"/>
              <a:pPr/>
              <a:t>2022-04-13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578C-FFBC-4B08-B07C-AD023823E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9E19B-E11A-4D61-BE5A-2C1C12E20E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A9BA-4CB7-4870-BC36-A8B784BBD8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BB2A9-30AC-4EED-8598-230E30EBA3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CF2D4-10AD-4061-893D-21C1938E0F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03565-8CED-4471-A4C1-1B35E20CA8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13DC7-D307-49A5-9DFC-43315B4796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40248-5923-4AF0-A8AF-77832A6BBE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9EC3A-73F1-43EA-859A-27441AD158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B0C4-0CC7-47FD-8B61-266F15E9C2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55EAD-620A-439D-9015-3EEA452873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0339E-2D2C-45B5-B5CD-C10FEFE2DF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ACC86-7A5C-49E3-91C4-2CB7F2C679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22D0-51B5-419D-9A31-9F8B248E5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4ABC6-60A3-4029-A679-2CBCF12CE18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3F81-69A7-4196-89EA-64638A389E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23DF4-9C23-42D5-8507-7ACD50578E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8E045-E535-416D-B993-B976BB30DD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C9C99-649E-4615-ADA7-6B8CA8FED5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577D0-4FB6-40E7-8BBE-ED87CD4535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28AD6-14C9-4206-B530-10F5A53B8E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ED46-CA91-4803-B119-E2D7E89186C9}" type="datetimeFigureOut">
              <a:rPr lang="ru-RU" smtClean="0"/>
              <a:pPr/>
              <a:t>2022-04-13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578C-FFBC-4B08-B07C-AD023823E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1D548-8789-40F8-92AF-06D89BB1AC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80C38-1CA6-4109-903B-37D74FE402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CB6AD-79C9-49D1-B163-64D3875D1F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AE628-31E4-4C8D-B7D1-6A66BD6F40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B736-451C-4A2C-AA2E-88381A3EDF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07ECD-0A6F-4E6E-A1C2-E63B7C35DE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F7D7A-6C0A-41FA-BC3A-0524B40C84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17221-DDDE-44AE-93A2-04ECFD16A3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9E19B-E11A-4D61-BE5A-2C1C12E20E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A9BA-4CB7-4870-BC36-A8B784BBD8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BB2A9-30AC-4EED-8598-230E30EBA3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CF2D4-10AD-4061-893D-21C1938E0F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03565-8CED-4471-A4C1-1B35E20CA8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13DC7-D307-49A5-9DFC-43315B4796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40248-5923-4AF0-A8AF-77832A6BBE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9EC3A-73F1-43EA-859A-27441AD158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B0C4-0CC7-47FD-8B61-266F15E9C2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55EAD-620A-439D-9015-3EEA452873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0339E-2D2C-45B5-B5CD-C10FEFE2DF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ACC86-7A5C-49E3-91C4-2CB7F2C679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ED46-CA91-4803-B119-E2D7E89186C9}" type="datetimeFigureOut">
              <a:rPr lang="ru-RU" smtClean="0"/>
              <a:pPr/>
              <a:t>2022-04-13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578C-FFBC-4B08-B07C-AD023823E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22D0-51B5-419D-9A31-9F8B248E5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4ABC6-60A3-4029-A679-2CBCF12CE18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3F81-69A7-4196-89EA-64638A389E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23DF4-9C23-42D5-8507-7ACD50578E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8E045-E535-416D-B993-B976BB30DD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C9C99-649E-4615-ADA7-6B8CA8FED5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577D0-4FB6-40E7-8BBE-ED87CD4535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28AD6-14C9-4206-B530-10F5A53B8E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1D548-8789-40F8-92AF-06D89BB1AC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80C38-1CA6-4109-903B-37D74FE402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CB6AD-79C9-49D1-B163-64D3875D1F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AE628-31E4-4C8D-B7D1-6A66BD6F40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B736-451C-4A2C-AA2E-88381A3EDF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07ECD-0A6F-4E6E-A1C2-E63B7C35DE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F7D7A-6C0A-41FA-BC3A-0524B40C84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17221-DDDE-44AE-93A2-04ECFD16A3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9E19B-E11A-4D61-BE5A-2C1C12E20E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A9BA-4CB7-4870-BC36-A8B784BBD8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BB2A9-30AC-4EED-8598-230E30EBA3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CF2D4-10AD-4061-893D-21C1938E0F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ED46-CA91-4803-B119-E2D7E89186C9}" type="datetimeFigureOut">
              <a:rPr lang="ru-RU" smtClean="0"/>
              <a:pPr/>
              <a:t>2022-04-13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578C-FFBC-4B08-B07C-AD023823E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03565-8CED-4471-A4C1-1B35E20CA8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13DC7-D307-49A5-9DFC-43315B4796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40248-5923-4AF0-A8AF-77832A6BBE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9EC3A-73F1-43EA-859A-27441AD158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B0C4-0CC7-47FD-8B61-266F15E9C2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55EAD-620A-439D-9015-3EEA452873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0339E-2D2C-45B5-B5CD-C10FEFE2DF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ACC86-7A5C-49E3-91C4-2CB7F2C679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22D0-51B5-419D-9A31-9F8B248E5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4ABC6-60A3-4029-A679-2CBCF12CE18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3F81-69A7-4196-89EA-64638A389E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23DF4-9C23-42D5-8507-7ACD50578E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8E045-E535-416D-B993-B976BB30DD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C9C99-649E-4615-ADA7-6B8CA8FED5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577D0-4FB6-40E7-8BBE-ED87CD4535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28AD6-14C9-4206-B530-10F5A53B8E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1D548-8789-40F8-92AF-06D89BB1AC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80C38-1CA6-4109-903B-37D74FE402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CB6AD-79C9-49D1-B163-64D3875D1FA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AE628-31E4-4C8D-B7D1-6A66BD6F40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ED46-CA91-4803-B119-E2D7E89186C9}" type="datetimeFigureOut">
              <a:rPr lang="ru-RU" smtClean="0"/>
              <a:pPr/>
              <a:t>2022-04-13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578C-FFBC-4B08-B07C-AD023823E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B736-451C-4A2C-AA2E-88381A3EDF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07ECD-0A6F-4E6E-A1C2-E63B7C35DE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F7D7A-6C0A-41FA-BC3A-0524B40C84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17221-DDDE-44AE-93A2-04ECFD16A3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9E19B-E11A-4D61-BE5A-2C1C12E20E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A9BA-4CB7-4870-BC36-A8B784BBD8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BB2A9-30AC-4EED-8598-230E30EBA3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CF2D4-10AD-4061-893D-21C1938E0F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03565-8CED-4471-A4C1-1B35E20CA8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13DC7-D307-49A5-9DFC-43315B4796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40248-5923-4AF0-A8AF-77832A6BBE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9EC3A-73F1-43EA-859A-27441AD158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B0C4-0CC7-47FD-8B61-266F15E9C2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55EAD-620A-439D-9015-3EEA452873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0339E-2D2C-45B5-B5CD-C10FEFE2DF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ACC86-7A5C-49E3-91C4-2CB7F2C679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22D0-51B5-419D-9A31-9F8B248E59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4ABC6-60A3-4029-A679-2CBCF12CE18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3F81-69A7-4196-89EA-64638A389E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23DF4-9C23-42D5-8507-7ACD50578E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CED46-CA91-4803-B119-E2D7E89186C9}" type="datetimeFigureOut">
              <a:rPr lang="ru-RU" smtClean="0"/>
              <a:pPr/>
              <a:t>2022-04-13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3578C-FFBC-4B08-B07C-AD023823E3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2AA53C-5693-4A8C-B210-53B85B5025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A43688-8E92-41EC-8869-1CFC14D513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2AA53C-5693-4A8C-B210-53B85B5025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A43688-8E92-41EC-8869-1CFC14D513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2AA53C-5693-4A8C-B210-53B85B5025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A43688-8E92-41EC-8869-1CFC14D513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2AA53C-5693-4A8C-B210-53B85B5025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A43688-8E92-41EC-8869-1CFC14D513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2AA53C-5693-4A8C-B210-53B85B5025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A43688-8E92-41EC-8869-1CFC14D513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2AA53C-5693-4A8C-B210-53B85B5025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A43688-8E92-41EC-8869-1CFC14D513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2AA53C-5693-4A8C-B210-53B85B5025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A43688-8E92-41EC-8869-1CFC14D513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29D581-97F8-48BA-8E6C-D7ED5443DC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2022-04-13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044390-21AF-4E47-9930-DF13FE5FC8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1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b="1" dirty="0" smtClean="0">
              <a:solidFill>
                <a:srgbClr val="FF0000"/>
              </a:solidFill>
            </a:endParaRPr>
          </a:p>
          <a:p>
            <a:pPr algn="ctr"/>
            <a:endParaRPr lang="en-US" sz="36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</a:t>
            </a:r>
            <a:r>
              <a:rPr lang="ru-RU" sz="3200" b="1" dirty="0" err="1" smtClean="0">
                <a:solidFill>
                  <a:srgbClr val="FF0000"/>
                </a:solidFill>
              </a:rPr>
              <a:t>тратиформное</a:t>
            </a:r>
            <a:r>
              <a:rPr lang="ru-RU" sz="3600" b="1" dirty="0" smtClean="0">
                <a:solidFill>
                  <a:srgbClr val="FF0000"/>
                </a:solidFill>
              </a:rPr>
              <a:t> флюоритовое </a:t>
            </a:r>
            <a:r>
              <a:rPr lang="ru-RU" sz="3600" b="1" dirty="0" err="1" smtClean="0">
                <a:solidFill>
                  <a:srgbClr val="FF0000"/>
                </a:solidFill>
              </a:rPr>
              <a:t>оруденение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в обрамлении</a:t>
            </a:r>
            <a:endParaRPr lang="ru-RU" sz="3600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   Сибирской платформы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      и на Востоке России</a:t>
            </a:r>
            <a:endParaRPr lang="ru-RU" sz="3600" dirty="0" smtClean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29614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Черепанов А.А.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31640" y="1556792"/>
            <a:ext cx="7344816" cy="470492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solidFill>
                  <a:srgbClr val="FF0000"/>
                </a:solidFill>
              </a:rPr>
              <a:t>Геологические разрезы по разведочным линиям участка Таборный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11267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</a:rPr>
              <a:t>Рудные тела согласные с вмещающими породами. Они среди доломитов и </a:t>
            </a:r>
            <a:r>
              <a:rPr lang="ru-RU" sz="2800" dirty="0" err="1" smtClean="0">
                <a:solidFill>
                  <a:srgbClr val="002060"/>
                </a:solidFill>
              </a:rPr>
              <a:t>онколитовых</a:t>
            </a:r>
            <a:r>
              <a:rPr lang="ru-RU" sz="2800" dirty="0" smtClean="0">
                <a:solidFill>
                  <a:srgbClr val="002060"/>
                </a:solidFill>
              </a:rPr>
              <a:t> известняков, на контакте разнозернистых пород</a:t>
            </a:r>
          </a:p>
          <a:p>
            <a:endParaRPr lang="ru-RU" sz="2400" dirty="0" smtClean="0"/>
          </a:p>
        </p:txBody>
      </p:sp>
      <p:pic>
        <p:nvPicPr>
          <p:cNvPr id="11268" name="Содержимое 4" descr="C:\Users\Администратор\Local Settings\Temporary Internet Files\Content.Word\img018-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71950" y="273050"/>
            <a:ext cx="3917950" cy="585311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043608" y="4292600"/>
            <a:ext cx="7201048" cy="86518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2"/>
                </a:solidFill>
              </a:rPr>
              <a:t>Продольный литолого-стратиграфический разрез </a:t>
            </a:r>
            <a:br>
              <a:rPr lang="ru-RU" sz="2800" dirty="0" smtClean="0">
                <a:solidFill>
                  <a:schemeClr val="accent2"/>
                </a:solidFill>
              </a:rPr>
            </a:br>
            <a:r>
              <a:rPr lang="ru-RU" sz="2800" dirty="0" smtClean="0">
                <a:solidFill>
                  <a:schemeClr val="accent2"/>
                </a:solidFill>
              </a:rPr>
              <a:t>рудовмещающей толщи </a:t>
            </a:r>
            <a:r>
              <a:rPr lang="ru-RU" sz="2800" dirty="0" err="1" smtClean="0">
                <a:solidFill>
                  <a:schemeClr val="accent2"/>
                </a:solidFill>
              </a:rPr>
              <a:t>Ульканской</a:t>
            </a:r>
            <a:r>
              <a:rPr lang="ru-RU" sz="2800" dirty="0" smtClean="0">
                <a:solidFill>
                  <a:schemeClr val="accent2"/>
                </a:solidFill>
              </a:rPr>
              <a:t> рудной зоны</a:t>
            </a:r>
          </a:p>
        </p:txBody>
      </p:sp>
      <p:sp>
        <p:nvSpPr>
          <p:cNvPr id="12291" name="Рисунок 6"/>
          <p:cNvSpPr>
            <a:spLocks noGrp="1" noTextEdit="1"/>
          </p:cNvSpPr>
          <p:nvPr>
            <p:ph type="pic" idx="1"/>
          </p:nvPr>
        </p:nvSpPr>
        <p:spPr>
          <a:xfrm>
            <a:off x="1835150" y="549275"/>
            <a:ext cx="5905500" cy="2374900"/>
          </a:xfrm>
        </p:spPr>
      </p:sp>
      <p:sp>
        <p:nvSpPr>
          <p:cNvPr id="12292" name="Текст 7"/>
          <p:cNvSpPr>
            <a:spLocks noGrp="1"/>
          </p:cNvSpPr>
          <p:nvPr>
            <p:ph type="body" sz="half" idx="2"/>
          </p:nvPr>
        </p:nvSpPr>
        <p:spPr>
          <a:xfrm>
            <a:off x="611188" y="5367338"/>
            <a:ext cx="8064500" cy="804862"/>
          </a:xfrm>
        </p:spPr>
        <p:txBody>
          <a:bodyPr>
            <a:normAutofit lnSpcReduction="10000"/>
          </a:bodyPr>
          <a:lstStyle/>
          <a:p>
            <a:r>
              <a:rPr lang="ru-RU" sz="2400" smtClean="0">
                <a:solidFill>
                  <a:srgbClr val="7030A0"/>
                </a:solidFill>
              </a:rPr>
              <a:t>Разные минеральные ассоциации занимают определенные места в продольном разрезе</a:t>
            </a:r>
          </a:p>
        </p:txBody>
      </p:sp>
      <p:pic>
        <p:nvPicPr>
          <p:cNvPr id="12293" name="Рисунок 3" descr="E:\Стратиформ. флюорит\Сканы 4\027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t="8130" b="21626"/>
          <a:stretch>
            <a:fillRect/>
          </a:stretch>
        </p:blipFill>
        <p:spPr bwMode="auto">
          <a:xfrm>
            <a:off x="539750" y="404813"/>
            <a:ext cx="8339138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ru-RU" sz="2800" b="1" smtClean="0">
                <a:solidFill>
                  <a:srgbClr val="C00000"/>
                </a:solidFill>
              </a:rPr>
              <a:t>ФАКТОРЫ  КОНТРОЛЯ ОРУДЕНЕНИЯ</a:t>
            </a:r>
            <a:r>
              <a:rPr lang="ru-RU" b="1" smtClean="0">
                <a:solidFill>
                  <a:srgbClr val="C00000"/>
                </a:solidFill>
              </a:rPr>
              <a:t> </a:t>
            </a:r>
            <a:endParaRPr lang="ru-RU" sz="2800" b="1" smtClean="0">
              <a:solidFill>
                <a:srgbClr val="C00000"/>
              </a:solidFill>
            </a:endParaRPr>
          </a:p>
        </p:txBody>
      </p:sp>
      <p:sp>
        <p:nvSpPr>
          <p:cNvPr id="13315" name="Содержимое 5"/>
          <p:cNvSpPr>
            <a:spLocks noGrp="1"/>
          </p:cNvSpPr>
          <p:nvPr>
            <p:ph idx="1"/>
          </p:nvPr>
        </p:nvSpPr>
        <p:spPr>
          <a:xfrm>
            <a:off x="457200" y="765175"/>
            <a:ext cx="8507413" cy="5616575"/>
          </a:xfrm>
        </p:spPr>
        <p:txBody>
          <a:bodyPr/>
          <a:lstStyle/>
          <a:p>
            <a:pPr>
              <a:buNone/>
            </a:pPr>
            <a:r>
              <a:rPr lang="ru-RU" sz="2800" b="1" i="1" dirty="0" smtClean="0">
                <a:solidFill>
                  <a:srgbClr val="00B050"/>
                </a:solidFill>
              </a:rPr>
              <a:t>Стратиграфический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dirty="0" smtClean="0">
                <a:solidFill>
                  <a:srgbClr val="00B050"/>
                </a:solidFill>
              </a:rPr>
              <a:t>– приуроченность к </a:t>
            </a:r>
            <a:r>
              <a:rPr lang="ru-RU" sz="2800" dirty="0" err="1" smtClean="0">
                <a:solidFill>
                  <a:srgbClr val="00B050"/>
                </a:solidFill>
              </a:rPr>
              <a:t>рифогенно-карбонатным</a:t>
            </a:r>
            <a:r>
              <a:rPr lang="ru-RU" sz="2800" dirty="0" smtClean="0">
                <a:solidFill>
                  <a:srgbClr val="00B050"/>
                </a:solidFill>
              </a:rPr>
              <a:t>  формациям. Рудные тела приурочены к органогенным постройкам и их краевым зонам.</a:t>
            </a:r>
          </a:p>
          <a:p>
            <a:pPr>
              <a:buFont typeface="Arial" charset="0"/>
              <a:buNone/>
            </a:pPr>
            <a:r>
              <a:rPr lang="ru-RU" sz="2800" dirty="0" smtClean="0"/>
              <a:t> </a:t>
            </a:r>
            <a:r>
              <a:rPr lang="ru-RU" sz="2800" b="1" i="1" dirty="0" smtClean="0">
                <a:solidFill>
                  <a:srgbClr val="0070C0"/>
                </a:solidFill>
              </a:rPr>
              <a:t>Литологический</a:t>
            </a:r>
            <a:r>
              <a:rPr lang="ru-RU" sz="2800" b="1" dirty="0" smtClean="0">
                <a:solidFill>
                  <a:srgbClr val="0070C0"/>
                </a:solidFill>
              </a:rPr>
              <a:t> - </a:t>
            </a:r>
            <a:r>
              <a:rPr lang="ru-RU" sz="2800" dirty="0" smtClean="0">
                <a:solidFill>
                  <a:srgbClr val="0070C0"/>
                </a:solidFill>
              </a:rPr>
              <a:t>к доломитовым разностям пород</a:t>
            </a:r>
          </a:p>
          <a:p>
            <a:pPr>
              <a:buFont typeface="Arial" charset="0"/>
              <a:buNone/>
            </a:pPr>
            <a:r>
              <a:rPr lang="ru-RU" sz="2800" dirty="0" smtClean="0"/>
              <a:t> </a:t>
            </a:r>
            <a:r>
              <a:rPr lang="ru-RU" sz="2800" b="1" i="1" dirty="0" smtClean="0">
                <a:solidFill>
                  <a:srgbClr val="7030A0"/>
                </a:solidFill>
              </a:rPr>
              <a:t>Палеогеографический </a:t>
            </a:r>
            <a:r>
              <a:rPr lang="ru-RU" sz="2800" dirty="0" smtClean="0">
                <a:solidFill>
                  <a:srgbClr val="7030A0"/>
                </a:solidFill>
              </a:rPr>
              <a:t>– приуроченность к зонам прибрежного (или островного) мелководья  и  к мелководным зонам, пространственно сопряженным с внутренними поднятиями.</a:t>
            </a:r>
          </a:p>
          <a:p>
            <a:pPr>
              <a:buFont typeface="Arial" charset="0"/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Палеотектонический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фактор – приуроченность </a:t>
            </a:r>
            <a:r>
              <a:rPr lang="ru-RU" sz="2800" dirty="0" err="1" smtClean="0">
                <a:solidFill>
                  <a:srgbClr val="002060"/>
                </a:solidFill>
              </a:rPr>
              <a:t>оруденения</a:t>
            </a:r>
            <a:r>
              <a:rPr lang="ru-RU" sz="2800" dirty="0" smtClean="0">
                <a:solidFill>
                  <a:srgbClr val="002060"/>
                </a:solidFill>
              </a:rPr>
              <a:t> к склонам </a:t>
            </a:r>
            <a:r>
              <a:rPr lang="ru-RU" sz="2800" dirty="0" err="1" smtClean="0">
                <a:solidFill>
                  <a:srgbClr val="002060"/>
                </a:solidFill>
              </a:rPr>
              <a:t>палеовпадин</a:t>
            </a:r>
            <a:r>
              <a:rPr lang="ru-RU" sz="2800" dirty="0" smtClean="0">
                <a:solidFill>
                  <a:srgbClr val="002060"/>
                </a:solidFill>
              </a:rPr>
              <a:t> (к участкам перегиба палеотектонических поднятий).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23528" y="491838"/>
            <a:ext cx="828092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269875" algn="just" eaLnBrk="0" hangingPunct="0">
              <a:defRPr/>
            </a:pP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всех рудных районах </a:t>
            </a:r>
            <a:r>
              <a:rPr lang="ru-RU" sz="3200" dirty="0" err="1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баритсодержащее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оруденение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занимает склоны </a:t>
            </a:r>
            <a:r>
              <a:rPr lang="ru-RU" sz="3200" dirty="0" err="1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палеовпадин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3200" dirty="0" err="1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флюоритсодержащее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C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центральные  части впадин или локальные депрессии на поднятиях</a:t>
            </a:r>
            <a:r>
              <a:rPr lang="ru-RU" sz="32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indent="269875" algn="just" eaLnBrk="0" hangingPunct="0">
              <a:defRPr/>
            </a:pPr>
            <a:r>
              <a:rPr lang="ru-RU" sz="32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indent="269875" algn="just" eaLnBrk="0" hangingPunct="0">
              <a:defRPr/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целом барит- и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флюорит-свинец-цинковое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оруденение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распределяется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полном соответствии с геохимическими свойствами рудообразующих элементов в условиях карбонатной седиментации.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pPr>
              <a:tabLst>
                <a:tab pos="3225800" algn="l"/>
              </a:tabLst>
            </a:pPr>
            <a:r>
              <a:rPr lang="ru-RU" sz="2800" b="1" dirty="0" smtClean="0">
                <a:solidFill>
                  <a:srgbClr val="C00000"/>
                </a:solidFill>
              </a:rPr>
              <a:t>СТРАТИФОРМНАЯ ФЛЮОРИТОВАЯ МИНЕРАЛИЗАЦИЯ  АЛДАНСКОГО ЩИТА</a:t>
            </a:r>
            <a:endParaRPr lang="ru-RU" dirty="0" smtClean="0"/>
          </a:p>
        </p:txBody>
      </p:sp>
      <p:pic>
        <p:nvPicPr>
          <p:cNvPr id="15363" name="Содержимое 3" descr="C:\Users\Администратор\Local Settings\Temporary Internet Files\Content.Word\img032.jpg"/>
          <p:cNvPicPr>
            <a:picLocks noGrp="1"/>
          </p:cNvPicPr>
          <p:nvPr>
            <p:ph idx="1"/>
          </p:nvPr>
        </p:nvPicPr>
        <p:blipFill>
          <a:blip r:embed="rId2" cstate="print">
            <a:lum contrast="20000"/>
          </a:blip>
          <a:srcRect l="2126" t="8977" r="1987"/>
          <a:stretch>
            <a:fillRect/>
          </a:stretch>
        </p:blipFill>
        <p:spPr>
          <a:xfrm>
            <a:off x="179512" y="1253256"/>
            <a:ext cx="8820150" cy="5272088"/>
          </a:xfrm>
          <a:solidFill>
            <a:schemeClr val="accent2"/>
          </a:solidFill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2"/>
          <p:cNvSpPr>
            <a:spLocks noGrp="1"/>
          </p:cNvSpPr>
          <p:nvPr>
            <p:ph type="ctrTitle"/>
          </p:nvPr>
        </p:nvSpPr>
        <p:spPr>
          <a:xfrm>
            <a:off x="179388" y="0"/>
            <a:ext cx="8713787" cy="3240088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Флюоритовая минерализация </a:t>
            </a:r>
            <a:r>
              <a:rPr 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стратиформного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типа на юго-восточной окраине Сибирской платформы известна в </a:t>
            </a:r>
            <a:r>
              <a:rPr 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Центрально-Алданском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Верхне-Амгинском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Кет-Капском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рудных районах. Кроме того, она, либо связанное с ней гидротермальное флюоритовое </a:t>
            </a:r>
            <a:r>
              <a:rPr 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оруденение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могут быть выявлены на </a:t>
            </a:r>
            <a:r>
              <a:rPr 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Мурунской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Эвотинской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Ломамской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других структурах.</a:t>
            </a:r>
            <a:endParaRPr lang="ru-RU" sz="2800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387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288" y="3357563"/>
            <a:ext cx="8497887" cy="338455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Рудовмещающими являются терригенно-карбонатные  </a:t>
            </a:r>
            <a:r>
              <a:rPr lang="ru-RU" dirty="0" err="1" smtClean="0">
                <a:solidFill>
                  <a:srgbClr val="0070C0"/>
                </a:solidFill>
              </a:rPr>
              <a:t>венд-нижнекембрийские</a:t>
            </a:r>
            <a:r>
              <a:rPr lang="ru-RU" dirty="0" smtClean="0">
                <a:solidFill>
                  <a:srgbClr val="0070C0"/>
                </a:solidFill>
              </a:rPr>
              <a:t>  отложения платформенного чехла   известково-доломитовой формации и включают в себя пять свит, согласно залегающих между собой.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Это </a:t>
            </a:r>
            <a:r>
              <a:rPr lang="ru-RU" sz="2400" dirty="0" err="1" smtClean="0">
                <a:solidFill>
                  <a:srgbClr val="002060"/>
                </a:solidFill>
              </a:rPr>
              <a:t>юдомская</a:t>
            </a:r>
            <a:r>
              <a:rPr lang="ru-RU" sz="2400" dirty="0" smtClean="0">
                <a:solidFill>
                  <a:srgbClr val="002060"/>
                </a:solidFill>
              </a:rPr>
              <a:t> – венд, </a:t>
            </a:r>
            <a:r>
              <a:rPr lang="ru-RU" sz="2400" dirty="0" err="1" smtClean="0">
                <a:solidFill>
                  <a:srgbClr val="002060"/>
                </a:solidFill>
              </a:rPr>
              <a:t>пестроцветная</a:t>
            </a:r>
            <a:r>
              <a:rPr lang="ru-RU" sz="2400" dirty="0" smtClean="0">
                <a:solidFill>
                  <a:srgbClr val="002060"/>
                </a:solidFill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</a:rPr>
              <a:t>тумулдурская</a:t>
            </a:r>
            <a:r>
              <a:rPr lang="ru-RU" sz="2400" dirty="0" smtClean="0">
                <a:solidFill>
                  <a:srgbClr val="002060"/>
                </a:solidFill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</a:rPr>
              <a:t>унгелинская</a:t>
            </a:r>
            <a:r>
              <a:rPr lang="ru-RU" sz="2400" dirty="0" smtClean="0">
                <a:solidFill>
                  <a:srgbClr val="002060"/>
                </a:solidFill>
              </a:rPr>
              <a:t>  и </a:t>
            </a:r>
            <a:r>
              <a:rPr lang="ru-RU" sz="2400" dirty="0" err="1" smtClean="0">
                <a:solidFill>
                  <a:srgbClr val="002060"/>
                </a:solidFill>
              </a:rPr>
              <a:t>куторгинская</a:t>
            </a:r>
            <a:r>
              <a:rPr lang="ru-RU" sz="2400" dirty="0" smtClean="0">
                <a:solidFill>
                  <a:srgbClr val="002060"/>
                </a:solidFill>
              </a:rPr>
              <a:t> –нижний кембрий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250825" y="3794125"/>
            <a:ext cx="85693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smtClean="0">
                <a:solidFill>
                  <a:srgbClr val="0070C0"/>
                </a:solidFill>
                <a:latin typeface="Arial" charset="0"/>
              </a:rPr>
              <a:t>Породы юдомской свиты наиболее литифицированы из всего комплекса осадочного чехла.</a:t>
            </a:r>
          </a:p>
        </p:txBody>
      </p:sp>
      <p:sp>
        <p:nvSpPr>
          <p:cNvPr id="17411" name="Прямоугольник 2"/>
          <p:cNvSpPr>
            <a:spLocks noChangeArrowheads="1"/>
          </p:cNvSpPr>
          <p:nvPr/>
        </p:nvSpPr>
        <p:spPr bwMode="auto">
          <a:xfrm>
            <a:off x="323850" y="4797425"/>
            <a:ext cx="86407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latin typeface="Arial" charset="0"/>
              </a:rPr>
              <a:t>В составе   горизонтов </a:t>
            </a:r>
            <a:r>
              <a:rPr lang="ru-RU" sz="2400" dirty="0" err="1" smtClean="0">
                <a:solidFill>
                  <a:srgbClr val="7030A0"/>
                </a:solidFill>
                <a:latin typeface="Arial" charset="0"/>
              </a:rPr>
              <a:t>биогермные</a:t>
            </a:r>
            <a:r>
              <a:rPr lang="ru-RU" sz="2400" dirty="0" smtClean="0">
                <a:solidFill>
                  <a:srgbClr val="7030A0"/>
                </a:solidFill>
                <a:latin typeface="Arial" charset="0"/>
              </a:rPr>
              <a:t> водорослевые доломиты. В биогермах мощностью 0,4-1,0 м часто отмечаются прослои фиолетового флюорита. </a:t>
            </a:r>
          </a:p>
        </p:txBody>
      </p:sp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250825" y="115888"/>
            <a:ext cx="87852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smtClean="0">
                <a:solidFill>
                  <a:prstClr val="black"/>
                </a:solidFill>
                <a:latin typeface="Arial" charset="0"/>
              </a:rPr>
              <a:t>Общая мощность венд-нижнекембрийских отложений 600-800 м. </a:t>
            </a:r>
          </a:p>
        </p:txBody>
      </p:sp>
      <p:sp>
        <p:nvSpPr>
          <p:cNvPr id="17413" name="Прямоугольник 4"/>
          <p:cNvSpPr>
            <a:spLocks noChangeArrowheads="1"/>
          </p:cNvSpPr>
          <p:nvPr/>
        </p:nvSpPr>
        <p:spPr bwMode="auto">
          <a:xfrm>
            <a:off x="468313" y="908050"/>
            <a:ext cx="799147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smtClean="0">
                <a:solidFill>
                  <a:srgbClr val="7030A0"/>
                </a:solidFill>
                <a:latin typeface="Arial" charset="0"/>
              </a:rPr>
              <a:t>Наиболее распространены первично-осадочные сингенетические или раннедиагенетические доломиты. Они образовались в условиях осолоняющегося мелководного бассейна лагунного типа, окаймляющего со стороны открытого моря биогермными постройками, играющими роль седиментационного барьера.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0" y="116632"/>
            <a:ext cx="87487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В районе выявлено  более 80 проявлений и точек с флюоритовой минерализацией, включая небольшое  месторождение </a:t>
            </a:r>
            <a:r>
              <a:rPr lang="ru-RU" sz="2400" dirty="0" err="1" smtClean="0">
                <a:solidFill>
                  <a:srgbClr val="002060"/>
                </a:solidFill>
                <a:latin typeface="Arial" charset="0"/>
              </a:rPr>
              <a:t>Самодумовское</a:t>
            </a: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.</a:t>
            </a:r>
            <a:endParaRPr lang="ru-RU" sz="24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107950" y="1412776"/>
            <a:ext cx="8856663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Arial" charset="0"/>
              </a:rPr>
              <a:t>Проявления  четырех морфологических типов: 1 – акцессорный флюорит в интрузивных породах мезозоя; 2 – </a:t>
            </a:r>
            <a:r>
              <a:rPr lang="ru-RU" sz="2800" dirty="0" smtClean="0">
                <a:solidFill>
                  <a:srgbClr val="C00000"/>
                </a:solidFill>
                <a:latin typeface="Arial" charset="0"/>
              </a:rPr>
              <a:t>пластовые первично-осадочные (?) и </a:t>
            </a:r>
            <a:r>
              <a:rPr lang="ru-RU" sz="2800" dirty="0" err="1" smtClean="0">
                <a:solidFill>
                  <a:srgbClr val="C00000"/>
                </a:solidFill>
                <a:latin typeface="Arial" charset="0"/>
              </a:rPr>
              <a:t>стратиформные</a:t>
            </a:r>
            <a:r>
              <a:rPr lang="ru-RU" sz="2800" dirty="0" smtClean="0">
                <a:solidFill>
                  <a:srgbClr val="C00000"/>
                </a:solidFill>
                <a:latin typeface="Arial" charset="0"/>
              </a:rPr>
              <a:t> скопления флюорита в доломитах </a:t>
            </a:r>
            <a:r>
              <a:rPr lang="ru-RU" sz="2800" dirty="0" smtClean="0">
                <a:solidFill>
                  <a:srgbClr val="FF0000"/>
                </a:solidFill>
                <a:latin typeface="Arial" charset="0"/>
              </a:rPr>
              <a:t>карбонатного чехла</a:t>
            </a:r>
            <a:r>
              <a:rPr lang="ru-RU" sz="2800" dirty="0" smtClean="0">
                <a:solidFill>
                  <a:prstClr val="black"/>
                </a:solidFill>
                <a:latin typeface="Arial" charset="0"/>
              </a:rPr>
              <a:t>; 3 – </a:t>
            </a:r>
            <a:r>
              <a:rPr lang="ru-RU" sz="2800" dirty="0" smtClean="0">
                <a:solidFill>
                  <a:srgbClr val="002060"/>
                </a:solidFill>
                <a:latin typeface="Arial" charset="0"/>
              </a:rPr>
              <a:t>гидротермально-метасоматические </a:t>
            </a:r>
            <a:r>
              <a:rPr lang="ru-RU" sz="2800" dirty="0" err="1" smtClean="0">
                <a:solidFill>
                  <a:srgbClr val="002060"/>
                </a:solidFill>
                <a:latin typeface="Arial" charset="0"/>
              </a:rPr>
              <a:t>стратоподобные</a:t>
            </a:r>
            <a:r>
              <a:rPr lang="ru-RU" sz="2800" dirty="0" smtClean="0">
                <a:solidFill>
                  <a:srgbClr val="002060"/>
                </a:solidFill>
                <a:latin typeface="Arial" charset="0"/>
              </a:rPr>
              <a:t> залежи в </a:t>
            </a:r>
            <a:r>
              <a:rPr lang="ru-RU" sz="2800" dirty="0" err="1" smtClean="0">
                <a:solidFill>
                  <a:srgbClr val="002060"/>
                </a:solidFill>
                <a:latin typeface="Arial" charset="0"/>
              </a:rPr>
              <a:t>дедоломитизированных</a:t>
            </a:r>
            <a:r>
              <a:rPr lang="ru-RU" sz="2800" dirty="0" smtClean="0">
                <a:solidFill>
                  <a:srgbClr val="002060"/>
                </a:solidFill>
                <a:latin typeface="Arial" charset="0"/>
              </a:rPr>
              <a:t> карбонатных породах </a:t>
            </a:r>
            <a:r>
              <a:rPr lang="ru-RU" sz="2800" dirty="0" err="1" smtClean="0">
                <a:solidFill>
                  <a:srgbClr val="002060"/>
                </a:solidFill>
                <a:latin typeface="Arial" charset="0"/>
              </a:rPr>
              <a:t>юдомской</a:t>
            </a:r>
            <a:r>
              <a:rPr lang="ru-RU" sz="2800" dirty="0" smtClean="0">
                <a:solidFill>
                  <a:srgbClr val="002060"/>
                </a:solidFill>
                <a:latin typeface="Arial" charset="0"/>
              </a:rPr>
              <a:t> , </a:t>
            </a:r>
            <a:r>
              <a:rPr lang="ru-RU" sz="2800" dirty="0" err="1" smtClean="0">
                <a:solidFill>
                  <a:srgbClr val="002060"/>
                </a:solidFill>
                <a:latin typeface="Arial" charset="0"/>
              </a:rPr>
              <a:t>тумулдурской</a:t>
            </a:r>
            <a:r>
              <a:rPr lang="ru-RU" sz="2800" dirty="0" smtClean="0">
                <a:solidFill>
                  <a:srgbClr val="002060"/>
                </a:solidFill>
                <a:latin typeface="Arial" charset="0"/>
              </a:rPr>
              <a:t> и </a:t>
            </a:r>
            <a:r>
              <a:rPr lang="ru-RU" sz="2800" dirty="0" err="1" smtClean="0">
                <a:solidFill>
                  <a:srgbClr val="002060"/>
                </a:solidFill>
                <a:latin typeface="Arial" charset="0"/>
              </a:rPr>
              <a:t>унгелинской</a:t>
            </a:r>
            <a:r>
              <a:rPr lang="ru-RU" sz="2800" dirty="0" smtClean="0">
                <a:solidFill>
                  <a:srgbClr val="002060"/>
                </a:solidFill>
                <a:latin typeface="Arial" charset="0"/>
              </a:rPr>
              <a:t> свит; 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4 – гидротермальные кварц- флюоритовые и сульфидно-кварцевые жилы в алюмосиликатных кристаллических породах фундамента и изверженных породах мезозоя.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 descr="E:\Стратиформ. флюорит\сканы\SKM_C224e18012312030_000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771775" y="333375"/>
            <a:ext cx="5976938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3008313" cy="1412776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Пластовые первично осадочные и </a:t>
            </a:r>
            <a:r>
              <a:rPr lang="ru-RU" sz="1800" dirty="0" err="1" smtClean="0">
                <a:solidFill>
                  <a:srgbClr val="C00000"/>
                </a:solidFill>
              </a:rPr>
              <a:t>стратиформные</a:t>
            </a:r>
            <a:r>
              <a:rPr lang="ru-RU" sz="1800" dirty="0" smtClean="0">
                <a:solidFill>
                  <a:srgbClr val="C00000"/>
                </a:solidFill>
              </a:rPr>
              <a:t> скопления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Участок Жиган</a:t>
            </a:r>
          </a:p>
        </p:txBody>
      </p:sp>
      <p:sp>
        <p:nvSpPr>
          <p:cNvPr id="20485" name="Текст 4"/>
          <p:cNvSpPr>
            <a:spLocks noGrp="1"/>
          </p:cNvSpPr>
          <p:nvPr>
            <p:ph type="body" sz="half" idx="2"/>
          </p:nvPr>
        </p:nvSpPr>
        <p:spPr>
          <a:xfrm>
            <a:off x="107505" y="1435100"/>
            <a:ext cx="3024336" cy="4691063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Флюоритовое </a:t>
            </a:r>
            <a:r>
              <a:rPr lang="ru-RU" sz="2400" dirty="0" err="1" smtClean="0">
                <a:solidFill>
                  <a:srgbClr val="0070C0"/>
                </a:solidFill>
              </a:rPr>
              <a:t>оруденение</a:t>
            </a:r>
            <a:r>
              <a:rPr lang="ru-RU" sz="2400" dirty="0" smtClean="0">
                <a:solidFill>
                  <a:srgbClr val="0070C0"/>
                </a:solidFill>
              </a:rPr>
              <a:t> приурочено к горизонту водорослевых доломитов в верхах </a:t>
            </a:r>
            <a:r>
              <a:rPr lang="ru-RU" sz="2400" dirty="0" err="1" smtClean="0">
                <a:solidFill>
                  <a:srgbClr val="0070C0"/>
                </a:solidFill>
              </a:rPr>
              <a:t>тумулдурской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 свиты в виде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</a:rPr>
              <a:t>линзо</a:t>
            </a:r>
            <a:r>
              <a:rPr lang="ru-RU" sz="2400" dirty="0" smtClean="0">
                <a:solidFill>
                  <a:srgbClr val="0070C0"/>
                </a:solidFill>
              </a:rPr>
              <a:t>- и </a:t>
            </a:r>
            <a:r>
              <a:rPr lang="ru-RU" sz="2400" dirty="0" err="1" smtClean="0">
                <a:solidFill>
                  <a:srgbClr val="0070C0"/>
                </a:solidFill>
              </a:rPr>
              <a:t>пластообразных</a:t>
            </a:r>
            <a:r>
              <a:rPr lang="ru-RU" sz="2400" dirty="0" smtClean="0">
                <a:solidFill>
                  <a:srgbClr val="0070C0"/>
                </a:solidFill>
              </a:rPr>
              <a:t> залежей доломит-кварц- </a:t>
            </a:r>
            <a:r>
              <a:rPr lang="ru-RU" sz="2400" dirty="0" err="1" smtClean="0">
                <a:solidFill>
                  <a:srgbClr val="0070C0"/>
                </a:solidFill>
              </a:rPr>
              <a:t>кальцит-флюоритового</a:t>
            </a:r>
            <a:r>
              <a:rPr lang="ru-RU" sz="2400" dirty="0" smtClean="0">
                <a:solidFill>
                  <a:srgbClr val="0070C0"/>
                </a:solidFill>
              </a:rPr>
              <a:t> состава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7"/>
          <p:cNvSpPr>
            <a:spLocks noGrp="1"/>
          </p:cNvSpPr>
          <p:nvPr>
            <p:ph type="title"/>
          </p:nvPr>
        </p:nvSpPr>
        <p:spPr>
          <a:xfrm>
            <a:off x="0" y="116632"/>
            <a:ext cx="3240534" cy="93610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Рудопроявление </a:t>
            </a:r>
            <a:r>
              <a:rPr lang="ru-RU" dirty="0" err="1" smtClean="0">
                <a:solidFill>
                  <a:srgbClr val="FF0000"/>
                </a:solidFill>
              </a:rPr>
              <a:t>Межсопочное</a:t>
            </a:r>
            <a:r>
              <a:rPr lang="ru-RU" dirty="0" smtClean="0">
                <a:solidFill>
                  <a:srgbClr val="FF0000"/>
                </a:solidFill>
              </a:rPr>
              <a:t> (</a:t>
            </a:r>
            <a:r>
              <a:rPr lang="ru-RU" dirty="0" err="1" smtClean="0">
                <a:solidFill>
                  <a:srgbClr val="FF0000"/>
                </a:solidFill>
              </a:rPr>
              <a:t>Элькон</a:t>
            </a:r>
            <a:r>
              <a:rPr lang="ru-RU" dirty="0" smtClean="0">
                <a:solidFill>
                  <a:srgbClr val="FF0000"/>
                </a:solidFill>
              </a:rPr>
              <a:t> – 2) </a:t>
            </a:r>
          </a:p>
        </p:txBody>
      </p:sp>
      <p:sp>
        <p:nvSpPr>
          <p:cNvPr id="21507" name="Текст 9"/>
          <p:cNvSpPr>
            <a:spLocks noGrp="1"/>
          </p:cNvSpPr>
          <p:nvPr>
            <p:ph type="body" sz="half" idx="2"/>
          </p:nvPr>
        </p:nvSpPr>
        <p:spPr>
          <a:xfrm>
            <a:off x="179388" y="1052513"/>
            <a:ext cx="3529012" cy="5689600"/>
          </a:xfrm>
        </p:spPr>
        <p:txBody>
          <a:bodyPr/>
          <a:lstStyle/>
          <a:p>
            <a:r>
              <a:rPr lang="ru-RU" sz="2400" dirty="0" smtClean="0">
                <a:solidFill>
                  <a:srgbClr val="0070C0"/>
                </a:solidFill>
              </a:rPr>
              <a:t>Лакколит прорывает  доломиты </a:t>
            </a:r>
            <a:r>
              <a:rPr lang="ru-RU" sz="2400" dirty="0" err="1" smtClean="0">
                <a:solidFill>
                  <a:srgbClr val="0070C0"/>
                </a:solidFill>
              </a:rPr>
              <a:t>тумулдурской</a:t>
            </a:r>
            <a:r>
              <a:rPr lang="ru-RU" sz="2400" dirty="0" smtClean="0">
                <a:solidFill>
                  <a:srgbClr val="0070C0"/>
                </a:solidFill>
              </a:rPr>
              <a:t> свиты</a:t>
            </a:r>
            <a:r>
              <a:rPr lang="en-US" sz="2400" dirty="0" smtClean="0">
                <a:solidFill>
                  <a:srgbClr val="0070C0"/>
                </a:solidFill>
              </a:rPr>
              <a:t>.</a:t>
            </a:r>
            <a:r>
              <a:rPr lang="ru-RU" sz="2400" dirty="0" smtClean="0">
                <a:solidFill>
                  <a:srgbClr val="0070C0"/>
                </a:solidFill>
              </a:rPr>
              <a:t> Флюоритовые тела имеют форму линзообразных пластов, залегающих согласно с вмещающими породами и расположены на одном и том же стратиграфическом уровне. Мощности их достигают 1-7 м, протяженность (по выходу) 80-150 м. </a:t>
            </a:r>
          </a:p>
          <a:p>
            <a:r>
              <a:rPr lang="en-US" sz="2400" dirty="0" err="1" smtClean="0">
                <a:solidFill>
                  <a:srgbClr val="002060"/>
                </a:solidFill>
              </a:rPr>
              <a:t>CaF</a:t>
            </a:r>
            <a:r>
              <a:rPr lang="ru-RU" sz="2400" baseline="-25000" dirty="0" smtClean="0">
                <a:solidFill>
                  <a:srgbClr val="002060"/>
                </a:solidFill>
              </a:rPr>
              <a:t>2</a:t>
            </a:r>
            <a:r>
              <a:rPr lang="ru-RU" sz="2400" dirty="0" smtClean="0">
                <a:solidFill>
                  <a:srgbClr val="002060"/>
                </a:solidFill>
              </a:rPr>
              <a:t>- 60-80% </a:t>
            </a:r>
          </a:p>
        </p:txBody>
      </p:sp>
      <p:pic>
        <p:nvPicPr>
          <p:cNvPr id="21508" name="Содержимое 10" descr="E:\Стратиформ. флюорит\Сканы 4\img029.jpg"/>
          <p:cNvPicPr>
            <a:picLocks noGrp="1"/>
          </p:cNvPicPr>
          <p:nvPr>
            <p:ph idx="1"/>
          </p:nvPr>
        </p:nvPicPr>
        <p:blipFill>
          <a:blip r:embed="rId2" cstate="print"/>
          <a:srcRect l="7410" t="8678" r="1492" b="21675"/>
          <a:stretch>
            <a:fillRect/>
          </a:stretch>
        </p:blipFill>
        <p:spPr>
          <a:xfrm>
            <a:off x="3635375" y="404813"/>
            <a:ext cx="4906963" cy="549116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/>
          </p:cNvSpPr>
          <p:nvPr>
            <p:ph type="body" idx="1"/>
          </p:nvPr>
        </p:nvSpPr>
        <p:spPr>
          <a:xfrm>
            <a:off x="468313" y="620713"/>
            <a:ext cx="8351837" cy="6237287"/>
          </a:xfrm>
        </p:spPr>
        <p:txBody>
          <a:bodyPr/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Флюорит (CaF</a:t>
            </a:r>
            <a:r>
              <a:rPr lang="ru-RU" baseline="-25000" dirty="0" smtClean="0">
                <a:solidFill>
                  <a:srgbClr val="002060"/>
                </a:solidFill>
              </a:rPr>
              <a:t>2</a:t>
            </a:r>
            <a:r>
              <a:rPr lang="ru-RU" dirty="0" smtClean="0">
                <a:solidFill>
                  <a:srgbClr val="002060"/>
                </a:solidFill>
              </a:rPr>
              <a:t>) – экономически и стратегически важное минеральное сырье,  широко используемое во многих отраслях промышленности. Обеспеченность  промышленности РФ флюоритом собственной добычи не превышает 5-10%.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dirty="0" smtClean="0">
                <a:solidFill>
                  <a:srgbClr val="002060"/>
                </a:solidFill>
              </a:rPr>
              <a:t>Ярославский ГОК в Приморье, дававший 8</a:t>
            </a:r>
            <a:r>
              <a:rPr lang="en-US" dirty="0" smtClean="0">
                <a:solidFill>
                  <a:srgbClr val="002060"/>
                </a:solidFill>
              </a:rPr>
              <a:t>0</a:t>
            </a:r>
            <a:r>
              <a:rPr lang="ru-RU" dirty="0" smtClean="0">
                <a:solidFill>
                  <a:srgbClr val="002060"/>
                </a:solidFill>
              </a:rPr>
              <a:t>% всей добычи флюорита в России, из-за низкого качества руды приостановил добычу.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860550"/>
          </a:xfrm>
        </p:spPr>
        <p:txBody>
          <a:bodyPr/>
          <a:lstStyle/>
          <a:p>
            <a:r>
              <a:rPr lang="ru-RU" i="1" smtClean="0">
                <a:solidFill>
                  <a:srgbClr val="C00000"/>
                </a:solidFill>
              </a:rPr>
              <a:t>Гидротермально-метасоматические стратоподобные залежи флюорита </a:t>
            </a:r>
            <a:r>
              <a:rPr lang="ru-RU" smtClean="0">
                <a:solidFill>
                  <a:srgbClr val="C00000"/>
                </a:solidFill>
              </a:rPr>
              <a:t>в карбонатных породах юдомской свиты</a:t>
            </a:r>
            <a:r>
              <a:rPr lang="ru-RU" i="1" smtClean="0">
                <a:solidFill>
                  <a:srgbClr val="C00000"/>
                </a:solidFill>
              </a:rPr>
              <a:t> </a:t>
            </a:r>
            <a:endParaRPr lang="ru-RU" smtClean="0">
              <a:solidFill>
                <a:srgbClr val="C00000"/>
              </a:solidFill>
            </a:endParaRPr>
          </a:p>
        </p:txBody>
      </p:sp>
      <p:sp>
        <p:nvSpPr>
          <p:cNvPr id="22531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3008313" cy="472440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Образуют </a:t>
            </a:r>
            <a:r>
              <a:rPr lang="ru-RU" sz="2400" dirty="0" err="1" smtClean="0">
                <a:solidFill>
                  <a:srgbClr val="002060"/>
                </a:solidFill>
              </a:rPr>
              <a:t>пласто</a:t>
            </a:r>
            <a:r>
              <a:rPr lang="ru-RU" sz="2400" dirty="0" smtClean="0">
                <a:solidFill>
                  <a:srgbClr val="002060"/>
                </a:solidFill>
              </a:rPr>
              <a:t>-, </a:t>
            </a:r>
            <a:r>
              <a:rPr lang="ru-RU" sz="2400" dirty="0" err="1" smtClean="0">
                <a:solidFill>
                  <a:srgbClr val="002060"/>
                </a:solidFill>
              </a:rPr>
              <a:t>линзо</a:t>
            </a:r>
            <a:r>
              <a:rPr lang="ru-RU" sz="2400" dirty="0" smtClean="0">
                <a:solidFill>
                  <a:srgbClr val="002060"/>
                </a:solidFill>
              </a:rPr>
              <a:t>- и трубообразные тела, образовавшихся путем замещения карбонатных пород,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либо тела выполнения, обусловленные </a:t>
            </a:r>
            <a:r>
              <a:rPr lang="ru-RU" sz="2400" dirty="0" err="1" smtClean="0">
                <a:solidFill>
                  <a:srgbClr val="002060"/>
                </a:solidFill>
              </a:rPr>
              <a:t>гидротермокарстом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400" dirty="0" smtClean="0"/>
              <a:t>  </a:t>
            </a:r>
            <a:r>
              <a:rPr lang="ru-RU" sz="2400" b="1" dirty="0" err="1" smtClean="0">
                <a:solidFill>
                  <a:srgbClr val="FF0000"/>
                </a:solidFill>
              </a:rPr>
              <a:t>Самодумовское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м-ние</a:t>
            </a:r>
            <a:endParaRPr lang="ru-RU" sz="2400" b="1" dirty="0" smtClean="0">
              <a:solidFill>
                <a:srgbClr val="FF0000"/>
              </a:solidFill>
            </a:endParaRPr>
          </a:p>
        </p:txBody>
      </p:sp>
      <p:pic>
        <p:nvPicPr>
          <p:cNvPr id="22532" name="Содержимое 4" descr="E:\Стратиформ. флюорит\сканы\SKM_C224e18012312030_0004.jpg"/>
          <p:cNvPicPr>
            <a:picLocks noGrp="1"/>
          </p:cNvPicPr>
          <p:nvPr>
            <p:ph idx="1"/>
          </p:nvPr>
        </p:nvPicPr>
        <p:blipFill>
          <a:blip r:embed="rId2" cstate="print">
            <a:lum contrast="20000"/>
          </a:blip>
          <a:srcRect l="5385" t="6610" r="5721" b="6854"/>
          <a:stretch>
            <a:fillRect/>
          </a:stretch>
        </p:blipFill>
        <p:spPr>
          <a:xfrm>
            <a:off x="3563888" y="116632"/>
            <a:ext cx="5075237" cy="6408737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3"/>
          <p:cNvSpPr>
            <a:spLocks noChangeArrowheads="1"/>
          </p:cNvSpPr>
          <p:nvPr/>
        </p:nvSpPr>
        <p:spPr bwMode="auto">
          <a:xfrm>
            <a:off x="395288" y="188913"/>
            <a:ext cx="835342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Arial" charset="0"/>
              </a:rPr>
              <a:t>Для проявлений флюорита в породах </a:t>
            </a:r>
            <a:r>
              <a:rPr lang="ru-RU" sz="2800" dirty="0" err="1" smtClean="0">
                <a:solidFill>
                  <a:srgbClr val="002060"/>
                </a:solidFill>
                <a:latin typeface="Arial" charset="0"/>
              </a:rPr>
              <a:t>юдомской</a:t>
            </a:r>
            <a:r>
              <a:rPr lang="ru-RU" sz="2800" dirty="0" smtClean="0">
                <a:solidFill>
                  <a:srgbClr val="002060"/>
                </a:solidFill>
                <a:latin typeface="Arial" charset="0"/>
              </a:rPr>
              <a:t> свиты характерна активная роль гидротермально-метасоматических процессов </a:t>
            </a:r>
            <a:r>
              <a:rPr lang="ru-RU" sz="2800" dirty="0" err="1" smtClean="0">
                <a:solidFill>
                  <a:srgbClr val="002060"/>
                </a:solidFill>
                <a:latin typeface="Arial" charset="0"/>
              </a:rPr>
              <a:t>минералообразования</a:t>
            </a:r>
            <a:r>
              <a:rPr lang="ru-RU" sz="2800" dirty="0" smtClean="0">
                <a:solidFill>
                  <a:srgbClr val="002060"/>
                </a:solidFill>
                <a:latin typeface="Arial" charset="0"/>
              </a:rPr>
              <a:t>, проявившихся при внедрении щелочных </a:t>
            </a:r>
            <a:r>
              <a:rPr lang="ru-RU" sz="2800" dirty="0" err="1" smtClean="0">
                <a:solidFill>
                  <a:srgbClr val="002060"/>
                </a:solidFill>
                <a:latin typeface="Arial" charset="0"/>
              </a:rPr>
              <a:t>интрузий</a:t>
            </a:r>
            <a:r>
              <a:rPr lang="ru-RU" sz="2800" dirty="0" smtClean="0">
                <a:solidFill>
                  <a:srgbClr val="002060"/>
                </a:solidFill>
                <a:latin typeface="Arial" charset="0"/>
              </a:rPr>
              <a:t> позднего мезозоя. </a:t>
            </a:r>
          </a:p>
        </p:txBody>
      </p:sp>
      <p:sp>
        <p:nvSpPr>
          <p:cNvPr id="23555" name="Прямоугольник 4"/>
          <p:cNvSpPr>
            <a:spLocks noChangeArrowheads="1"/>
          </p:cNvSpPr>
          <p:nvPr/>
        </p:nvSpPr>
        <p:spPr bwMode="auto">
          <a:xfrm>
            <a:off x="323850" y="2924175"/>
            <a:ext cx="82804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Arial" charset="0"/>
              </a:rPr>
              <a:t>Многочисленные газово-жидкие включения, как двухфазовые, так и многофазовые.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Arial" charset="0"/>
              </a:rPr>
              <a:t>Первые гомогенизируются при 140-180˚С и 250-320˚С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Arial" charset="0"/>
              </a:rPr>
              <a:t>Многофазовые 760-810˚С, что вызвало большую дискуссию.</a:t>
            </a:r>
          </a:p>
        </p:txBody>
      </p:sp>
      <p:sp>
        <p:nvSpPr>
          <p:cNvPr id="23556" name="Прямоугольник 5"/>
          <p:cNvSpPr>
            <a:spLocks noChangeArrowheads="1"/>
          </p:cNvSpPr>
          <p:nvPr/>
        </p:nvSpPr>
        <p:spPr bwMode="auto">
          <a:xfrm>
            <a:off x="395288" y="5084762"/>
            <a:ext cx="8569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Рудные тела мощностью 15-30 м,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CaF</a:t>
            </a:r>
            <a:r>
              <a:rPr lang="ru-RU" sz="2400" baseline="-25000" dirty="0" smtClean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2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до 70-80%,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 </a:t>
            </a:r>
          </a:p>
        </p:txBody>
      </p:sp>
      <p:sp>
        <p:nvSpPr>
          <p:cNvPr id="23557" name="Прямоугольник 8"/>
          <p:cNvSpPr>
            <a:spLocks noChangeArrowheads="1"/>
          </p:cNvSpPr>
          <p:nvPr/>
        </p:nvSpPr>
        <p:spPr bwMode="auto">
          <a:xfrm>
            <a:off x="611560" y="5517232"/>
            <a:ext cx="8064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сопровождаются ореолом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оплавикованных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 доломитов и известняков</a:t>
            </a:r>
            <a:r>
              <a:rPr lang="ru-RU" sz="2400" dirty="0" smtClean="0">
                <a:solidFill>
                  <a:prstClr val="black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395288" y="333375"/>
            <a:ext cx="8497887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Arial" charset="0"/>
              </a:rPr>
              <a:t>В </a:t>
            </a:r>
            <a:r>
              <a:rPr lang="ru-RU" sz="2400" dirty="0" err="1" smtClean="0">
                <a:solidFill>
                  <a:srgbClr val="7030A0"/>
                </a:solidFill>
                <a:latin typeface="Arial" charset="0"/>
              </a:rPr>
              <a:t>Кет-Капском</a:t>
            </a:r>
            <a:r>
              <a:rPr lang="ru-RU" sz="2400" dirty="0" smtClean="0">
                <a:solidFill>
                  <a:srgbClr val="7030A0"/>
                </a:solidFill>
                <a:latin typeface="Arial" charset="0"/>
              </a:rPr>
              <a:t>, </a:t>
            </a:r>
            <a:r>
              <a:rPr lang="ru-RU" sz="2400" dirty="0" err="1" smtClean="0">
                <a:solidFill>
                  <a:srgbClr val="7030A0"/>
                </a:solidFill>
                <a:latin typeface="Arial" charset="0"/>
              </a:rPr>
              <a:t>Верхне-Амгинском</a:t>
            </a:r>
            <a:r>
              <a:rPr lang="ru-RU" sz="2400" dirty="0" smtClean="0">
                <a:solidFill>
                  <a:srgbClr val="7030A0"/>
                </a:solidFill>
                <a:latin typeface="Arial" charset="0"/>
              </a:rPr>
              <a:t> и других рудных районах обрамления </a:t>
            </a:r>
            <a:r>
              <a:rPr lang="ru-RU" sz="2400" dirty="0" err="1" smtClean="0">
                <a:solidFill>
                  <a:srgbClr val="7030A0"/>
                </a:solidFill>
                <a:latin typeface="Arial" charset="0"/>
              </a:rPr>
              <a:t>Алданского</a:t>
            </a:r>
            <a:r>
              <a:rPr lang="ru-RU" sz="2400" dirty="0" smtClean="0">
                <a:solidFill>
                  <a:srgbClr val="7030A0"/>
                </a:solidFill>
                <a:latin typeface="Arial" charset="0"/>
              </a:rPr>
              <a:t> щита флюоритовая минерализация пространственно связана с рудовмещающими горизонтами, выделяемыми в </a:t>
            </a:r>
            <a:r>
              <a:rPr lang="ru-RU" sz="2400" dirty="0" err="1" smtClean="0">
                <a:solidFill>
                  <a:srgbClr val="7030A0"/>
                </a:solidFill>
                <a:latin typeface="Arial" charset="0"/>
              </a:rPr>
              <a:t>юдомской</a:t>
            </a:r>
            <a:r>
              <a:rPr lang="ru-RU" sz="2400" dirty="0" smtClean="0">
                <a:solidFill>
                  <a:srgbClr val="7030A0"/>
                </a:solidFill>
                <a:latin typeface="Arial" charset="0"/>
              </a:rPr>
              <a:t> и </a:t>
            </a:r>
            <a:r>
              <a:rPr lang="ru-RU" sz="2400" dirty="0" err="1" smtClean="0">
                <a:solidFill>
                  <a:srgbClr val="7030A0"/>
                </a:solidFill>
                <a:latin typeface="Arial" charset="0"/>
              </a:rPr>
              <a:t>тумулдурской</a:t>
            </a:r>
            <a:r>
              <a:rPr lang="ru-RU" sz="2400" dirty="0" smtClean="0">
                <a:solidFill>
                  <a:srgbClr val="7030A0"/>
                </a:solidFill>
                <a:latin typeface="Arial" charset="0"/>
              </a:rPr>
              <a:t> свитах. Горизонты сложены пористыми, кавернозными кристаллическими доломитами, обогащенными органикой. </a:t>
            </a:r>
          </a:p>
        </p:txBody>
      </p:sp>
      <p:sp>
        <p:nvSpPr>
          <p:cNvPr id="24579" name="Прямоугольник 5"/>
          <p:cNvSpPr>
            <a:spLocks noChangeArrowheads="1"/>
          </p:cNvSpPr>
          <p:nvPr/>
        </p:nvSpPr>
        <p:spPr bwMode="auto">
          <a:xfrm>
            <a:off x="395288" y="2997200"/>
            <a:ext cx="83534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В них отмечаются проявления </a:t>
            </a:r>
            <a:r>
              <a:rPr lang="ru-RU" sz="2400" dirty="0" err="1" smtClean="0">
                <a:solidFill>
                  <a:srgbClr val="002060"/>
                </a:solidFill>
                <a:latin typeface="Arial" charset="0"/>
              </a:rPr>
              <a:t>термокарста</a:t>
            </a: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, иногда наблюдаются </a:t>
            </a:r>
            <a:r>
              <a:rPr lang="ru-RU" sz="2400" dirty="0" err="1" smtClean="0">
                <a:solidFill>
                  <a:srgbClr val="002060"/>
                </a:solidFill>
                <a:latin typeface="Arial" charset="0"/>
              </a:rPr>
              <a:t>биогермные</a:t>
            </a: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 постройки, </a:t>
            </a:r>
            <a:r>
              <a:rPr lang="ru-RU" sz="2400" dirty="0" err="1" smtClean="0">
                <a:solidFill>
                  <a:srgbClr val="002060"/>
                </a:solidFill>
                <a:latin typeface="Arial" charset="0"/>
              </a:rPr>
              <a:t>синседиментационные</a:t>
            </a: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 брекчии. </a:t>
            </a:r>
          </a:p>
        </p:txBody>
      </p:sp>
      <p:sp>
        <p:nvSpPr>
          <p:cNvPr id="24580" name="Прямоугольник 6"/>
          <p:cNvSpPr>
            <a:spLocks noChangeArrowheads="1"/>
          </p:cNvSpPr>
          <p:nvPr/>
        </p:nvSpPr>
        <p:spPr bwMode="auto">
          <a:xfrm>
            <a:off x="323528" y="2997200"/>
            <a:ext cx="864108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Arial" charset="0"/>
              </a:rPr>
              <a:t>В рудоносном горизонте постоянно отмечаются кварц-барит- флюоритовые агрегаты в виде вкрапленности, послойных и секущих прожилков, а также </a:t>
            </a:r>
            <a:r>
              <a:rPr lang="ru-RU" sz="2400" dirty="0" err="1" smtClean="0">
                <a:solidFill>
                  <a:srgbClr val="7030A0"/>
                </a:solidFill>
                <a:latin typeface="Arial" charset="0"/>
              </a:rPr>
              <a:t>седиментационные</a:t>
            </a:r>
            <a:r>
              <a:rPr lang="ru-RU" sz="2400" dirty="0" smtClean="0">
                <a:solidFill>
                  <a:srgbClr val="7030A0"/>
                </a:solidFill>
                <a:latin typeface="Arial" charset="0"/>
              </a:rPr>
              <a:t> брекчии пористых доломитов с кварц-флюоритовым цементом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000"/>
          </a:xfrm>
        </p:spPr>
        <p:txBody>
          <a:bodyPr/>
          <a:lstStyle/>
          <a:p>
            <a:pPr algn="ctr"/>
            <a:r>
              <a:rPr lang="ru-RU" sz="2400" smtClean="0">
                <a:solidFill>
                  <a:srgbClr val="C00000"/>
                </a:solidFill>
              </a:rPr>
              <a:t>геологическая карта участка Сафрон</a:t>
            </a:r>
          </a:p>
        </p:txBody>
      </p:sp>
      <p:sp>
        <p:nvSpPr>
          <p:cNvPr id="25603" name="Текст 3"/>
          <p:cNvSpPr>
            <a:spLocks noGrp="1"/>
          </p:cNvSpPr>
          <p:nvPr>
            <p:ph type="body" sz="half" idx="2"/>
          </p:nvPr>
        </p:nvSpPr>
        <p:spPr>
          <a:xfrm>
            <a:off x="468313" y="1125538"/>
            <a:ext cx="3178175" cy="5422900"/>
          </a:xfrm>
        </p:spPr>
        <p:txBody>
          <a:bodyPr/>
          <a:lstStyle/>
          <a:p>
            <a:r>
              <a:rPr lang="ru-RU" sz="2800" dirty="0" smtClean="0"/>
              <a:t>В окварцованных доломитах </a:t>
            </a:r>
            <a:r>
              <a:rPr lang="ru-RU" sz="2800" dirty="0" err="1" smtClean="0"/>
              <a:t>юдомской</a:t>
            </a:r>
            <a:r>
              <a:rPr lang="ru-RU" sz="2800" dirty="0" smtClean="0"/>
              <a:t> свиты рудоносный горизонт мощностью 10-15 м на протяжении 8 км – </a:t>
            </a:r>
            <a:r>
              <a:rPr lang="ru-RU" sz="2800" dirty="0" err="1" smtClean="0"/>
              <a:t>кварц-кальцит-флюоритовая</a:t>
            </a:r>
            <a:r>
              <a:rPr lang="ru-RU" sz="2800" dirty="0" smtClean="0"/>
              <a:t> минерализация с линзами богатых руд</a:t>
            </a:r>
          </a:p>
        </p:txBody>
      </p:sp>
      <p:pic>
        <p:nvPicPr>
          <p:cNvPr id="25604" name="Содержимое 4" descr="E:\Стратиформ. флюорит\сканы\2.jpg"/>
          <p:cNvPicPr>
            <a:picLocks noGrp="1"/>
          </p:cNvPicPr>
          <p:nvPr>
            <p:ph idx="1"/>
          </p:nvPr>
        </p:nvPicPr>
        <p:blipFill>
          <a:blip r:embed="rId2" cstate="print">
            <a:lum contrast="20000"/>
          </a:blip>
          <a:srcRect l="4413" t="4575" r="6607"/>
          <a:stretch>
            <a:fillRect/>
          </a:stretch>
        </p:blipFill>
        <p:spPr>
          <a:xfrm>
            <a:off x="3635375" y="260350"/>
            <a:ext cx="5257800" cy="585311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solidFill>
                  <a:srgbClr val="C00000"/>
                </a:solidFill>
              </a:rPr>
              <a:t>СТРАТИФОРМНОЕ ФЛЮОРИТОВОЕ ОРУДЕНЕНИЕ СЕТТЕ-ДАБАНА</a:t>
            </a:r>
          </a:p>
        </p:txBody>
      </p:sp>
      <p:sp>
        <p:nvSpPr>
          <p:cNvPr id="26627" name="Текст 3"/>
          <p:cNvSpPr>
            <a:spLocks noGrp="1"/>
          </p:cNvSpPr>
          <p:nvPr>
            <p:ph type="body" sz="half" idx="2"/>
          </p:nvPr>
        </p:nvSpPr>
        <p:spPr>
          <a:xfrm>
            <a:off x="539750" y="1412875"/>
            <a:ext cx="4114800" cy="4946650"/>
          </a:xfrm>
        </p:spPr>
        <p:txBody>
          <a:bodyPr/>
          <a:lstStyle/>
          <a:p>
            <a:r>
              <a:rPr lang="ru-RU" sz="2400" dirty="0" smtClean="0"/>
              <a:t>В верхней части  </a:t>
            </a:r>
            <a:r>
              <a:rPr lang="ru-RU" sz="2400" dirty="0" err="1" smtClean="0"/>
              <a:t>оронской</a:t>
            </a:r>
            <a:r>
              <a:rPr lang="ru-RU" sz="2400" dirty="0" smtClean="0"/>
              <a:t> свиты (органогенные доломиты с </a:t>
            </a:r>
            <a:r>
              <a:rPr lang="ru-RU" sz="2400" dirty="0" err="1" smtClean="0"/>
              <a:t>антраксолитом</a:t>
            </a:r>
            <a:r>
              <a:rPr lang="ru-RU" sz="2400" dirty="0" smtClean="0"/>
              <a:t>), </a:t>
            </a:r>
            <a:r>
              <a:rPr lang="ru-RU" sz="2400" dirty="0" err="1" smtClean="0"/>
              <a:t>субсогласные</a:t>
            </a:r>
            <a:r>
              <a:rPr lang="ru-RU" sz="2400" dirty="0" smtClean="0"/>
              <a:t> тела брекчий   с </a:t>
            </a:r>
            <a:r>
              <a:rPr lang="ru-RU" sz="2400" dirty="0" err="1" smtClean="0"/>
              <a:t>с</a:t>
            </a:r>
            <a:r>
              <a:rPr lang="ru-RU" sz="2400" dirty="0" smtClean="0"/>
              <a:t> флюорит–сульфидной (аурипигмент, сфалерит) минерализацией </a:t>
            </a:r>
            <a:r>
              <a:rPr lang="en-US" sz="2400" dirty="0" smtClean="0"/>
              <a:t>(S)</a:t>
            </a:r>
            <a:r>
              <a:rPr lang="ru-RU" sz="2400" dirty="0" smtClean="0"/>
              <a:t>.  Выделяется 1-3 послойных тела в 30 метровом интервале разреза.</a:t>
            </a:r>
          </a:p>
          <a:p>
            <a:r>
              <a:rPr lang="ru-RU" sz="2400" dirty="0" smtClean="0"/>
              <a:t>Мощность тел 0,3-2 м, протяженность до 5 км.</a:t>
            </a:r>
          </a:p>
        </p:txBody>
      </p:sp>
      <p:pic>
        <p:nvPicPr>
          <p:cNvPr id="26628" name="Содержимое 4" descr="E:\Сканы 4\img035.jpg"/>
          <p:cNvPicPr>
            <a:picLocks noGrp="1"/>
          </p:cNvPicPr>
          <p:nvPr>
            <p:ph idx="1"/>
          </p:nvPr>
        </p:nvPicPr>
        <p:blipFill>
          <a:blip r:embed="rId2" cstate="print">
            <a:lum contrast="20000"/>
          </a:blip>
          <a:srcRect l="10396" t="12534" r="21846" b="31235"/>
          <a:stretch>
            <a:fillRect/>
          </a:stretch>
        </p:blipFill>
        <p:spPr>
          <a:xfrm>
            <a:off x="4297363" y="692150"/>
            <a:ext cx="4846637" cy="597693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67545" y="188640"/>
            <a:ext cx="2880319" cy="136815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err="1" smtClean="0">
                <a:solidFill>
                  <a:srgbClr val="C00000"/>
                </a:solidFill>
              </a:rPr>
              <a:t>Урультуно-Тасканский</a:t>
            </a:r>
            <a:r>
              <a:rPr lang="ru-RU" dirty="0" smtClean="0">
                <a:solidFill>
                  <a:srgbClr val="C00000"/>
                </a:solidFill>
              </a:rPr>
              <a:t> рудный район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(</a:t>
            </a:r>
            <a:r>
              <a:rPr lang="ru-RU" dirty="0" err="1" smtClean="0">
                <a:solidFill>
                  <a:srgbClr val="C00000"/>
                </a:solidFill>
              </a:rPr>
              <a:t>Омулевское</a:t>
            </a:r>
            <a:r>
              <a:rPr lang="ru-RU" dirty="0" smtClean="0">
                <a:solidFill>
                  <a:srgbClr val="C00000"/>
                </a:solidFill>
              </a:rPr>
              <a:t> поднятие –</a:t>
            </a:r>
            <a:r>
              <a:rPr lang="ru-RU" dirty="0" err="1" smtClean="0">
                <a:solidFill>
                  <a:srgbClr val="C00000"/>
                </a:solidFill>
              </a:rPr>
              <a:t>Приколымье</a:t>
            </a:r>
            <a:r>
              <a:rPr lang="ru-RU" dirty="0" smtClean="0">
                <a:solidFill>
                  <a:srgbClr val="C00000"/>
                </a:solidFill>
              </a:rPr>
              <a:t>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27651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340768"/>
            <a:ext cx="3466728" cy="4730204"/>
          </a:xfrm>
        </p:spPr>
        <p:txBody>
          <a:bodyPr/>
          <a:lstStyle/>
          <a:p>
            <a:r>
              <a:rPr lang="ru-RU" sz="2400" dirty="0" err="1" smtClean="0">
                <a:solidFill>
                  <a:srgbClr val="7030A0"/>
                </a:solidFill>
              </a:rPr>
              <a:t>Стратиформное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</a:rPr>
              <a:t>оруденение</a:t>
            </a:r>
            <a:r>
              <a:rPr lang="ru-RU" sz="2400" dirty="0" smtClean="0">
                <a:solidFill>
                  <a:srgbClr val="7030A0"/>
                </a:solidFill>
              </a:rPr>
              <a:t> в разрезе палеозойских отложений колеблется от верхнего </a:t>
            </a:r>
            <a:r>
              <a:rPr lang="ru-RU" sz="2400" dirty="0" err="1" smtClean="0">
                <a:solidFill>
                  <a:srgbClr val="7030A0"/>
                </a:solidFill>
              </a:rPr>
              <a:t>ордовика</a:t>
            </a:r>
            <a:r>
              <a:rPr lang="ru-RU" sz="2400" dirty="0" smtClean="0">
                <a:solidFill>
                  <a:srgbClr val="7030A0"/>
                </a:solidFill>
              </a:rPr>
              <a:t> до среднего девона. Наиболее интенсивно оно проявилось в раннедевонских углеродисто-доломитовых толщах </a:t>
            </a:r>
            <a:r>
              <a:rPr lang="ru-RU" sz="2400" dirty="0" err="1" smtClean="0">
                <a:solidFill>
                  <a:srgbClr val="7030A0"/>
                </a:solidFill>
              </a:rPr>
              <a:t>битумской</a:t>
            </a:r>
            <a:r>
              <a:rPr lang="ru-RU" sz="2400" dirty="0" smtClean="0">
                <a:solidFill>
                  <a:srgbClr val="7030A0"/>
                </a:solidFill>
              </a:rPr>
              <a:t> и баритовой свит. </a:t>
            </a:r>
            <a:r>
              <a:rPr lang="ru-RU" sz="2400" dirty="0" err="1" smtClean="0">
                <a:solidFill>
                  <a:srgbClr val="0070C0"/>
                </a:solidFill>
              </a:rPr>
              <a:t>Оруденение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</a:rPr>
              <a:t>флюорит-полиметаллическое</a:t>
            </a:r>
            <a:endParaRPr lang="ru-RU" sz="2400" dirty="0" smtClean="0">
              <a:solidFill>
                <a:srgbClr val="0070C0"/>
              </a:solidFill>
            </a:endParaRPr>
          </a:p>
        </p:txBody>
      </p:sp>
      <p:pic>
        <p:nvPicPr>
          <p:cNvPr id="27652" name="Содержимое 4" descr="Рис. 2 колонка.jpg"/>
          <p:cNvPicPr>
            <a:picLocks noGrp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>
          <a:xfrm>
            <a:off x="3663950" y="260648"/>
            <a:ext cx="5480050" cy="585311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979" t="9381" r="3486" b="2989"/>
          <a:stretch>
            <a:fillRect/>
          </a:stretch>
        </p:blipFill>
        <p:spPr bwMode="auto">
          <a:xfrm>
            <a:off x="683568" y="216024"/>
            <a:ext cx="7632848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4"/>
          <p:cNvSpPr>
            <a:spLocks noGrp="1"/>
          </p:cNvSpPr>
          <p:nvPr>
            <p:ph type="title"/>
          </p:nvPr>
        </p:nvSpPr>
        <p:spPr>
          <a:xfrm>
            <a:off x="-468313" y="4868863"/>
            <a:ext cx="9144001" cy="428625"/>
          </a:xfrm>
        </p:spPr>
        <p:txBody>
          <a:bodyPr/>
          <a:lstStyle/>
          <a:p>
            <a:r>
              <a:rPr lang="ru-RU" smtClean="0"/>
              <a:t>                          Геологический разрез участка Ясный месторождения Урультун </a:t>
            </a:r>
          </a:p>
        </p:txBody>
      </p:sp>
      <p:pic>
        <p:nvPicPr>
          <p:cNvPr id="28676" name="Рисунок 9" descr="Рис. 3 разрез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9836" r="9836" b="18354"/>
          <a:stretch>
            <a:fillRect/>
          </a:stretch>
        </p:blipFill>
        <p:spPr>
          <a:xfrm>
            <a:off x="395536" y="620688"/>
            <a:ext cx="8352928" cy="3384376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563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Вознесенский рудный район</a:t>
            </a:r>
          </a:p>
        </p:txBody>
      </p:sp>
      <p:sp>
        <p:nvSpPr>
          <p:cNvPr id="30723" name="Текст 3"/>
          <p:cNvSpPr>
            <a:spLocks noGrp="1"/>
          </p:cNvSpPr>
          <p:nvPr>
            <p:ph type="body" sz="half" idx="2"/>
          </p:nvPr>
        </p:nvSpPr>
        <p:spPr>
          <a:xfrm>
            <a:off x="323850" y="765175"/>
            <a:ext cx="3384550" cy="5903913"/>
          </a:xfrm>
        </p:spPr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</a:rPr>
              <a:t>Особенностью  рудного района является разнообразие генетических и минеральных типов.  С востока на запад выделяется восемь линейных зон, вытянутых в СЗ направлении согласно со складчатыми структурами и отличающихся составом ведущей минерализации. 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В Вознесенской зоне (6)  расположено основное флюоритовое </a:t>
            </a:r>
            <a:r>
              <a:rPr lang="ru-RU" sz="2000" dirty="0" err="1" smtClean="0">
                <a:solidFill>
                  <a:srgbClr val="002060"/>
                </a:solidFill>
              </a:rPr>
              <a:t>оруденение</a:t>
            </a:r>
            <a:r>
              <a:rPr lang="ru-RU" sz="2000" dirty="0" smtClean="0">
                <a:solidFill>
                  <a:srgbClr val="002060"/>
                </a:solidFill>
              </a:rPr>
              <a:t> слюдисто-флюоритового типа </a:t>
            </a:r>
            <a:r>
              <a:rPr lang="ru-RU" sz="2000" dirty="0" smtClean="0"/>
              <a:t>.</a:t>
            </a:r>
            <a:r>
              <a:rPr lang="ru-RU" sz="2000" dirty="0" smtClean="0">
                <a:solidFill>
                  <a:srgbClr val="00B050"/>
                </a:solidFill>
              </a:rPr>
              <a:t> Три месторождения: Пограничное, Вознесенское, лагерное</a:t>
            </a:r>
          </a:p>
          <a:p>
            <a:endParaRPr lang="ru-RU" sz="2000" dirty="0" smtClean="0"/>
          </a:p>
        </p:txBody>
      </p:sp>
      <p:pic>
        <p:nvPicPr>
          <p:cNvPr id="30724" name="Содержимое 4" descr="C:\Users\Администратор\Local Settings\Temporary Internet Files\Content.Word\img039.jpg"/>
          <p:cNvPicPr>
            <a:picLocks noGrp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>
          <a:xfrm>
            <a:off x="3707904" y="116632"/>
            <a:ext cx="4978400" cy="6226176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3" cy="112553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Схема геологического строения Вознесенского рудного поля </a:t>
            </a:r>
          </a:p>
        </p:txBody>
      </p:sp>
      <p:sp>
        <p:nvSpPr>
          <p:cNvPr id="31747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196752"/>
            <a:ext cx="3008313" cy="4857180"/>
          </a:xfrm>
        </p:spPr>
        <p:txBody>
          <a:bodyPr>
            <a:noAutofit/>
          </a:bodyPr>
          <a:lstStyle/>
          <a:p>
            <a:r>
              <a:rPr lang="ru-RU" sz="2000" dirty="0" smtClean="0"/>
              <a:t>Флюоритовое </a:t>
            </a:r>
            <a:r>
              <a:rPr lang="ru-RU" sz="2000" dirty="0" err="1" smtClean="0"/>
              <a:t>оруденение</a:t>
            </a:r>
            <a:r>
              <a:rPr lang="ru-RU" sz="2000" dirty="0" smtClean="0"/>
              <a:t> локализуется в известняках </a:t>
            </a:r>
            <a:r>
              <a:rPr lang="ru-RU" sz="2000" dirty="0" err="1" smtClean="0"/>
              <a:t>волкушинской</a:t>
            </a:r>
            <a:r>
              <a:rPr lang="ru-RU" sz="2000" dirty="0" smtClean="0"/>
              <a:t> свиты (С</a:t>
            </a:r>
            <a:r>
              <a:rPr lang="en-US" sz="2000" dirty="0" smtClean="0"/>
              <a:t>m) </a:t>
            </a:r>
            <a:r>
              <a:rPr lang="ru-RU" sz="2000" dirty="0" smtClean="0"/>
              <a:t>перекрытой сланцами </a:t>
            </a:r>
            <a:r>
              <a:rPr lang="ru-RU" sz="2000" dirty="0" err="1" smtClean="0"/>
              <a:t>коваленковской</a:t>
            </a:r>
            <a:r>
              <a:rPr lang="ru-RU" sz="2000" dirty="0" smtClean="0"/>
              <a:t> свиты и пологим надвигом. Породы прорваны узким гребневидным штоком </a:t>
            </a:r>
            <a:r>
              <a:rPr lang="ru-RU" sz="2000" dirty="0" err="1" smtClean="0"/>
              <a:t>лейкократовых</a:t>
            </a:r>
            <a:r>
              <a:rPr lang="ru-RU" sz="2000" dirty="0" smtClean="0"/>
              <a:t> </a:t>
            </a:r>
            <a:r>
              <a:rPr lang="ru-RU" sz="2000" dirty="0" err="1" smtClean="0"/>
              <a:t>литиеносных</a:t>
            </a:r>
            <a:r>
              <a:rPr lang="ru-RU" sz="2000" dirty="0" smtClean="0"/>
              <a:t> порфировидных гранитов</a:t>
            </a:r>
          </a:p>
        </p:txBody>
      </p:sp>
      <p:pic>
        <p:nvPicPr>
          <p:cNvPr id="31748" name="Содержимое 4" descr="Вознесенка карта"/>
          <p:cNvPicPr>
            <a:picLocks noGrp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>
          <a:xfrm>
            <a:off x="3709988" y="273050"/>
            <a:ext cx="4841875" cy="585311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Содержимое 2"/>
          <p:cNvSpPr>
            <a:spLocks noGrp="1"/>
          </p:cNvSpPr>
          <p:nvPr>
            <p:ph idx="4294967295"/>
          </p:nvPr>
        </p:nvSpPr>
        <p:spPr>
          <a:xfrm>
            <a:off x="611560" y="587077"/>
            <a:ext cx="8229600" cy="6010275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Font typeface="Arial" charset="0"/>
              <a:buNone/>
            </a:pPr>
            <a:r>
              <a:rPr lang="ru-RU" dirty="0" smtClean="0">
                <a:solidFill>
                  <a:schemeClr val="tx2"/>
                </a:solidFill>
              </a:rPr>
              <a:t>В 1998-2005 </a:t>
            </a:r>
            <a:r>
              <a:rPr lang="ru-RU" dirty="0" err="1" smtClean="0">
                <a:solidFill>
                  <a:schemeClr val="tx2"/>
                </a:solidFill>
              </a:rPr>
              <a:t>гг</a:t>
            </a:r>
            <a:r>
              <a:rPr lang="ru-RU" dirty="0" smtClean="0">
                <a:solidFill>
                  <a:schemeClr val="tx2"/>
                </a:solidFill>
              </a:rPr>
              <a:t> ДВИМС совместно со ВСЕГЕИ</a:t>
            </a:r>
          </a:p>
          <a:p>
            <a:pPr algn="ctr" eaLnBrk="1" hangingPunct="1">
              <a:buFont typeface="Arial" charset="0"/>
              <a:buNone/>
            </a:pPr>
            <a:r>
              <a:rPr lang="ru-RU" dirty="0" smtClean="0">
                <a:solidFill>
                  <a:schemeClr val="tx2"/>
                </a:solidFill>
              </a:rPr>
              <a:t>выполнял работы по </a:t>
            </a:r>
            <a:r>
              <a:rPr lang="ru-RU" dirty="0" err="1" smtClean="0">
                <a:solidFill>
                  <a:schemeClr val="tx2"/>
                </a:solidFill>
              </a:rPr>
              <a:t>прогнозно-минерагенической</a:t>
            </a:r>
            <a:r>
              <a:rPr lang="ru-RU" dirty="0" smtClean="0">
                <a:solidFill>
                  <a:schemeClr val="tx2"/>
                </a:solidFill>
              </a:rPr>
              <a:t> оценке Дальнего Востока и </a:t>
            </a:r>
            <a:r>
              <a:rPr lang="ru-RU" dirty="0" err="1" smtClean="0">
                <a:solidFill>
                  <a:schemeClr val="tx2"/>
                </a:solidFill>
              </a:rPr>
              <a:t>Северо-Востока</a:t>
            </a:r>
            <a:r>
              <a:rPr lang="ru-RU" dirty="0" smtClean="0">
                <a:solidFill>
                  <a:schemeClr val="tx2"/>
                </a:solidFill>
              </a:rPr>
              <a:t> РФ на флюорит.</a:t>
            </a:r>
          </a:p>
          <a:p>
            <a:pPr algn="ctr" eaLnBrk="1" hangingPunct="1">
              <a:buFont typeface="Arial" charset="0"/>
              <a:buNone/>
            </a:pPr>
            <a:r>
              <a:rPr lang="ru-RU" dirty="0" smtClean="0">
                <a:solidFill>
                  <a:schemeClr val="tx2"/>
                </a:solidFill>
              </a:rPr>
              <a:t>Работы сопровождались полевыми обследованиями месторождений и проявлений флюорита почти во всех регионах.  Были установлены генетические и </a:t>
            </a:r>
            <a:r>
              <a:rPr lang="ru-RU" dirty="0" err="1" smtClean="0">
                <a:solidFill>
                  <a:schemeClr val="tx2"/>
                </a:solidFill>
              </a:rPr>
              <a:t>минерагенические</a:t>
            </a:r>
            <a:r>
              <a:rPr lang="ru-RU" dirty="0" smtClean="0">
                <a:solidFill>
                  <a:schemeClr val="tx2"/>
                </a:solidFill>
              </a:rPr>
              <a:t> типы, дана прогнозная оценка ресурсов. </a:t>
            </a:r>
          </a:p>
          <a:p>
            <a:pPr algn="ctr" eaLnBrk="1" hangingPunct="1">
              <a:buFont typeface="Arial" charset="0"/>
              <a:buNone/>
            </a:pPr>
            <a:r>
              <a:rPr lang="ru-RU" dirty="0" smtClean="0">
                <a:solidFill>
                  <a:schemeClr val="tx2"/>
                </a:solidFill>
              </a:rPr>
              <a:t>Наиболее перспективными признаны районы Приморского края, Магаданской области и юга Якутии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3008313" cy="9366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Поперечный геологический разрез Главного рудного тела </a:t>
            </a:r>
          </a:p>
        </p:txBody>
      </p:sp>
      <p:sp>
        <p:nvSpPr>
          <p:cNvPr id="32771" name="Текст 3"/>
          <p:cNvSpPr>
            <a:spLocks noGrp="1"/>
          </p:cNvSpPr>
          <p:nvPr>
            <p:ph type="body" sz="half" idx="2"/>
          </p:nvPr>
        </p:nvSpPr>
        <p:spPr>
          <a:xfrm>
            <a:off x="179388" y="1052736"/>
            <a:ext cx="3313112" cy="5073427"/>
          </a:xfrm>
        </p:spPr>
        <p:txBody>
          <a:bodyPr/>
          <a:lstStyle/>
          <a:p>
            <a:r>
              <a:rPr lang="ru-RU" sz="2400" dirty="0" smtClean="0"/>
              <a:t>Рудная зона вытянута вдоль вмещающих пород и представлена сочетанием вертикальных столбообразных залежей, согласных с контактами. Руды слюдисто-флюоритовые, на северном фланге сменяются </a:t>
            </a:r>
            <a:r>
              <a:rPr lang="ru-RU" sz="2400" dirty="0" err="1" smtClean="0"/>
              <a:t>флюорит-полиметаллическими</a:t>
            </a:r>
            <a:r>
              <a:rPr lang="ru-RU" sz="2400" dirty="0" smtClean="0"/>
              <a:t>.</a:t>
            </a:r>
          </a:p>
          <a:p>
            <a:endParaRPr lang="ru-RU" dirty="0" smtClean="0"/>
          </a:p>
        </p:txBody>
      </p:sp>
      <p:pic>
        <p:nvPicPr>
          <p:cNvPr id="32772" name="Содержимое 4" descr="http://wiki.geologyscience.ru/images/f/f1/Picture_7_14.jpg"/>
          <p:cNvPicPr>
            <a:picLocks noGrp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>
          <a:xfrm>
            <a:off x="3830638" y="273050"/>
            <a:ext cx="4600575" cy="585311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0" y="250825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7030A0"/>
                </a:solidFill>
                <a:cs typeface="Times New Roman" pitchFamily="18" charset="0"/>
              </a:rPr>
              <a:t>Температуры гомогенизации газово-жидких включений во флюорите 70-379˚С. Основная масса флюорита отлагалась в интервале температур 170-360˚С.</a:t>
            </a:r>
            <a:endParaRPr lang="ru-RU" sz="2400" dirty="0" smtClean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250825" y="1773238"/>
            <a:ext cx="88931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70C0"/>
                </a:solidFill>
                <a:cs typeface="Times New Roman" pitchFamily="18" charset="0"/>
              </a:rPr>
              <a:t>Главные минералы руд – флюорит, слюды, мусковит,, лепидолит, </a:t>
            </a:r>
            <a:r>
              <a:rPr lang="ru-RU" sz="2400" dirty="0" err="1" smtClean="0">
                <a:solidFill>
                  <a:srgbClr val="0070C0"/>
                </a:solidFill>
                <a:cs typeface="Times New Roman" pitchFamily="18" charset="0"/>
              </a:rPr>
              <a:t>эфесит</a:t>
            </a:r>
            <a:r>
              <a:rPr lang="ru-RU" sz="2400" dirty="0" smtClean="0">
                <a:solidFill>
                  <a:srgbClr val="0070C0"/>
                </a:solidFill>
                <a:cs typeface="Times New Roman" pitchFamily="18" charset="0"/>
              </a:rPr>
              <a:t>, флогопит, кальцит; второстепенные – турмалин,  эвклаз, сульфиды, топаз, </a:t>
            </a:r>
            <a:r>
              <a:rPr lang="ru-RU" sz="2400" dirty="0" err="1" smtClean="0">
                <a:solidFill>
                  <a:srgbClr val="0070C0"/>
                </a:solidFill>
                <a:cs typeface="Times New Roman" pitchFamily="18" charset="0"/>
              </a:rPr>
              <a:t>селлаит</a:t>
            </a:r>
            <a:r>
              <a:rPr lang="ru-RU" sz="2400" dirty="0" smtClean="0">
                <a:solidFill>
                  <a:srgbClr val="0070C0"/>
                </a:solidFill>
                <a:cs typeface="Times New Roman" pitchFamily="18" charset="0"/>
              </a:rPr>
              <a:t>, касситерит, фенакит, хризоберилл.</a:t>
            </a:r>
            <a:r>
              <a:rPr lang="ru-RU" sz="2400" dirty="0" smtClean="0">
                <a:solidFill>
                  <a:srgbClr val="0070C0"/>
                </a:solidFill>
                <a:latin typeface="Arial" charset="0"/>
              </a:rPr>
              <a:t> </a:t>
            </a:r>
            <a:endParaRPr lang="en-US" sz="2400" dirty="0" smtClean="0">
              <a:solidFill>
                <a:srgbClr val="0070C0"/>
              </a:solidFill>
              <a:latin typeface="Arial" charset="0"/>
            </a:endParaRPr>
          </a:p>
          <a:p>
            <a:pPr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Arial" charset="0"/>
              </a:rPr>
              <a:t>Флюоритовое </a:t>
            </a:r>
            <a:r>
              <a:rPr lang="ru-RU" sz="2400" dirty="0" err="1" smtClean="0">
                <a:solidFill>
                  <a:srgbClr val="C00000"/>
                </a:solidFill>
                <a:latin typeface="Arial" charset="0"/>
              </a:rPr>
              <a:t>оруденение</a:t>
            </a:r>
            <a:r>
              <a:rPr lang="ru-RU" sz="2400" dirty="0" smtClean="0">
                <a:solidFill>
                  <a:srgbClr val="C00000"/>
                </a:solidFill>
                <a:latin typeface="Arial" charset="0"/>
              </a:rPr>
              <a:t> Вознесенского района было первично </a:t>
            </a:r>
            <a:r>
              <a:rPr lang="ru-RU" sz="2400" dirty="0" err="1" smtClean="0">
                <a:solidFill>
                  <a:srgbClr val="C00000"/>
                </a:solidFill>
                <a:latin typeface="Arial" charset="0"/>
              </a:rPr>
              <a:t>стратиформным</a:t>
            </a:r>
            <a:r>
              <a:rPr lang="ru-RU" sz="24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  <a:latin typeface="Arial" charset="0"/>
              </a:rPr>
              <a:t>флюорит-полиметаллическим</a:t>
            </a:r>
            <a:r>
              <a:rPr lang="ru-RU" sz="2400" dirty="0" smtClean="0">
                <a:solidFill>
                  <a:srgbClr val="C00000"/>
                </a:solidFill>
                <a:latin typeface="Arial" charset="0"/>
              </a:rPr>
              <a:t>, генетически связанным с доломитами </a:t>
            </a:r>
            <a:r>
              <a:rPr lang="ru-RU" sz="2400" dirty="0" err="1" smtClean="0">
                <a:solidFill>
                  <a:srgbClr val="C00000"/>
                </a:solidFill>
                <a:latin typeface="Arial" charset="0"/>
              </a:rPr>
              <a:t>волкушинской</a:t>
            </a:r>
            <a:r>
              <a:rPr lang="ru-RU" sz="2400" dirty="0" smtClean="0">
                <a:solidFill>
                  <a:srgbClr val="C00000"/>
                </a:solidFill>
                <a:latin typeface="Arial" charset="0"/>
              </a:rPr>
              <a:t> свиты (кембрий). В последующем (</a:t>
            </a:r>
            <a:r>
              <a:rPr lang="ru-RU" sz="2400" dirty="0" err="1" smtClean="0">
                <a:solidFill>
                  <a:srgbClr val="C00000"/>
                </a:solidFill>
                <a:latin typeface="Arial" charset="0"/>
              </a:rPr>
              <a:t>ордовик-карбон</a:t>
            </a:r>
            <a:r>
              <a:rPr lang="ru-RU" sz="2400" dirty="0" smtClean="0">
                <a:solidFill>
                  <a:srgbClr val="C00000"/>
                </a:solidFill>
                <a:latin typeface="Arial" charset="0"/>
              </a:rPr>
              <a:t>) оно было переработано </a:t>
            </a:r>
            <a:r>
              <a:rPr lang="ru-RU" sz="2400" dirty="0" err="1" smtClean="0">
                <a:solidFill>
                  <a:srgbClr val="C00000"/>
                </a:solidFill>
                <a:latin typeface="Arial" charset="0"/>
              </a:rPr>
              <a:t>редкометальными</a:t>
            </a:r>
            <a:r>
              <a:rPr lang="ru-RU" sz="2400" dirty="0" smtClean="0">
                <a:solidFill>
                  <a:srgbClr val="C00000"/>
                </a:solidFill>
                <a:latin typeface="Arial" charset="0"/>
              </a:rPr>
              <a:t> и оловоносными гранитами, в результате чего возникли сложные по морфологии и генезису тела метасоматических слюдисто-флюоритовых руд.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539750" y="765175"/>
            <a:ext cx="3008313" cy="995363"/>
          </a:xfrm>
        </p:spPr>
        <p:txBody>
          <a:bodyPr>
            <a:normAutofit fontScale="90000"/>
          </a:bodyPr>
          <a:lstStyle/>
          <a:p>
            <a:r>
              <a:rPr lang="ru-RU" smtClean="0">
                <a:solidFill>
                  <a:srgbClr val="C00000"/>
                </a:solidFill>
              </a:rPr>
              <a:t>Стратиграфическая колонка волкушинской и коваленковской свит </a:t>
            </a:r>
            <a:br>
              <a:rPr lang="ru-RU" smtClean="0">
                <a:solidFill>
                  <a:srgbClr val="C00000"/>
                </a:solidFill>
              </a:rPr>
            </a:br>
            <a:r>
              <a:rPr lang="ru-RU" smtClean="0">
                <a:solidFill>
                  <a:srgbClr val="C00000"/>
                </a:solidFill>
              </a:rPr>
              <a:t>(по  Д.В.Андросову)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34819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043363" cy="4691063"/>
          </a:xfrm>
        </p:spPr>
        <p:txBody>
          <a:bodyPr>
            <a:normAutofit fontScale="92500"/>
          </a:bodyPr>
          <a:lstStyle/>
          <a:p>
            <a:r>
              <a:rPr lang="ru-RU" sz="2400" smtClean="0"/>
              <a:t>Цинковые руды с магнетитом и флюоритом, слагающие пластообразные тела на Северном фланге Вознесенского месторождении, сформировались в доскладчатый этап предположительно гидротермально-осадочным путем  близ синхронно рудовмещающим карбонатным и терригенно-карбонатным породам. </a:t>
            </a:r>
          </a:p>
        </p:txBody>
      </p:sp>
      <p:pic>
        <p:nvPicPr>
          <p:cNvPr id="34820" name="Содержимое 4" descr="E:\Сканы 4\img041.jpg"/>
          <p:cNvPicPr>
            <a:picLocks noGrp="1"/>
          </p:cNvPicPr>
          <p:nvPr>
            <p:ph idx="1"/>
          </p:nvPr>
        </p:nvPicPr>
        <p:blipFill>
          <a:blip r:embed="rId2" cstate="print"/>
          <a:srcRect l="16550" t="8362" r="27988" b="17227"/>
          <a:stretch>
            <a:fillRect/>
          </a:stretch>
        </p:blipFill>
        <p:spPr>
          <a:xfrm rot="21540000">
            <a:off x="4843463" y="34925"/>
            <a:ext cx="4033837" cy="6353175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4"/>
          <p:cNvSpPr>
            <a:spLocks noChangeArrowheads="1"/>
          </p:cNvSpPr>
          <p:nvPr/>
        </p:nvSpPr>
        <p:spPr bwMode="auto">
          <a:xfrm>
            <a:off x="323850" y="2492375"/>
            <a:ext cx="88201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Arial" charset="0"/>
              </a:rPr>
              <a:t>пород </a:t>
            </a:r>
            <a:r>
              <a:rPr lang="ru-RU" sz="2400" dirty="0" err="1" smtClean="0">
                <a:solidFill>
                  <a:prstClr val="black"/>
                </a:solidFill>
                <a:latin typeface="Arial" charset="0"/>
              </a:rPr>
              <a:t>волкушинской</a:t>
            </a:r>
            <a:r>
              <a:rPr lang="ru-RU" sz="2400" dirty="0" smtClean="0">
                <a:solidFill>
                  <a:prstClr val="black"/>
                </a:solidFill>
                <a:latin typeface="Arial" charset="0"/>
              </a:rPr>
              <a:t> свиты, они  формировались в закрытом бассейне застойного типа, где в условиях жаркого аридного климата и спокойной тектонической обстановки накапливались илистые и карбонатные осадки при высокой концентрации солей, сульфатов, хлоридов и фтора в водах </a:t>
            </a:r>
            <a:r>
              <a:rPr lang="ru-RU" sz="2400" dirty="0" err="1" smtClean="0">
                <a:solidFill>
                  <a:prstClr val="black"/>
                </a:solidFill>
                <a:latin typeface="Arial" charset="0"/>
              </a:rPr>
              <a:t>палеобассейна</a:t>
            </a:r>
            <a:r>
              <a:rPr lang="ru-RU" sz="2400" dirty="0" smtClean="0">
                <a:solidFill>
                  <a:prstClr val="black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Arial" charset="0"/>
              </a:rPr>
              <a:t>Литиевую зараженность руд связывают с фазой </a:t>
            </a:r>
            <a:r>
              <a:rPr lang="ru-RU" sz="2400" dirty="0" err="1" smtClean="0">
                <a:solidFill>
                  <a:srgbClr val="7030A0"/>
                </a:solidFill>
                <a:latin typeface="Arial" charset="0"/>
              </a:rPr>
              <a:t>протолитионитовых</a:t>
            </a:r>
            <a:r>
              <a:rPr lang="ru-RU" sz="2400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Arial" charset="0"/>
              </a:rPr>
              <a:t>лейкогранитов</a:t>
            </a:r>
            <a:r>
              <a:rPr lang="ru-RU" sz="2400" dirty="0" smtClean="0">
                <a:solidFill>
                  <a:srgbClr val="7030A0"/>
                </a:solidFill>
                <a:latin typeface="Arial" charset="0"/>
              </a:rPr>
              <a:t>, которые слагают небольшие гребневидные тела </a:t>
            </a:r>
          </a:p>
        </p:txBody>
      </p:sp>
      <p:sp>
        <p:nvSpPr>
          <p:cNvPr id="35843" name="Прямоугольник 5"/>
          <p:cNvSpPr>
            <a:spLocks noChangeArrowheads="1"/>
          </p:cNvSpPr>
          <p:nvPr/>
        </p:nvSpPr>
        <p:spPr bwMode="auto">
          <a:xfrm>
            <a:off x="468313" y="333375"/>
            <a:ext cx="79914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smtClean="0">
                <a:solidFill>
                  <a:prstClr val="black"/>
                </a:solidFill>
                <a:latin typeface="Arial" charset="0"/>
              </a:rPr>
              <a:t>По результатам интерпретации изотопного состава </a:t>
            </a:r>
          </a:p>
        </p:txBody>
      </p:sp>
      <p:sp>
        <p:nvSpPr>
          <p:cNvPr id="35844" name="Прямоугольник 6"/>
          <p:cNvSpPr>
            <a:spLocks noChangeArrowheads="1"/>
          </p:cNvSpPr>
          <p:nvPr/>
        </p:nvSpPr>
        <p:spPr bwMode="auto">
          <a:xfrm>
            <a:off x="395288" y="404813"/>
            <a:ext cx="82089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smtClean="0">
                <a:solidFill>
                  <a:srgbClr val="7030A0"/>
                </a:solidFill>
                <a:latin typeface="Arial" charset="0"/>
              </a:rPr>
              <a:t>Доломитовые известняки и доломиты волкушинской свиты с примесью органогенного материала и содержат примесь слюдистых и сульфидных минералов и тончайшего первичного флюорита в виде ратовкита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4"/>
          <p:cNvSpPr>
            <a:spLocks noChangeArrowheads="1"/>
          </p:cNvSpPr>
          <p:nvPr/>
        </p:nvSpPr>
        <p:spPr bwMode="auto">
          <a:xfrm>
            <a:off x="323850" y="260350"/>
            <a:ext cx="8135938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Подобная </a:t>
            </a:r>
            <a:r>
              <a:rPr lang="ru-RU" sz="2800" dirty="0" err="1">
                <a:solidFill>
                  <a:srgbClr val="002060"/>
                </a:solidFill>
              </a:rPr>
              <a:t>стратиформная</a:t>
            </a:r>
            <a:r>
              <a:rPr lang="ru-RU" sz="2800" dirty="0">
                <a:solidFill>
                  <a:srgbClr val="002060"/>
                </a:solidFill>
              </a:rPr>
              <a:t> флюоритовая  и </a:t>
            </a:r>
            <a:r>
              <a:rPr lang="ru-RU" sz="2800" dirty="0" err="1">
                <a:solidFill>
                  <a:srgbClr val="002060"/>
                </a:solidFill>
              </a:rPr>
              <a:t>полиметаллически-флюоритовая</a:t>
            </a:r>
            <a:r>
              <a:rPr lang="ru-RU" sz="2800" dirty="0">
                <a:solidFill>
                  <a:srgbClr val="002060"/>
                </a:solidFill>
              </a:rPr>
              <a:t> минерализация, возможно, проявилась на Восточно-Чукотском массиве в карбонатных породах девона-карбона. Там выделяется </a:t>
            </a:r>
            <a:r>
              <a:rPr lang="ru-RU" sz="2800" dirty="0" err="1">
                <a:solidFill>
                  <a:srgbClr val="002060"/>
                </a:solidFill>
              </a:rPr>
              <a:t>Ветхуваамский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флюоритоносный</a:t>
            </a:r>
            <a:r>
              <a:rPr lang="ru-RU" sz="2800" dirty="0">
                <a:solidFill>
                  <a:srgbClr val="002060"/>
                </a:solidFill>
              </a:rPr>
              <a:t> узел, входящий в состав </a:t>
            </a:r>
            <a:r>
              <a:rPr lang="ru-RU" sz="2800" dirty="0" err="1">
                <a:solidFill>
                  <a:srgbClr val="002060"/>
                </a:solidFill>
              </a:rPr>
              <a:t>Чегиатуньского</a:t>
            </a:r>
            <a:r>
              <a:rPr lang="ru-RU" sz="2800" dirty="0">
                <a:solidFill>
                  <a:srgbClr val="002060"/>
                </a:solidFill>
              </a:rPr>
              <a:t> рудного района с </a:t>
            </a:r>
            <a:r>
              <a:rPr lang="ru-RU" sz="2800" dirty="0" err="1">
                <a:solidFill>
                  <a:srgbClr val="002060"/>
                </a:solidFill>
              </a:rPr>
              <a:t>апокарбонатно-грейзеновой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флюорит-редкометальной</a:t>
            </a:r>
            <a:r>
              <a:rPr lang="ru-RU" sz="2800" dirty="0">
                <a:solidFill>
                  <a:srgbClr val="002060"/>
                </a:solidFill>
              </a:rPr>
              <a:t> минерализацией  </a:t>
            </a:r>
          </a:p>
          <a:p>
            <a:endParaRPr lang="ru-RU" sz="2800" dirty="0"/>
          </a:p>
          <a:p>
            <a:r>
              <a:rPr lang="ru-RU" sz="2800" dirty="0"/>
              <a:t>На </a:t>
            </a:r>
            <a:r>
              <a:rPr lang="ru-RU" sz="2800" dirty="0" err="1"/>
              <a:t>Буреинском</a:t>
            </a:r>
            <a:r>
              <a:rPr lang="ru-RU" sz="2800" dirty="0"/>
              <a:t> массиве первично </a:t>
            </a:r>
            <a:r>
              <a:rPr lang="ru-RU" sz="2800" dirty="0" err="1"/>
              <a:t>стратиформный</a:t>
            </a:r>
            <a:r>
              <a:rPr lang="ru-RU" sz="2800" dirty="0"/>
              <a:t> характер флюоритовой минерализации предполагается  для </a:t>
            </a:r>
            <a:r>
              <a:rPr lang="ru-RU" sz="2800" dirty="0" err="1"/>
              <a:t>Чергиленского</a:t>
            </a:r>
            <a:r>
              <a:rPr lang="ru-RU" sz="2800" dirty="0"/>
              <a:t> </a:t>
            </a:r>
            <a:r>
              <a:rPr lang="ru-RU" sz="2800" dirty="0" err="1"/>
              <a:t>флюорит-редкоземельного</a:t>
            </a:r>
            <a:r>
              <a:rPr lang="ru-RU" sz="2800" dirty="0"/>
              <a:t> </a:t>
            </a:r>
            <a:r>
              <a:rPr lang="ru-RU" sz="2800" dirty="0" smtClean="0"/>
              <a:t>месторождения.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1"/>
          <p:cNvSpPr>
            <a:spLocks noChangeArrowheads="1"/>
          </p:cNvSpPr>
          <p:nvPr/>
        </p:nvSpPr>
        <p:spPr bwMode="auto">
          <a:xfrm>
            <a:off x="179388" y="1268413"/>
            <a:ext cx="8713787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Фтор – индикатор повышенной солености</a:t>
            </a:r>
            <a:r>
              <a:rPr lang="ru-RU" sz="2800" dirty="0" smtClean="0">
                <a:solidFill>
                  <a:srgbClr val="0070C0"/>
                </a:solidFill>
              </a:rPr>
              <a:t>. В </a:t>
            </a:r>
            <a:r>
              <a:rPr lang="ru-RU" sz="2800" dirty="0">
                <a:solidFill>
                  <a:srgbClr val="0070C0"/>
                </a:solidFill>
              </a:rPr>
              <a:t>образованиях </a:t>
            </a:r>
            <a:r>
              <a:rPr lang="ru-RU" sz="2800" dirty="0" err="1">
                <a:solidFill>
                  <a:srgbClr val="0070C0"/>
                </a:solidFill>
              </a:rPr>
              <a:t>засолоненных</a:t>
            </a:r>
            <a:r>
              <a:rPr lang="ru-RU" sz="2800" dirty="0">
                <a:solidFill>
                  <a:srgbClr val="0070C0"/>
                </a:solidFill>
              </a:rPr>
              <a:t> лагун его максимальные содержания приурочены к двум типам пород: к известнякам и кремнисто-доломитовым известнякам полузамкнутых лагун с подтоком морских вод и к кремнистым доломитам и </a:t>
            </a:r>
            <a:r>
              <a:rPr lang="ru-RU" sz="2800" dirty="0" err="1">
                <a:solidFill>
                  <a:srgbClr val="0070C0"/>
                </a:solidFill>
              </a:rPr>
              <a:t>талькитам</a:t>
            </a:r>
            <a:r>
              <a:rPr lang="ru-RU" sz="2800" dirty="0">
                <a:solidFill>
                  <a:srgbClr val="0070C0"/>
                </a:solidFill>
              </a:rPr>
              <a:t>  </a:t>
            </a:r>
            <a:r>
              <a:rPr lang="ru-RU" sz="2800" dirty="0" err="1">
                <a:solidFill>
                  <a:srgbClr val="0070C0"/>
                </a:solidFill>
              </a:rPr>
              <a:t>засолоненных</a:t>
            </a:r>
            <a:r>
              <a:rPr lang="ru-RU" sz="2800" dirty="0">
                <a:solidFill>
                  <a:srgbClr val="0070C0"/>
                </a:solidFill>
              </a:rPr>
              <a:t> усыхающих лагун. </a:t>
            </a:r>
          </a:p>
          <a:p>
            <a:endParaRPr lang="ru-RU" dirty="0"/>
          </a:p>
        </p:txBody>
      </p:sp>
      <p:sp>
        <p:nvSpPr>
          <p:cNvPr id="37891" name="Прямоугольник 2"/>
          <p:cNvSpPr>
            <a:spLocks noChangeArrowheads="1"/>
          </p:cNvSpPr>
          <p:nvPr/>
        </p:nvSpPr>
        <p:spPr bwMode="auto">
          <a:xfrm>
            <a:off x="323850" y="4292600"/>
            <a:ext cx="88201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По мере </a:t>
            </a:r>
            <a:r>
              <a:rPr lang="ru-RU" sz="2800" dirty="0" smtClean="0">
                <a:solidFill>
                  <a:srgbClr val="002060"/>
                </a:solidFill>
              </a:rPr>
              <a:t>концентрации (</a:t>
            </a:r>
            <a:r>
              <a:rPr lang="ru-RU" sz="2800" dirty="0">
                <a:solidFill>
                  <a:srgbClr val="002060"/>
                </a:solidFill>
              </a:rPr>
              <a:t>испарения) морской воды, наряду с </a:t>
            </a:r>
            <a:r>
              <a:rPr lang="ru-RU" sz="2800" dirty="0" smtClean="0">
                <a:solidFill>
                  <a:srgbClr val="002060"/>
                </a:solidFill>
              </a:rPr>
              <a:t>увеличением концентрации </a:t>
            </a:r>
            <a:r>
              <a:rPr lang="ru-RU" sz="2800" dirty="0">
                <a:solidFill>
                  <a:srgbClr val="002060"/>
                </a:solidFill>
              </a:rPr>
              <a:t>фтора, появляется ряд противоположно действующих факторов: кальций понижает, а соли магния повышают растворимость флюорита. </a:t>
            </a:r>
          </a:p>
        </p:txBody>
      </p:sp>
      <p:sp>
        <p:nvSpPr>
          <p:cNvPr id="37892" name="Прямоугольник 3"/>
          <p:cNvSpPr>
            <a:spLocks noChangeArrowheads="1"/>
          </p:cNvSpPr>
          <p:nvPr/>
        </p:nvSpPr>
        <p:spPr bwMode="auto">
          <a:xfrm>
            <a:off x="107950" y="68610"/>
            <a:ext cx="86407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Для флюоритовой минерализации </a:t>
            </a:r>
            <a:r>
              <a:rPr lang="ru-RU" sz="2400" b="1" dirty="0" err="1">
                <a:solidFill>
                  <a:srgbClr val="C00000"/>
                </a:solidFill>
              </a:rPr>
              <a:t>стратиформных</a:t>
            </a:r>
            <a:r>
              <a:rPr lang="ru-RU" sz="2400" b="1" dirty="0">
                <a:solidFill>
                  <a:srgbClr val="C00000"/>
                </a:solidFill>
              </a:rPr>
              <a:t> месторождений отчетливо устанавливается связь с процессами осадкообразования.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1"/>
          <p:cNvSpPr>
            <a:spLocks noChangeArrowheads="1"/>
          </p:cNvSpPr>
          <p:nvPr/>
        </p:nvSpPr>
        <p:spPr bwMode="auto">
          <a:xfrm>
            <a:off x="468313" y="3068638"/>
            <a:ext cx="83518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</a:t>
            </a:r>
          </a:p>
        </p:txBody>
      </p:sp>
      <p:sp>
        <p:nvSpPr>
          <p:cNvPr id="38915" name="Прямоугольник 2"/>
          <p:cNvSpPr>
            <a:spLocks noChangeArrowheads="1"/>
          </p:cNvSpPr>
          <p:nvPr/>
        </p:nvSpPr>
        <p:spPr bwMode="auto">
          <a:xfrm>
            <a:off x="468313" y="2420938"/>
            <a:ext cx="835183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3200" dirty="0">
                <a:solidFill>
                  <a:srgbClr val="0070C0"/>
                </a:solidFill>
              </a:rPr>
              <a:t>Максимально повышенные и рудные концентрации флюорита приурочены к отложениям, которые фиксируют подток морских и речных вод (резкое увеличение кальция) в </a:t>
            </a:r>
            <a:r>
              <a:rPr lang="ru-RU" sz="3200" dirty="0" err="1">
                <a:solidFill>
                  <a:srgbClr val="0070C0"/>
                </a:solidFill>
              </a:rPr>
              <a:t>засолоненные</a:t>
            </a:r>
            <a:r>
              <a:rPr lang="ru-RU" sz="3200" dirty="0">
                <a:solidFill>
                  <a:srgbClr val="0070C0"/>
                </a:solidFill>
              </a:rPr>
              <a:t> лагуны. </a:t>
            </a:r>
            <a:r>
              <a:rPr lang="ru-RU" sz="3200" dirty="0" err="1">
                <a:solidFill>
                  <a:srgbClr val="0070C0"/>
                </a:solidFill>
              </a:rPr>
              <a:t>Рудонакопление</a:t>
            </a:r>
            <a:r>
              <a:rPr lang="ru-RU" sz="3200" dirty="0">
                <a:solidFill>
                  <a:srgbClr val="0070C0"/>
                </a:solidFill>
              </a:rPr>
              <a:t> происходило на геохимических барьерах.</a:t>
            </a:r>
          </a:p>
        </p:txBody>
      </p:sp>
      <p:sp>
        <p:nvSpPr>
          <p:cNvPr id="38916" name="Прямоугольник 3"/>
          <p:cNvSpPr>
            <a:spLocks noChangeArrowheads="1"/>
          </p:cNvSpPr>
          <p:nvPr/>
        </p:nvSpPr>
        <p:spPr bwMode="auto">
          <a:xfrm>
            <a:off x="539750" y="333375"/>
            <a:ext cx="83534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По мере увеличения солености флюорит выпадает из раствора на начальных и конечных стадиях </a:t>
            </a:r>
            <a:r>
              <a:rPr lang="ru-RU" sz="3200" dirty="0" err="1">
                <a:solidFill>
                  <a:srgbClr val="002060"/>
                </a:solidFill>
              </a:rPr>
              <a:t>засолонения</a:t>
            </a:r>
            <a:r>
              <a:rPr lang="ru-RU" sz="3200" dirty="0">
                <a:solidFill>
                  <a:srgbClr val="002060"/>
                </a:solidFill>
              </a:rPr>
              <a:t>, между которыми он концентрируется в растворе</a:t>
            </a:r>
            <a:r>
              <a:rPr lang="ru-RU" sz="3200" dirty="0"/>
              <a:t>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21288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/>
              <a:t>При диагенезе и метаморфизме карбонатных илов</a:t>
            </a:r>
            <a:br>
              <a:rPr lang="ru-RU" sz="3200" dirty="0" smtClean="0"/>
            </a:br>
            <a:r>
              <a:rPr lang="ru-RU" sz="3200" dirty="0" smtClean="0"/>
              <a:t>происходило  </a:t>
            </a:r>
            <a:r>
              <a:rPr lang="ru-RU" sz="3200" dirty="0" err="1" smtClean="0"/>
              <a:t>обесфторивание</a:t>
            </a:r>
            <a:r>
              <a:rPr lang="ru-RU" sz="3200" dirty="0" smtClean="0"/>
              <a:t> пород и его фиксация в виде флюорита. Последний при повышении температуры становился более подвижным и </a:t>
            </a:r>
            <a:r>
              <a:rPr lang="ru-RU" sz="3200" dirty="0" err="1" smtClean="0"/>
              <a:t>переотлагался</a:t>
            </a:r>
            <a:r>
              <a:rPr lang="ru-RU" sz="3200" dirty="0" smtClean="0"/>
              <a:t> в местах с повышенным содержанием кальция, создавая рудные тела с метасоматическим </a:t>
            </a:r>
            <a:r>
              <a:rPr lang="ru-RU" sz="3200" dirty="0" err="1" smtClean="0"/>
              <a:t>оруденением</a:t>
            </a:r>
            <a:r>
              <a:rPr lang="ru-RU" sz="3200" dirty="0" smtClean="0"/>
              <a:t>, а в зонах разломов и тектонических нарушениях жильные рудные тела.</a:t>
            </a:r>
            <a:br>
              <a:rPr lang="ru-RU" sz="3200" dirty="0" smtClean="0"/>
            </a:br>
            <a:r>
              <a:rPr lang="ru-RU" sz="3200" dirty="0" smtClean="0"/>
              <a:t>  При этом не отмечено значительных пространственных перемещений от первоначальных мест его накопления, за исключением зон разломов.</a:t>
            </a:r>
            <a:endParaRPr lang="ru-RU" sz="3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251520" y="236538"/>
            <a:ext cx="8713093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первично-осадочным признакам отнесены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>
              <a:solidFill>
                <a:prstClr val="black"/>
              </a:solidFill>
              <a:latin typeface="Arial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Пространственная ассоциация с осадочными толщами при слабом развитии изверженных горных пород и отсутствии признаков генетической связи с ними:</a:t>
            </a:r>
            <a:endParaRPr lang="ru-RU" sz="2400" b="1" dirty="0">
              <a:solidFill>
                <a:srgbClr val="7030A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Преимущественно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пластообразная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форма минерализованных горизонтов и рудных тел, залегающих согласно с напластованием вмещающих карбонатных пород;</a:t>
            </a:r>
            <a:endParaRPr lang="ru-RU" sz="2400" b="1" dirty="0">
              <a:solidFill>
                <a:srgbClr val="00206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Приуроченность к определенным частям стратиграфического разреза;</a:t>
            </a:r>
            <a:endParaRPr lang="ru-RU" sz="2400" b="1" dirty="0">
              <a:solidFill>
                <a:srgbClr val="0070C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Фациальный и палеогеографический контроль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оруденения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выраженный в его приуроченности к шельфовым и рифовым фациям в условиях аридного климата и, как результат, к карбонатным типам разреза;</a:t>
            </a:r>
            <a:endParaRPr lang="ru-RU" sz="2400" b="1" dirty="0">
              <a:solidFill>
                <a:srgbClr val="7030A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Признаки преобразования рудного вещества при диагенезе и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катагенезе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b="1" dirty="0">
              <a:solidFill>
                <a:srgbClr val="00206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6. Отчетливая связь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оруденения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 доломитами; </a:t>
            </a:r>
            <a:endParaRPr lang="ru-RU" sz="2400" b="1" dirty="0">
              <a:solidFill>
                <a:srgbClr val="7030A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251520" y="270520"/>
            <a:ext cx="889248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эпигенетическим признакам относятся 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200" dirty="0" smtClean="0">
              <a:solidFill>
                <a:prstClr val="black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Наличие секущих </a:t>
            </a:r>
            <a:r>
              <a:rPr lang="ru-RU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кварц-сульфидных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кварц-флюоритовых жил;</a:t>
            </a:r>
            <a:endParaRPr lang="ru-RU" sz="2200" dirty="0" smtClean="0">
              <a:solidFill>
                <a:prstClr val="black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Текстурно-структурные особенности руд, свидетельствующие об агрессивном характере </a:t>
            </a:r>
            <a:r>
              <a:rPr lang="ru-RU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оруденения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о формировании большинства руд по типу метасоматического замещения и заполнения полостей в уже </a:t>
            </a:r>
            <a:r>
              <a:rPr lang="ru-RU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литифицированных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породах;</a:t>
            </a:r>
            <a:endParaRPr lang="ru-RU" sz="2200" dirty="0" smtClean="0">
              <a:solidFill>
                <a:prstClr val="black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Региональный контроль </a:t>
            </a:r>
            <a:r>
              <a:rPr lang="ru-RU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оруденения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зонами влияния разломов длительного развития;</a:t>
            </a:r>
            <a:endParaRPr lang="ru-RU" sz="2200" dirty="0" smtClean="0">
              <a:solidFill>
                <a:prstClr val="black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Многоэтапность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орудения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широкий стратиграфический диапазон распространения;</a:t>
            </a:r>
            <a:endParaRPr lang="ru-RU" sz="22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51520" y="3628440"/>
            <a:ext cx="889248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Контроль перекрывающими литологическими экранами;</a:t>
            </a:r>
            <a:endParaRPr lang="ru-RU" sz="2200" dirty="0" smtClean="0">
              <a:solidFill>
                <a:prstClr val="black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 Стадийность </a:t>
            </a:r>
            <a:r>
              <a:rPr lang="ru-RU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минералообразования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наличие признаков внутреннего дробления и </a:t>
            </a:r>
            <a:r>
              <a:rPr lang="ru-RU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брекчирования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7. Довольно высокая температура </a:t>
            </a:r>
            <a:r>
              <a:rPr lang="ru-RU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минералообразования</a:t>
            </a:r>
            <a:endParaRPr lang="ru-RU" sz="2200" dirty="0" smtClean="0">
              <a:solidFill>
                <a:prstClr val="black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8. Отсутствие геохимической специализации рудовмещающих отложений.</a:t>
            </a:r>
            <a:endParaRPr lang="ru-RU" sz="22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64" name="Прямоугольник 4"/>
          <p:cNvSpPr>
            <a:spLocks noChangeArrowheads="1"/>
          </p:cNvSpPr>
          <p:nvPr/>
        </p:nvSpPr>
        <p:spPr bwMode="auto">
          <a:xfrm>
            <a:off x="323850" y="5745450"/>
            <a:ext cx="85693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Arial" charset="0"/>
              </a:rPr>
              <a:t>Подобная противоречивость является характерной чертой всех </a:t>
            </a:r>
            <a:r>
              <a:rPr lang="ru-RU" sz="2000" dirty="0" err="1" smtClean="0">
                <a:solidFill>
                  <a:srgbClr val="FF0000"/>
                </a:solidFill>
                <a:latin typeface="Arial" charset="0"/>
              </a:rPr>
              <a:t>стратиформных</a:t>
            </a:r>
            <a:r>
              <a:rPr lang="ru-RU" sz="2000" dirty="0" smtClean="0">
                <a:solidFill>
                  <a:srgbClr val="FF0000"/>
                </a:solidFill>
                <a:latin typeface="Arial" charset="0"/>
              </a:rPr>
              <a:t> месторождений.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69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1"/>
          <p:cNvSpPr>
            <a:spLocks noChangeArrowheads="1"/>
          </p:cNvSpPr>
          <p:nvPr/>
        </p:nvSpPr>
        <p:spPr bwMode="auto">
          <a:xfrm>
            <a:off x="323850" y="1989138"/>
            <a:ext cx="842486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Arial" charset="0"/>
              </a:rPr>
              <a:t>  </a:t>
            </a:r>
            <a:r>
              <a:rPr lang="ru-RU" sz="2400" dirty="0" smtClean="0">
                <a:solidFill>
                  <a:srgbClr val="0070C0"/>
                </a:solidFill>
                <a:latin typeface="Arial" charset="0"/>
              </a:rPr>
              <a:t>П</a:t>
            </a:r>
            <a:r>
              <a:rPr lang="ru-RU" sz="2400" dirty="0" smtClean="0">
                <a:solidFill>
                  <a:srgbClr val="0070C0"/>
                </a:solidFill>
                <a:latin typeface="Arial" charset="0"/>
              </a:rPr>
              <a:t>ереход </a:t>
            </a:r>
            <a:r>
              <a:rPr lang="ru-RU" sz="2400" dirty="0" smtClean="0">
                <a:solidFill>
                  <a:srgbClr val="0070C0"/>
                </a:solidFill>
                <a:latin typeface="Arial" charset="0"/>
              </a:rPr>
              <a:t>от рыхлых и послойных образований флюорита (</a:t>
            </a:r>
            <a:r>
              <a:rPr lang="ru-RU" sz="2400" dirty="0" err="1" smtClean="0">
                <a:solidFill>
                  <a:srgbClr val="0070C0"/>
                </a:solidFill>
                <a:latin typeface="Arial" charset="0"/>
              </a:rPr>
              <a:t>ратовкита</a:t>
            </a:r>
            <a:r>
              <a:rPr lang="ru-RU" sz="2400" dirty="0" smtClean="0">
                <a:solidFill>
                  <a:srgbClr val="0070C0"/>
                </a:solidFill>
                <a:latin typeface="Arial" charset="0"/>
              </a:rPr>
              <a:t>) в доломитах до </a:t>
            </a:r>
            <a:r>
              <a:rPr lang="ru-RU" sz="2400" dirty="0" err="1" smtClean="0">
                <a:solidFill>
                  <a:srgbClr val="0070C0"/>
                </a:solidFill>
                <a:latin typeface="Arial" charset="0"/>
              </a:rPr>
              <a:t>грубоштокверковых</a:t>
            </a:r>
            <a:r>
              <a:rPr lang="ru-RU" sz="2400" dirty="0" smtClean="0">
                <a:solidFill>
                  <a:srgbClr val="0070C0"/>
                </a:solidFill>
                <a:latin typeface="Arial" charset="0"/>
              </a:rPr>
              <a:t> рудных тел Вознесенского месторождения.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987" name="Прямоугольник 2"/>
          <p:cNvSpPr>
            <a:spLocks noChangeArrowheads="1"/>
          </p:cNvSpPr>
          <p:nvPr/>
        </p:nvSpPr>
        <p:spPr bwMode="auto">
          <a:xfrm>
            <a:off x="179388" y="333375"/>
            <a:ext cx="86407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Процесс формирования </a:t>
            </a:r>
            <a:r>
              <a:rPr lang="ru-RU" sz="2400" dirty="0" err="1" smtClean="0">
                <a:solidFill>
                  <a:srgbClr val="002060"/>
                </a:solidFill>
                <a:latin typeface="Arial" charset="0"/>
              </a:rPr>
              <a:t>стратиформных</a:t>
            </a: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 месторождений очень длительный и обычно затрагивает несколько эпох.  В изученных месторождениях и проявлениях можно увидеть все стадии формирования </a:t>
            </a:r>
          </a:p>
        </p:txBody>
      </p:sp>
      <p:sp>
        <p:nvSpPr>
          <p:cNvPr id="41988" name="Прямоугольник 3"/>
          <p:cNvSpPr>
            <a:spLocks noChangeArrowheads="1"/>
          </p:cNvSpPr>
          <p:nvPr/>
        </p:nvSpPr>
        <p:spPr bwMode="auto">
          <a:xfrm>
            <a:off x="395288" y="4005263"/>
            <a:ext cx="842486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Arial" charset="0"/>
              </a:rPr>
              <a:t>Прогнозные ресурсы каждого из выше перечисленных районов оцениваются от 1-5 до 30-50 </a:t>
            </a:r>
            <a:r>
              <a:rPr lang="ru-RU" sz="2400" dirty="0" err="1" smtClean="0">
                <a:solidFill>
                  <a:prstClr val="black"/>
                </a:solidFill>
                <a:latin typeface="Arial" charset="0"/>
              </a:rPr>
              <a:t>млн</a:t>
            </a:r>
            <a:r>
              <a:rPr lang="ru-RU" sz="2400" dirty="0" smtClean="0">
                <a:solidFill>
                  <a:prstClr val="black"/>
                </a:solidFill>
                <a:latin typeface="Arial" charset="0"/>
              </a:rPr>
              <a:t> т флюорита.  Общие прогнозные ресурсы </a:t>
            </a:r>
            <a:r>
              <a:rPr lang="ru-RU" sz="2400" dirty="0" err="1" smtClean="0">
                <a:solidFill>
                  <a:prstClr val="black"/>
                </a:solidFill>
                <a:latin typeface="Arial" charset="0"/>
              </a:rPr>
              <a:t>стратиформной</a:t>
            </a:r>
            <a:r>
              <a:rPr lang="ru-RU" sz="2400" dirty="0" smtClean="0">
                <a:solidFill>
                  <a:prstClr val="black"/>
                </a:solidFill>
                <a:latin typeface="Arial" charset="0"/>
              </a:rPr>
              <a:t> минерализации оценены в 340 млн.т руды или 140-150 </a:t>
            </a:r>
            <a:r>
              <a:rPr lang="ru-RU" sz="2400" dirty="0" err="1" smtClean="0">
                <a:solidFill>
                  <a:prstClr val="black"/>
                </a:solidFill>
                <a:latin typeface="Arial" charset="0"/>
              </a:rPr>
              <a:t>млн</a:t>
            </a:r>
            <a:r>
              <a:rPr lang="ru-RU" sz="2400" dirty="0" smtClean="0">
                <a:solidFill>
                  <a:prstClr val="black"/>
                </a:solidFill>
                <a:latin typeface="Arial" charset="0"/>
              </a:rPr>
              <a:t> т флюорита.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55771"/>
            <a:ext cx="4968552" cy="66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5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3079" name="Формула" r:id="rId4" imgW="114120" imgH="215640" progId="Equation.3">
              <p:embed/>
            </p:oleObj>
          </a:graphicData>
        </a:graphic>
      </p:graphicFrame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5436096" y="620688"/>
            <a:ext cx="3528392" cy="3460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Спасибо за внимание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179388" y="548953"/>
            <a:ext cx="8964612" cy="554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dirty="0"/>
              <a:t>Наибольший интерес вызвали проявления </a:t>
            </a:r>
            <a:r>
              <a:rPr lang="ru-RU" sz="3200" dirty="0" err="1"/>
              <a:t>стратиформного</a:t>
            </a:r>
            <a:r>
              <a:rPr lang="ru-RU" sz="3200" dirty="0"/>
              <a:t> типа в карбонатных породах.</a:t>
            </a:r>
          </a:p>
          <a:p>
            <a:r>
              <a:rPr lang="ru-RU" sz="3200" dirty="0"/>
              <a:t>Они широко распространены в юго-Восточном обрамлении Сибирской платформы, на Дальнем Востоке и </a:t>
            </a:r>
            <a:r>
              <a:rPr lang="ru-RU" sz="3200" dirty="0" err="1"/>
              <a:t>Северо-Востоке</a:t>
            </a:r>
            <a:r>
              <a:rPr lang="ru-RU" sz="3200" dirty="0"/>
              <a:t> РФ. </a:t>
            </a:r>
            <a:endParaRPr lang="en-US" sz="3200" dirty="0"/>
          </a:p>
          <a:p>
            <a:r>
              <a:rPr lang="ru-RU" sz="3200" dirty="0"/>
              <a:t>Это </a:t>
            </a:r>
            <a:r>
              <a:rPr lang="ru-RU" sz="3200" dirty="0" err="1"/>
              <a:t>полигенные</a:t>
            </a:r>
            <a:r>
              <a:rPr lang="ru-RU" sz="3200" dirty="0"/>
              <a:t> месторождения с </a:t>
            </a:r>
            <a:r>
              <a:rPr lang="ru-RU" sz="3200" dirty="0" err="1"/>
              <a:t>признакми</a:t>
            </a:r>
            <a:r>
              <a:rPr lang="ru-RU" sz="3200" dirty="0"/>
              <a:t> осадочного </a:t>
            </a:r>
            <a:r>
              <a:rPr lang="ru-RU" sz="3200" dirty="0" err="1"/>
              <a:t>происхождени</a:t>
            </a:r>
            <a:r>
              <a:rPr lang="ru-RU" sz="3200" dirty="0"/>
              <a:t> и последующего перераспределения в ходе </a:t>
            </a:r>
            <a:r>
              <a:rPr lang="ru-RU" sz="3200" dirty="0" err="1"/>
              <a:t>литификации</a:t>
            </a:r>
            <a:r>
              <a:rPr lang="ru-RU" sz="3200" dirty="0"/>
              <a:t>, метаморфизма, </a:t>
            </a:r>
            <a:r>
              <a:rPr lang="ru-RU" sz="3200" dirty="0" err="1"/>
              <a:t>тектоно-магматических</a:t>
            </a:r>
            <a:r>
              <a:rPr lang="ru-RU" sz="3200" dirty="0"/>
              <a:t> процессов.</a:t>
            </a:r>
          </a:p>
          <a:p>
            <a:r>
              <a:rPr lang="ru-RU" sz="3200" dirty="0"/>
              <a:t>Имеют </a:t>
            </a:r>
            <a:r>
              <a:rPr lang="ru-RU" sz="3200" dirty="0" err="1"/>
              <a:t>пластообразную</a:t>
            </a:r>
            <a:r>
              <a:rPr lang="ru-RU" sz="3200" dirty="0"/>
              <a:t> форму или её </a:t>
            </a:r>
            <a:r>
              <a:rPr lang="ru-RU" sz="3200" dirty="0" smtClean="0"/>
              <a:t>реликты.</a:t>
            </a:r>
            <a:endParaRPr lang="ru-RU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6"/>
          <p:cNvSpPr>
            <a:spLocks noGrp="1"/>
          </p:cNvSpPr>
          <p:nvPr>
            <p:ph type="title"/>
          </p:nvPr>
        </p:nvSpPr>
        <p:spPr>
          <a:xfrm>
            <a:off x="457200" y="476945"/>
            <a:ext cx="3008313" cy="194394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dirty="0" smtClean="0"/>
              <a:t>Районы распространения  </a:t>
            </a:r>
            <a:r>
              <a:rPr lang="ru-RU" sz="2400" dirty="0" err="1" smtClean="0"/>
              <a:t>стратиформной</a:t>
            </a:r>
            <a:r>
              <a:rPr lang="ru-RU" sz="2400" dirty="0" smtClean="0"/>
              <a:t>  флюоритовой минерализации</a:t>
            </a:r>
          </a:p>
        </p:txBody>
      </p:sp>
      <p:sp>
        <p:nvSpPr>
          <p:cNvPr id="7171" name="Текст 8"/>
          <p:cNvSpPr>
            <a:spLocks noGrp="1"/>
          </p:cNvSpPr>
          <p:nvPr>
            <p:ph type="body" sz="half" idx="2"/>
          </p:nvPr>
        </p:nvSpPr>
        <p:spPr>
          <a:xfrm>
            <a:off x="457200" y="2636912"/>
            <a:ext cx="3251200" cy="3849688"/>
          </a:xfrm>
        </p:spPr>
        <p:txBody>
          <a:bodyPr/>
          <a:lstStyle/>
          <a:p>
            <a:pPr marL="457200" indent="-457200" eaLnBrk="1" hangingPunct="1">
              <a:buFont typeface="Arial" charset="0"/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</a:rPr>
              <a:t>Прибайкальский</a:t>
            </a:r>
          </a:p>
          <a:p>
            <a:pPr marL="457200" indent="-457200" eaLnBrk="1" hangingPunct="1">
              <a:buFont typeface="Arial" charset="0"/>
              <a:buAutoNum type="arabicPeriod" startAt="2"/>
            </a:pPr>
            <a:r>
              <a:rPr lang="ru-RU" sz="2000" b="1" dirty="0" err="1" smtClean="0">
                <a:solidFill>
                  <a:srgbClr val="C00000"/>
                </a:solidFill>
              </a:rPr>
              <a:t>Алданский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marL="457200" indent="-457200" eaLnBrk="1" hangingPunct="1">
              <a:buFont typeface="Arial" charset="0"/>
              <a:buAutoNum type="arabicPeriod" startAt="2"/>
            </a:pPr>
            <a:r>
              <a:rPr lang="ru-RU" sz="2000" b="1" dirty="0" err="1" smtClean="0">
                <a:solidFill>
                  <a:srgbClr val="C00000"/>
                </a:solidFill>
              </a:rPr>
              <a:t>Кет-Капский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marL="457200" indent="-457200" eaLnBrk="1" hangingPunct="1">
              <a:buFont typeface="Arial" charset="0"/>
              <a:buAutoNum type="arabicPeriod" startAt="2"/>
            </a:pPr>
            <a:r>
              <a:rPr lang="ru-RU" sz="2000" b="1" dirty="0" err="1" smtClean="0">
                <a:solidFill>
                  <a:srgbClr val="C00000"/>
                </a:solidFill>
              </a:rPr>
              <a:t>Сетте-Дабанский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marL="457200" indent="-457200" eaLnBrk="1" hangingPunct="1">
              <a:buFont typeface="Arial" charset="0"/>
              <a:buAutoNum type="arabicPeriod" startAt="2"/>
            </a:pPr>
            <a:r>
              <a:rPr lang="ru-RU" sz="2000" b="1" dirty="0" err="1" smtClean="0">
                <a:solidFill>
                  <a:srgbClr val="C00000"/>
                </a:solidFill>
              </a:rPr>
              <a:t>Урультуно</a:t>
            </a:r>
            <a:r>
              <a:rPr lang="ru-RU" sz="2000" b="1" dirty="0" smtClean="0">
                <a:solidFill>
                  <a:srgbClr val="C00000"/>
                </a:solidFill>
              </a:rPr>
              <a:t> -</a:t>
            </a:r>
            <a:r>
              <a:rPr lang="ru-RU" sz="2000" b="1" dirty="0" err="1" smtClean="0">
                <a:solidFill>
                  <a:srgbClr val="C00000"/>
                </a:solidFill>
              </a:rPr>
              <a:t>Тасканский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marL="457200" indent="-457200" eaLnBrk="1" hangingPunct="1"/>
            <a:r>
              <a:rPr lang="ru-RU" sz="2000" b="1" dirty="0" smtClean="0">
                <a:solidFill>
                  <a:srgbClr val="C00000"/>
                </a:solidFill>
              </a:rPr>
              <a:t>6-9. Проявления на </a:t>
            </a:r>
            <a:r>
              <a:rPr lang="ru-RU" sz="2000" b="1" dirty="0" err="1" smtClean="0">
                <a:solidFill>
                  <a:srgbClr val="C00000"/>
                </a:solidFill>
              </a:rPr>
              <a:t>Ханкайском</a:t>
            </a:r>
            <a:r>
              <a:rPr lang="ru-RU" sz="2000" b="1" dirty="0" smtClean="0">
                <a:solidFill>
                  <a:srgbClr val="C00000"/>
                </a:solidFill>
              </a:rPr>
              <a:t>,  </a:t>
            </a:r>
            <a:r>
              <a:rPr lang="ru-RU" sz="2000" b="1" dirty="0" err="1" smtClean="0">
                <a:solidFill>
                  <a:srgbClr val="C00000"/>
                </a:solidFill>
              </a:rPr>
              <a:t>Буреинском</a:t>
            </a:r>
            <a:r>
              <a:rPr lang="ru-RU" sz="2000" b="1" dirty="0" smtClean="0">
                <a:solidFill>
                  <a:srgbClr val="C00000"/>
                </a:solidFill>
              </a:rPr>
              <a:t> и Восточно-Чукотском </a:t>
            </a:r>
          </a:p>
          <a:p>
            <a:pPr marL="457200" indent="-457200" eaLnBrk="1" hangingPunct="1"/>
            <a:r>
              <a:rPr lang="ru-RU" sz="2000" b="1" dirty="0" smtClean="0">
                <a:solidFill>
                  <a:srgbClr val="C00000"/>
                </a:solidFill>
              </a:rPr>
              <a:t>       срединных массивах</a:t>
            </a:r>
          </a:p>
          <a:p>
            <a:pPr marL="457200" indent="-457200" eaLnBrk="1" hangingPunct="1"/>
            <a:endParaRPr lang="ru-RU" sz="2000" dirty="0" smtClean="0"/>
          </a:p>
        </p:txBody>
      </p:sp>
      <p:pic>
        <p:nvPicPr>
          <p:cNvPr id="7172" name="Содержимое 9" descr="D:\Desktop\сканы\SKM_C224e18012312030_0001.jpg"/>
          <p:cNvPicPr>
            <a:picLocks noGrp="1"/>
          </p:cNvPicPr>
          <p:nvPr>
            <p:ph idx="1"/>
          </p:nvPr>
        </p:nvPicPr>
        <p:blipFill>
          <a:blip r:embed="rId2" cstate="print"/>
          <a:srcRect l="20792" t="7091" r="6442" b="21149"/>
          <a:stretch>
            <a:fillRect/>
          </a:stretch>
        </p:blipFill>
        <p:spPr>
          <a:xfrm>
            <a:off x="3708400" y="456207"/>
            <a:ext cx="4881563" cy="585311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3"/>
          <p:cNvSpPr>
            <a:spLocks noChangeArrowheads="1"/>
          </p:cNvSpPr>
          <p:nvPr/>
        </p:nvSpPr>
        <p:spPr bwMode="auto">
          <a:xfrm>
            <a:off x="468313" y="404813"/>
            <a:ext cx="7991475" cy="5575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tx2"/>
                </a:solidFill>
              </a:rPr>
              <a:t>В Прибайкалье пояс </a:t>
            </a:r>
            <a:r>
              <a:rPr lang="ru-RU" sz="2400" b="1" dirty="0" err="1">
                <a:solidFill>
                  <a:schemeClr val="tx2"/>
                </a:solidFill>
              </a:rPr>
              <a:t>стратиформного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флюорит-полиметаллического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оруденения</a:t>
            </a:r>
            <a:r>
              <a:rPr lang="ru-RU" sz="2400" b="1" dirty="0">
                <a:solidFill>
                  <a:schemeClr val="tx2"/>
                </a:solidFill>
              </a:rPr>
              <a:t> протяженностью 1700 км при ширине от 5 до 60 км. Контролируется контуром выхода на поверхность терригенно-карбонатных пород </a:t>
            </a:r>
            <a:r>
              <a:rPr lang="ru-RU" sz="2400" b="1" dirty="0" err="1">
                <a:solidFill>
                  <a:schemeClr val="tx2"/>
                </a:solidFill>
              </a:rPr>
              <a:t>рифейского</a:t>
            </a:r>
            <a:r>
              <a:rPr lang="ru-RU" sz="2400" b="1" dirty="0">
                <a:solidFill>
                  <a:schemeClr val="tx2"/>
                </a:solidFill>
              </a:rPr>
              <a:t> возраста, на границе двух стабильных структур – Сибирской платформы и  Байкальского срединного массива в </a:t>
            </a:r>
            <a:r>
              <a:rPr lang="ru-RU" sz="2400" b="1" dirty="0" err="1">
                <a:solidFill>
                  <a:schemeClr val="tx2"/>
                </a:solidFill>
              </a:rPr>
              <a:t>трогообразном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Байкало-Патомском</a:t>
            </a:r>
            <a:r>
              <a:rPr lang="ru-RU" sz="2400" b="1" dirty="0">
                <a:solidFill>
                  <a:schemeClr val="tx2"/>
                </a:solidFill>
              </a:rPr>
              <a:t> прогибе.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tx2"/>
                </a:solidFill>
              </a:rPr>
              <a:t>Представлен флюорит (барит) – </a:t>
            </a:r>
            <a:r>
              <a:rPr lang="ru-RU" sz="2400" b="1" dirty="0" err="1">
                <a:solidFill>
                  <a:schemeClr val="tx2"/>
                </a:solidFill>
              </a:rPr>
              <a:t>галенит-сфалеритовым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стратиформным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оруденением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E:\Стратиформ. флюорит\сканы\img165.jpg"/>
          <p:cNvPicPr>
            <a:picLocks noChangeAspect="1" noChangeArrowheads="1"/>
          </p:cNvPicPr>
          <p:nvPr/>
        </p:nvPicPr>
        <p:blipFill>
          <a:blip r:embed="rId2" cstate="print"/>
          <a:srcRect l="8066" t="12834" r="5743" b="37018"/>
          <a:stretch>
            <a:fillRect/>
          </a:stretch>
        </p:blipFill>
        <p:spPr bwMode="auto">
          <a:xfrm>
            <a:off x="3275856" y="476672"/>
            <a:ext cx="539983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Прибайкальский пояс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err="1" smtClean="0">
                <a:solidFill>
                  <a:srgbClr val="FF0000"/>
                </a:solidFill>
              </a:rPr>
              <a:t>флюорит-полиметал</a:t>
            </a:r>
            <a:r>
              <a:rPr lang="ru-RU" dirty="0" smtClean="0">
                <a:solidFill>
                  <a:srgbClr val="FF0000"/>
                </a:solidFill>
              </a:rPr>
              <a:t>-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err="1" smtClean="0">
                <a:solidFill>
                  <a:srgbClr val="FF0000"/>
                </a:solidFill>
              </a:rPr>
              <a:t>лического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оруденения</a:t>
            </a: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9220" name="Содержимое 6"/>
          <p:cNvSpPr>
            <a:spLocks noGrp="1"/>
          </p:cNvSpPr>
          <p:nvPr>
            <p:ph idx="1"/>
          </p:nvPr>
        </p:nvSpPr>
        <p:spPr>
          <a:xfrm flipH="1">
            <a:off x="8964488" y="273051"/>
            <a:ext cx="179512" cy="5820246"/>
          </a:xfrm>
        </p:spPr>
        <p:txBody>
          <a:bodyPr/>
          <a:lstStyle/>
          <a:p>
            <a:pPr algn="ctr"/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68313" y="1484313"/>
            <a:ext cx="3008312" cy="4691062"/>
          </a:xfrm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1 Контур пояса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2.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Флюоритоносные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 рудные районы</a:t>
            </a:r>
          </a:p>
          <a:p>
            <a:pPr>
              <a:defRPr/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400" b="1" dirty="0" smtClean="0"/>
              <a:t>2. </a:t>
            </a:r>
            <a:r>
              <a:rPr lang="ru-RU" sz="2400" b="1" dirty="0" err="1" smtClean="0"/>
              <a:t>Ульканский</a:t>
            </a:r>
            <a:r>
              <a:rPr lang="ru-RU" sz="2400" b="1" dirty="0" smtClean="0"/>
              <a:t> </a:t>
            </a:r>
          </a:p>
          <a:p>
            <a:pPr>
              <a:defRPr/>
            </a:pPr>
            <a:r>
              <a:rPr lang="ru-RU" sz="2400" b="1" dirty="0" smtClean="0"/>
              <a:t>рудный район с разведанным </a:t>
            </a:r>
            <a:r>
              <a:rPr lang="ru-RU" sz="2400" b="1" dirty="0" err="1" smtClean="0"/>
              <a:t>Барвинским</a:t>
            </a:r>
            <a:r>
              <a:rPr lang="ru-RU" sz="2400" b="1" dirty="0" smtClean="0"/>
              <a:t> месторождением</a:t>
            </a:r>
            <a:endParaRPr lang="ru-RU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7" descr="E:\Стратиформ. флюорит\сканы\img164.jpg"/>
          <p:cNvPicPr>
            <a:picLocks noChangeAspect="1" noChangeArrowheads="1"/>
          </p:cNvPicPr>
          <p:nvPr/>
        </p:nvPicPr>
        <p:blipFill>
          <a:blip r:embed="rId2" cstate="print"/>
          <a:srcRect l="4527" t="2837" r="5618" b="12325"/>
          <a:stretch>
            <a:fillRect/>
          </a:stretch>
        </p:blipFill>
        <p:spPr bwMode="auto">
          <a:xfrm>
            <a:off x="2771775" y="0"/>
            <a:ext cx="5688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Геологическая карта участка Таборный </a:t>
            </a:r>
            <a:br>
              <a:rPr lang="ru-RU" smtClean="0">
                <a:solidFill>
                  <a:srgbClr val="C00000"/>
                </a:solidFill>
              </a:rPr>
            </a:br>
            <a:r>
              <a:rPr lang="ru-RU" smtClean="0">
                <a:solidFill>
                  <a:srgbClr val="C00000"/>
                </a:solidFill>
              </a:rPr>
              <a:t> (м-ние Барвинское)</a:t>
            </a:r>
          </a:p>
        </p:txBody>
      </p:sp>
      <p:sp>
        <p:nvSpPr>
          <p:cNvPr id="10245" name="Текст 10"/>
          <p:cNvSpPr>
            <a:spLocks noGrp="1"/>
          </p:cNvSpPr>
          <p:nvPr>
            <p:ph type="body" sz="half" idx="2"/>
          </p:nvPr>
        </p:nvSpPr>
        <p:spPr>
          <a:xfrm>
            <a:off x="323850" y="1484313"/>
            <a:ext cx="3008313" cy="4691062"/>
          </a:xfrm>
        </p:spPr>
        <p:txBody>
          <a:bodyPr/>
          <a:lstStyle/>
          <a:p>
            <a:endParaRPr lang="ru-RU" sz="2400" smtClean="0"/>
          </a:p>
          <a:p>
            <a:r>
              <a:rPr lang="ru-RU" sz="2800" smtClean="0">
                <a:solidFill>
                  <a:schemeClr val="tx2"/>
                </a:solidFill>
              </a:rPr>
              <a:t>Рудовмещающая  свита –Улунтуйская: доломиты с прослоями онколитовых известняков, алевролитов и талькитов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1871</Words>
  <Application>Microsoft Office PowerPoint</Application>
  <PresentationFormat>Экран (4:3)</PresentationFormat>
  <Paragraphs>148</Paragraphs>
  <Slides>42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2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8_Тема Office</vt:lpstr>
      <vt:lpstr>9_Тема Office</vt:lpstr>
      <vt:lpstr>Формула</vt:lpstr>
      <vt:lpstr>Черепанов А.А.</vt:lpstr>
      <vt:lpstr>Слайд 2</vt:lpstr>
      <vt:lpstr>Слайд 3</vt:lpstr>
      <vt:lpstr>Слайд 4</vt:lpstr>
      <vt:lpstr>Слайд 5</vt:lpstr>
      <vt:lpstr>Районы распространения  стратиформной  флюоритовой минерализации</vt:lpstr>
      <vt:lpstr>Слайд 7</vt:lpstr>
      <vt:lpstr>Прибайкальский пояс флюорит-полиметал- лического оруденения</vt:lpstr>
      <vt:lpstr>Геологическая карта участка Таборный   (м-ние Барвинское)</vt:lpstr>
      <vt:lpstr>Геологические разрезы по разведочным линиям участка Таборный </vt:lpstr>
      <vt:lpstr>Продольный литолого-стратиграфический разрез  рудовмещающей толщи Ульканской рудной зоны</vt:lpstr>
      <vt:lpstr>ФАКТОРЫ  КОНТРОЛЯ ОРУДЕНЕНИЯ </vt:lpstr>
      <vt:lpstr>Слайд 13</vt:lpstr>
      <vt:lpstr>СТРАТИФОРМНАЯ ФЛЮОРИТОВАЯ МИНЕРАЛИЗАЦИЯ  АЛДАНСКОГО ЩИТА</vt:lpstr>
      <vt:lpstr>Флюоритовая минерализация стратиформного типа на юго-восточной окраине Сибирской платформы известна в Центрально-Алданском, Верхне-Амгинском и Кет-Капском рудных районах. Кроме того, она, либо связанное с ней гидротермальное флюоритовое оруденение, могут быть выявлены на Мурунской, Эвотинской, Ломамской и других структурах.</vt:lpstr>
      <vt:lpstr>Слайд 16</vt:lpstr>
      <vt:lpstr>Слайд 17</vt:lpstr>
      <vt:lpstr>Пластовые первично осадочные и стратиформные скопления Участок Жиган</vt:lpstr>
      <vt:lpstr>Рудопроявление Межсопочное (Элькон – 2) </vt:lpstr>
      <vt:lpstr>Гидротермально-метасоматические стратоподобные залежи флюорита в карбонатных породах юдомской свиты </vt:lpstr>
      <vt:lpstr>Слайд 21</vt:lpstr>
      <vt:lpstr>Слайд 22</vt:lpstr>
      <vt:lpstr>геологическая карта участка Сафрон</vt:lpstr>
      <vt:lpstr>СТРАТИФОРМНОЕ ФЛЮОРИТОВОЕ ОРУДЕНЕНИЕ СЕТТЕ-ДАБАНА</vt:lpstr>
      <vt:lpstr>          Урультуно-Тасканский рудный район  (Омулевское поднятие –Приколымье) </vt:lpstr>
      <vt:lpstr>Слайд 26</vt:lpstr>
      <vt:lpstr>                          Геологический разрез участка Ясный месторождения Урультун </vt:lpstr>
      <vt:lpstr>Вознесенский рудный район</vt:lpstr>
      <vt:lpstr>Схема геологического строения Вознесенского рудного поля </vt:lpstr>
      <vt:lpstr>Поперечный геологический разрез Главного рудного тела </vt:lpstr>
      <vt:lpstr>Слайд 31</vt:lpstr>
      <vt:lpstr>Стратиграфическая колонка волкушинской и коваленковской свит  (по  Д.В.Андросову) </vt:lpstr>
      <vt:lpstr>Слайд 33</vt:lpstr>
      <vt:lpstr>Слайд 34</vt:lpstr>
      <vt:lpstr>Слайд 35</vt:lpstr>
      <vt:lpstr>Слайд 36</vt:lpstr>
      <vt:lpstr>При диагенезе и метаморфизме карбонатных илов происходило  обесфторивание пород и его фиксация в виде флюорита. Последний при повышении температуры становился более подвижным и переотлагался в местах с повышенным содержанием кальция, создавая рудные тела с метасоматическим оруденением, а в зонах разломов и тектонических нарушениях жильные рудные тела.   При этом не отмечено значительных пространственных перемещений от первоначальных мест его накопления, за исключением зон разломов.</vt:lpstr>
      <vt:lpstr>Слайд 38</vt:lpstr>
      <vt:lpstr>Слайд 39</vt:lpstr>
      <vt:lpstr>Слайд 40</vt:lpstr>
      <vt:lpstr>Слайд 41</vt:lpstr>
      <vt:lpstr>Спасибо за внимание</vt:lpstr>
    </vt:vector>
  </TitlesOfParts>
  <Company>ITiG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 Marinero Desconocido</dc:creator>
  <cp:lastModifiedBy>El Marinero Desconocido</cp:lastModifiedBy>
  <cp:revision>50</cp:revision>
  <dcterms:created xsi:type="dcterms:W3CDTF">2022-03-18T01:11:30Z</dcterms:created>
  <dcterms:modified xsi:type="dcterms:W3CDTF">2022-04-13T03:40:29Z</dcterms:modified>
</cp:coreProperties>
</file>