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6" r:id="rId2"/>
    <p:sldId id="261" r:id="rId3"/>
    <p:sldId id="267" r:id="rId4"/>
    <p:sldId id="266" r:id="rId5"/>
    <p:sldId id="274" r:id="rId6"/>
    <p:sldId id="298" r:id="rId7"/>
    <p:sldId id="272" r:id="rId8"/>
    <p:sldId id="295" r:id="rId9"/>
    <p:sldId id="292" r:id="rId10"/>
    <p:sldId id="293" r:id="rId11"/>
    <p:sldId id="276" r:id="rId12"/>
    <p:sldId id="277" r:id="rId13"/>
    <p:sldId id="287" r:id="rId14"/>
    <p:sldId id="296" r:id="rId15"/>
    <p:sldId id="297" r:id="rId16"/>
    <p:sldId id="282" r:id="rId17"/>
    <p:sldId id="28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4B75-C344-4570-9110-EC46AFF2F686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374BD-0540-47A1-8B10-5C8DB3824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90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374BD-0540-47A1-8B10-5C8DB38241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5C9E0A3-478C-4B31-BF9A-81F8761FE04A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C20BADF-00C2-48F0-A83D-27A2DB6817C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348464" cy="288032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ХАРАКТЕРИСТИКА ПЛАТИНОВОЙ МИНЕРАЛИЗАЦИИ НЕКОТОРЫХ МЕСТОРОЖДЕНИЙ </a:t>
            </a:r>
            <a:b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ДАЛЬНЕГО ВОСТОКА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221088"/>
            <a:ext cx="8352928" cy="2448272"/>
          </a:xfrm>
        </p:spPr>
        <p:txBody>
          <a:bodyPr>
            <a:normAutofit fontScale="77500" lnSpcReduction="20000"/>
          </a:bodyPr>
          <a:lstStyle/>
          <a:p>
            <a:r>
              <a:rPr lang="ru-RU" sz="31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Н.А. Лаврик, Н.М. Литвинова, Т.Н. Александрова,</a:t>
            </a:r>
          </a:p>
          <a:p>
            <a:r>
              <a:rPr lang="ru-RU" sz="31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В.Ф. Степанова, А.В. Лаврик</a:t>
            </a:r>
          </a:p>
          <a:p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горного дела ДВО РАН, </a:t>
            </a:r>
          </a:p>
          <a:p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Санкт-Петербургский горный университет</a:t>
            </a:r>
          </a:p>
          <a:p>
            <a:endParaRPr lang="ru-RU" sz="2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Хабаровск -2018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3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3096344" cy="33066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chemeClr val="tx2"/>
                </a:solidFill>
              </a:rPr>
              <a:t>Зёрна </a:t>
            </a:r>
            <a:r>
              <a:rPr lang="ru-RU" sz="2400" b="1" i="1" dirty="0" smtClean="0">
                <a:solidFill>
                  <a:schemeClr val="tx2"/>
                </a:solidFill>
              </a:rPr>
              <a:t>золота</a:t>
            </a:r>
            <a:r>
              <a:rPr lang="ru-RU" sz="2400" dirty="0" smtClean="0">
                <a:solidFill>
                  <a:schemeClr val="tx2"/>
                </a:solidFill>
              </a:rPr>
              <a:t> сложной формы и состава из руд и вмещающих пород железо-марганцевого месторождения </a:t>
            </a:r>
            <a:r>
              <a:rPr lang="ru-RU" sz="2400" b="1" i="1" dirty="0" smtClean="0">
                <a:solidFill>
                  <a:schemeClr val="tx2"/>
                </a:solidFill>
              </a:rPr>
              <a:t>Поперечное</a:t>
            </a:r>
            <a:r>
              <a:rPr lang="ru-RU" sz="2400" dirty="0" smtClean="0">
                <a:solidFill>
                  <a:schemeClr val="tx2"/>
                </a:solidFill>
              </a:rPr>
              <a:t>. Отмечаются: </a:t>
            </a:r>
            <a:r>
              <a:rPr lang="ru-RU" sz="2400" b="1" i="1" dirty="0" smtClean="0">
                <a:solidFill>
                  <a:schemeClr val="tx2"/>
                </a:solidFill>
              </a:rPr>
              <a:t>золото, электрум, кюстелит. </a:t>
            </a:r>
            <a:r>
              <a:rPr lang="ru-RU" sz="2400" dirty="0" smtClean="0">
                <a:solidFill>
                  <a:schemeClr val="tx2"/>
                </a:solidFill>
              </a:rPr>
              <a:t>Примеси </a:t>
            </a:r>
            <a:r>
              <a:rPr lang="en-US" sz="2400" b="1" i="1" dirty="0" smtClean="0">
                <a:solidFill>
                  <a:schemeClr val="tx2"/>
                </a:solidFill>
              </a:rPr>
              <a:t>Cu, Cd, Pb, Sn, Fe</a:t>
            </a:r>
            <a:r>
              <a:rPr lang="ru-RU" sz="2400" b="1" i="1" dirty="0" smtClean="0">
                <a:solidFill>
                  <a:schemeClr val="tx2"/>
                </a:solidFill>
              </a:rPr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(вариативны)</a:t>
            </a:r>
            <a:r>
              <a:rPr lang="en-US" sz="2400" b="1" i="1" dirty="0" smtClean="0">
                <a:solidFill>
                  <a:schemeClr val="tx2"/>
                </a:solidFill>
              </a:rPr>
              <a:t>.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User\Desktop\РИСУНКИ Поперечка\рис.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7596625" cy="30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уз Au-P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5524"/>
            <a:ext cx="5573266" cy="279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16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igcopper.net/wp-content/uploads/2017/05/Malmyzh-resource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412776"/>
            <a:ext cx="7272808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5212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участков золото-меднопорфирового месторождения Малмыж, балансовые запасы и содержание металлов (по данным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EMX Royalty Corporation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2017) 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8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6669360"/>
          </a:xfrm>
        </p:spPr>
        <p:txBody>
          <a:bodyPr>
            <a:noAutofit/>
          </a:bodyPr>
          <a:lstStyle/>
          <a:p>
            <a:r>
              <a:rPr lang="ru-RU" sz="1900" i="1" dirty="0" smtClean="0"/>
              <a:t>Среднее </a:t>
            </a:r>
            <a:r>
              <a:rPr lang="ru-RU" sz="1900" i="1" dirty="0"/>
              <a:t>содержание металлов </a:t>
            </a:r>
            <a:r>
              <a:rPr lang="ru-RU" sz="1900" dirty="0"/>
              <a:t>оценивается: </a:t>
            </a:r>
            <a:r>
              <a:rPr lang="en-US" sz="1900" b="1" i="1" dirty="0"/>
              <a:t>Cu</a:t>
            </a:r>
            <a:r>
              <a:rPr lang="ru-RU" sz="1900" b="1" i="1" dirty="0"/>
              <a:t> – 0,34 %; </a:t>
            </a:r>
            <a:r>
              <a:rPr lang="en-US" sz="1900" b="1" i="1" dirty="0"/>
              <a:t>Au</a:t>
            </a:r>
            <a:r>
              <a:rPr lang="ru-RU" sz="1900" b="1" i="1" dirty="0"/>
              <a:t> – 0,19 </a:t>
            </a:r>
            <a:r>
              <a:rPr lang="ru-RU" sz="1900" b="1" i="1" dirty="0" smtClean="0"/>
              <a:t>г/т; </a:t>
            </a:r>
            <a:r>
              <a:rPr lang="ru-RU" sz="1900" dirty="0" smtClean="0"/>
              <a:t>для уч. Свобода  - </a:t>
            </a:r>
            <a:r>
              <a:rPr lang="en-US" sz="1900" b="1" i="1" dirty="0" smtClean="0"/>
              <a:t>Cu</a:t>
            </a:r>
            <a:r>
              <a:rPr lang="ru-RU" sz="1900" b="1" i="1" dirty="0" smtClean="0"/>
              <a:t> 0,41</a:t>
            </a:r>
            <a:r>
              <a:rPr lang="ru-RU" sz="1900" b="1" i="1" dirty="0"/>
              <a:t> %; </a:t>
            </a:r>
            <a:r>
              <a:rPr lang="en-US" sz="1900" b="1" i="1" dirty="0"/>
              <a:t>Au</a:t>
            </a:r>
            <a:r>
              <a:rPr lang="ru-RU" sz="1900" b="1" i="1" dirty="0"/>
              <a:t> </a:t>
            </a:r>
            <a:r>
              <a:rPr lang="ru-RU" sz="1900" b="1" i="1" dirty="0" smtClean="0"/>
              <a:t>0,31 </a:t>
            </a:r>
            <a:r>
              <a:rPr lang="ru-RU" sz="1900" b="1" i="1" dirty="0"/>
              <a:t>г/т; </a:t>
            </a:r>
            <a:endParaRPr lang="ru-RU" sz="1900" dirty="0" smtClean="0"/>
          </a:p>
          <a:p>
            <a:r>
              <a:rPr lang="ru-RU" sz="1900" dirty="0" smtClean="0"/>
              <a:t>Первичная </a:t>
            </a:r>
            <a:r>
              <a:rPr lang="ru-RU" sz="1900" dirty="0"/>
              <a:t>рудная </a:t>
            </a:r>
            <a:r>
              <a:rPr lang="ru-RU" sz="1900" dirty="0" smtClean="0"/>
              <a:t>минерализация: гнёзда, вкрапленность </a:t>
            </a:r>
            <a:r>
              <a:rPr lang="ru-RU" sz="1900" dirty="0"/>
              <a:t>и </a:t>
            </a:r>
            <a:r>
              <a:rPr lang="ru-RU" sz="1900" dirty="0" smtClean="0"/>
              <a:t>прожилки </a:t>
            </a:r>
            <a:r>
              <a:rPr lang="ru-RU" sz="1900" dirty="0"/>
              <a:t>магнетита, пирита, халькопирита. В подчиненном количестве </a:t>
            </a:r>
            <a:r>
              <a:rPr lang="ru-RU" sz="1900" dirty="0" smtClean="0"/>
              <a:t>- борнит</a:t>
            </a:r>
            <a:r>
              <a:rPr lang="ru-RU" sz="1900" dirty="0"/>
              <a:t>, халькозин, сфалерит, пирротин, галенит, очень редко молибденит, блёклые руды. </a:t>
            </a:r>
            <a:r>
              <a:rPr lang="ru-RU" sz="1900" b="1" i="1" dirty="0" smtClean="0"/>
              <a:t>Самородное </a:t>
            </a:r>
            <a:r>
              <a:rPr lang="ru-RU" sz="1900" b="1" i="1" dirty="0"/>
              <a:t>золото </a:t>
            </a:r>
            <a:r>
              <a:rPr lang="ru-RU" sz="1900" dirty="0"/>
              <a:t>с примесью </a:t>
            </a:r>
            <a:r>
              <a:rPr lang="en-US" sz="1900" dirty="0"/>
              <a:t>Ag </a:t>
            </a:r>
            <a:r>
              <a:rPr lang="ru-RU" sz="1900" dirty="0"/>
              <a:t>и </a:t>
            </a:r>
            <a:r>
              <a:rPr lang="en-US" sz="1900" dirty="0"/>
              <a:t>Cu </a:t>
            </a:r>
            <a:r>
              <a:rPr lang="ru-RU" sz="1900" dirty="0" smtClean="0"/>
              <a:t>отмечается в </a:t>
            </a:r>
            <a:r>
              <a:rPr lang="ru-RU" sz="1900" dirty="0"/>
              <a:t>виде очень мелких выделений </a:t>
            </a:r>
            <a:r>
              <a:rPr lang="ru-RU" sz="1900" b="1" i="1" dirty="0"/>
              <a:t>(3-5 мкм) </a:t>
            </a:r>
            <a:r>
              <a:rPr lang="ru-RU" sz="1900" dirty="0"/>
              <a:t>в халькопирите, магнетите, </a:t>
            </a:r>
            <a:r>
              <a:rPr lang="ru-RU" sz="1900" dirty="0" smtClean="0"/>
              <a:t>пирите и самостоятельных выделений до 1 мм.  </a:t>
            </a:r>
            <a:r>
              <a:rPr lang="ru-RU" sz="1900" b="1" i="1" dirty="0" smtClean="0"/>
              <a:t>Серебро</a:t>
            </a:r>
            <a:r>
              <a:rPr lang="ru-RU" sz="1900" dirty="0" smtClean="0"/>
              <a:t> </a:t>
            </a:r>
            <a:r>
              <a:rPr lang="ru-RU" sz="1900" dirty="0"/>
              <a:t>установлено как </a:t>
            </a:r>
            <a:r>
              <a:rPr lang="ru-RU" sz="1900" b="1" i="1" dirty="0"/>
              <a:t>примесь</a:t>
            </a:r>
            <a:r>
              <a:rPr lang="ru-RU" sz="1900" dirty="0"/>
              <a:t> в борните, халькозине и в виде соединений</a:t>
            </a:r>
            <a:r>
              <a:rPr lang="ru-RU" sz="1900" b="1" i="1" dirty="0"/>
              <a:t> </a:t>
            </a:r>
            <a:r>
              <a:rPr lang="ru-RU" sz="1900" dirty="0" smtClean="0"/>
              <a:t>с</a:t>
            </a:r>
            <a:r>
              <a:rPr lang="en-US" sz="1900" dirty="0" smtClean="0"/>
              <a:t> </a:t>
            </a:r>
            <a:r>
              <a:rPr lang="en-US" sz="1900" b="1" i="1" dirty="0" smtClean="0"/>
              <a:t>Au</a:t>
            </a:r>
            <a:r>
              <a:rPr lang="ru-RU" sz="1900" b="1" i="1" dirty="0" smtClean="0"/>
              <a:t>, </a:t>
            </a:r>
            <a:r>
              <a:rPr lang="en-US" sz="1900" b="1" i="1" dirty="0" err="1" smtClean="0"/>
              <a:t>Te</a:t>
            </a:r>
            <a:r>
              <a:rPr lang="ru-RU" sz="1900" b="1" i="1" dirty="0" smtClean="0"/>
              <a:t>, </a:t>
            </a:r>
            <a:r>
              <a:rPr lang="en-US" sz="1900" b="1" i="1" dirty="0" smtClean="0"/>
              <a:t>Se,</a:t>
            </a:r>
            <a:r>
              <a:rPr lang="ru-RU" sz="1900" b="1" i="1" dirty="0" smtClean="0"/>
              <a:t> </a:t>
            </a:r>
            <a:r>
              <a:rPr lang="en-US" sz="1900" b="1" i="1" dirty="0" smtClean="0"/>
              <a:t>S</a:t>
            </a:r>
            <a:r>
              <a:rPr lang="ru-RU" sz="1900" dirty="0" smtClean="0"/>
              <a:t>.  </a:t>
            </a:r>
            <a:r>
              <a:rPr lang="ru-RU" sz="1900" dirty="0"/>
              <a:t>Обнаружены минералы </a:t>
            </a:r>
            <a:r>
              <a:rPr lang="en-US" sz="1900" b="1" i="1" dirty="0" smtClean="0"/>
              <a:t>Pd</a:t>
            </a:r>
            <a:r>
              <a:rPr lang="ru-RU" sz="1900" dirty="0" smtClean="0"/>
              <a:t>.</a:t>
            </a:r>
            <a:endParaRPr lang="en-US" sz="1900" dirty="0" smtClean="0"/>
          </a:p>
          <a:p>
            <a:r>
              <a:rPr lang="ru-RU" sz="1900" dirty="0"/>
              <a:t>В</a:t>
            </a:r>
            <a:r>
              <a:rPr lang="ru-RU" sz="1900" dirty="0" smtClean="0"/>
              <a:t>первые выделены </a:t>
            </a:r>
            <a:r>
              <a:rPr lang="ru-RU" sz="1900" dirty="0"/>
              <a:t>видимые весовые зёрна </a:t>
            </a:r>
            <a:r>
              <a:rPr lang="ru-RU" sz="1900" b="1" i="1" dirty="0"/>
              <a:t>платины, золота, кадмистого серебра и </a:t>
            </a:r>
            <a:r>
              <a:rPr lang="ru-RU" sz="1900" b="1" i="1" dirty="0" smtClean="0"/>
              <a:t>алмазов</a:t>
            </a:r>
            <a:r>
              <a:rPr lang="ru-RU" sz="1900" dirty="0" smtClean="0"/>
              <a:t>.</a:t>
            </a:r>
          </a:p>
          <a:p>
            <a:r>
              <a:rPr lang="ru-RU" sz="1900" dirty="0"/>
              <a:t> </a:t>
            </a:r>
            <a:r>
              <a:rPr lang="ru-RU" sz="1900" b="1" i="1" dirty="0"/>
              <a:t>Платина</a:t>
            </a:r>
            <a:r>
              <a:rPr lang="ru-RU" sz="1900" i="1" dirty="0"/>
              <a:t> </a:t>
            </a:r>
            <a:r>
              <a:rPr lang="ru-RU" sz="1900" dirty="0"/>
              <a:t>- 2 зерна (0,06 мг) удлинённой уплощённой формы, похожие на сглаженные кристаллы, светло-серого цвета, с матовой поверхностью. Примесь </a:t>
            </a:r>
            <a:r>
              <a:rPr lang="en-US" sz="1900" dirty="0"/>
              <a:t>Fe </a:t>
            </a:r>
            <a:r>
              <a:rPr lang="ru-RU" sz="1900" dirty="0"/>
              <a:t>до 5 %. Единично в гнездах отмечается пирротин и </a:t>
            </a:r>
            <a:r>
              <a:rPr lang="ru-RU" sz="1900" dirty="0" smtClean="0"/>
              <a:t>бадделеит. Одно </a:t>
            </a:r>
            <a:r>
              <a:rPr lang="ru-RU" sz="1900" dirty="0"/>
              <a:t>зерно (0,1 мм) </a:t>
            </a:r>
            <a:r>
              <a:rPr lang="ru-RU" sz="1900" b="1" i="1" dirty="0"/>
              <a:t>железо-</a:t>
            </a:r>
            <a:r>
              <a:rPr lang="ru-RU" sz="1900" b="1" i="1" dirty="0" err="1"/>
              <a:t>платино</a:t>
            </a:r>
            <a:r>
              <a:rPr lang="ru-RU" sz="1900" b="1" i="1" dirty="0"/>
              <a:t>-циркониевого сплава, </a:t>
            </a:r>
            <a:r>
              <a:rPr lang="ru-RU" sz="1900" dirty="0"/>
              <a:t>примерного состава </a:t>
            </a:r>
            <a:r>
              <a:rPr lang="en-US" sz="1900" b="1" i="1" dirty="0" err="1"/>
              <a:t>FePt</a:t>
            </a:r>
            <a:r>
              <a:rPr lang="ru-RU" sz="1900" b="1" i="1" baseline="-25000" dirty="0"/>
              <a:t>3</a:t>
            </a:r>
            <a:r>
              <a:rPr lang="en-US" sz="1900" b="1" i="1" dirty="0" err="1"/>
              <a:t>Zr</a:t>
            </a:r>
            <a:r>
              <a:rPr lang="ru-RU" sz="1900" b="1" i="1" baseline="-25000" dirty="0"/>
              <a:t>6</a:t>
            </a:r>
            <a:r>
              <a:rPr lang="ru-RU" sz="1900" b="1" i="1" dirty="0"/>
              <a:t> </a:t>
            </a:r>
            <a:r>
              <a:rPr lang="ru-RU" sz="1900" dirty="0"/>
              <a:t>в виде уплощённого кубооктаэдра отличается светлым, почти белым цветом с металлическим блеском. </a:t>
            </a:r>
            <a:endParaRPr lang="ru-RU" sz="1900" b="1" i="1" dirty="0"/>
          </a:p>
          <a:p>
            <a:r>
              <a:rPr lang="ru-RU" sz="1900" b="1" i="1" dirty="0"/>
              <a:t>Содержание платиноидов </a:t>
            </a:r>
            <a:r>
              <a:rPr lang="ru-RU" sz="1900" dirty="0"/>
              <a:t>в окисленных рудах месторождения Малмыж можно охарактеризовать рядом </a:t>
            </a:r>
            <a:r>
              <a:rPr lang="en-US" sz="1900" b="1" i="1" dirty="0"/>
              <a:t>Pt</a:t>
            </a:r>
            <a:r>
              <a:rPr lang="ru-RU" sz="1900" b="1" i="1" dirty="0"/>
              <a:t> ≈ </a:t>
            </a:r>
            <a:r>
              <a:rPr lang="en-US" sz="1900" b="1" i="1" dirty="0"/>
              <a:t>Pd</a:t>
            </a:r>
            <a:r>
              <a:rPr lang="ru-RU" sz="1900" b="1" i="1" dirty="0" smtClean="0"/>
              <a:t>.</a:t>
            </a:r>
            <a:endParaRPr lang="ru-RU" sz="1900" dirty="0" smtClean="0"/>
          </a:p>
          <a:p>
            <a:r>
              <a:rPr lang="ru-RU" sz="1900" dirty="0"/>
              <a:t>В парагенетической ассоциации с платиной отмечаются </a:t>
            </a:r>
            <a:r>
              <a:rPr lang="ru-RU" sz="1900" dirty="0" smtClean="0"/>
              <a:t>самородные</a:t>
            </a:r>
            <a:r>
              <a:rPr lang="en-US" sz="1900" dirty="0" smtClean="0"/>
              <a:t> Cu</a:t>
            </a:r>
            <a:r>
              <a:rPr lang="ru-RU" sz="1900" dirty="0" smtClean="0"/>
              <a:t>, </a:t>
            </a:r>
            <a:r>
              <a:rPr lang="en-US" sz="1900" dirty="0" smtClean="0"/>
              <a:t>Zn</a:t>
            </a:r>
            <a:r>
              <a:rPr lang="ru-RU" sz="1900" dirty="0" smtClean="0"/>
              <a:t> и </a:t>
            </a:r>
            <a:r>
              <a:rPr lang="en-US" sz="1900" dirty="0" smtClean="0"/>
              <a:t>Al</a:t>
            </a:r>
            <a:r>
              <a:rPr lang="ru-RU" sz="1900" dirty="0" smtClean="0"/>
              <a:t>, </a:t>
            </a:r>
            <a:r>
              <a:rPr lang="ru-RU" sz="1900" dirty="0"/>
              <a:t>циркон, арсенопирит, ярозит, гематит, ковеллин, борнит, халькозин, дигенит, а также азурит и малахит</a:t>
            </a:r>
            <a:r>
              <a:rPr lang="ru-RU" sz="1900" dirty="0" smtClean="0"/>
              <a:t>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39694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Георесурсы 2018\рисунки Георесурсы\рис P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628800"/>
            <a:ext cx="7416824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36815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2"/>
                </a:solidFill>
              </a:rPr>
              <a:t>Кристаллы (0,1-0,2 мм) железистой </a:t>
            </a:r>
            <a:r>
              <a:rPr lang="ru-RU" sz="2400" b="1" i="1" dirty="0" smtClean="0">
                <a:solidFill>
                  <a:schemeClr val="tx2"/>
                </a:solidFill>
              </a:rPr>
              <a:t>платины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(</a:t>
            </a:r>
            <a:r>
              <a:rPr lang="ru-RU" sz="2400" b="1" i="1" dirty="0" smtClean="0">
                <a:solidFill>
                  <a:schemeClr val="tx2"/>
                </a:solidFill>
              </a:rPr>
              <a:t>а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r>
              <a:rPr lang="ru-RU" sz="2400" dirty="0" smtClean="0">
                <a:solidFill>
                  <a:schemeClr val="tx2"/>
                </a:solidFill>
              </a:rPr>
              <a:t> и природного </a:t>
            </a:r>
            <a:r>
              <a:rPr lang="ru-RU" sz="2400" b="1" i="1" dirty="0" smtClean="0">
                <a:solidFill>
                  <a:schemeClr val="tx2"/>
                </a:solidFill>
              </a:rPr>
              <a:t>железо-платиноциркониевого сплава </a:t>
            </a:r>
            <a:r>
              <a:rPr lang="ru-RU" sz="2400" dirty="0" smtClean="0">
                <a:solidFill>
                  <a:schemeClr val="tx2"/>
                </a:solidFill>
              </a:rPr>
              <a:t>примерного состава </a:t>
            </a:r>
            <a:r>
              <a:rPr lang="en-US" sz="2400" b="1" i="1" dirty="0" err="1" smtClean="0">
                <a:solidFill>
                  <a:schemeClr val="tx2"/>
                </a:solidFill>
              </a:rPr>
              <a:t>FePt</a:t>
            </a:r>
            <a:r>
              <a:rPr lang="ru-RU" sz="2400" b="1" i="1" baseline="-25000" dirty="0">
                <a:solidFill>
                  <a:schemeClr val="tx2"/>
                </a:solidFill>
              </a:rPr>
              <a:t>3</a:t>
            </a:r>
            <a:r>
              <a:rPr lang="en-US" sz="2400" b="1" i="1" dirty="0" err="1">
                <a:solidFill>
                  <a:schemeClr val="tx2"/>
                </a:solidFill>
              </a:rPr>
              <a:t>Zr</a:t>
            </a:r>
            <a:r>
              <a:rPr lang="ru-RU" sz="2400" b="1" i="1" baseline="-25000" dirty="0">
                <a:solidFill>
                  <a:schemeClr val="tx2"/>
                </a:solidFill>
              </a:rPr>
              <a:t>6</a:t>
            </a:r>
            <a:r>
              <a:rPr lang="ru-RU" sz="2400" b="1" i="1" dirty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(</a:t>
            </a:r>
            <a:r>
              <a:rPr lang="ru-RU" sz="2400" b="1" i="1" dirty="0">
                <a:solidFill>
                  <a:schemeClr val="tx2"/>
                </a:solidFill>
              </a:rPr>
              <a:t>б</a:t>
            </a:r>
            <a:r>
              <a:rPr lang="ru-RU" sz="2400" dirty="0" smtClean="0">
                <a:solidFill>
                  <a:schemeClr val="tx2"/>
                </a:solidFill>
              </a:rPr>
              <a:t>) из окисленных руд участка </a:t>
            </a:r>
            <a:r>
              <a:rPr lang="ru-RU" sz="2400" b="1" i="1" dirty="0" smtClean="0">
                <a:solidFill>
                  <a:schemeClr val="tx2"/>
                </a:solidFill>
              </a:rPr>
              <a:t>Свобода</a:t>
            </a:r>
            <a:r>
              <a:rPr lang="ru-RU" sz="2400" dirty="0" smtClean="0">
                <a:solidFill>
                  <a:schemeClr val="tx2"/>
                </a:solidFill>
              </a:rPr>
              <a:t> золото-меднопорфирового месторождения </a:t>
            </a:r>
            <a:r>
              <a:rPr lang="ru-RU" sz="2400" b="1" i="1" dirty="0" smtClean="0">
                <a:solidFill>
                  <a:schemeClr val="tx2"/>
                </a:solidFill>
              </a:rPr>
              <a:t>Малмыж</a:t>
            </a:r>
            <a:endParaRPr lang="ru-RU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942"/>
            <a:ext cx="3096345" cy="5915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dirty="0" smtClean="0"/>
              <a:t>Весовые знаки </a:t>
            </a:r>
            <a:r>
              <a:rPr lang="ru-RU" sz="2500" b="1" i="1" dirty="0" smtClean="0"/>
              <a:t>золота (0,1-0,7 мм) </a:t>
            </a:r>
            <a:r>
              <a:rPr lang="ru-RU" sz="2500" dirty="0" smtClean="0"/>
              <a:t>сложной формы, структуры и состава. Преобладает </a:t>
            </a:r>
            <a:r>
              <a:rPr lang="ru-RU" sz="2500" b="1" i="1" dirty="0" smtClean="0"/>
              <a:t>электрум</a:t>
            </a:r>
            <a:r>
              <a:rPr lang="ru-RU" sz="2500" dirty="0" smtClean="0"/>
              <a:t> </a:t>
            </a:r>
            <a:r>
              <a:rPr lang="ru-RU" sz="2500" dirty="0"/>
              <a:t>с содержанием </a:t>
            </a:r>
            <a:r>
              <a:rPr lang="en-US" sz="2500" dirty="0" smtClean="0"/>
              <a:t>Ag </a:t>
            </a:r>
            <a:r>
              <a:rPr lang="ru-RU" sz="2500" dirty="0" smtClean="0"/>
              <a:t>до </a:t>
            </a:r>
            <a:r>
              <a:rPr lang="ru-RU" sz="2500" dirty="0"/>
              <a:t>17-26 % </a:t>
            </a:r>
            <a:r>
              <a:rPr lang="ru-RU" sz="2500" dirty="0" smtClean="0"/>
              <a:t>масс. Отмечаются вростки </a:t>
            </a:r>
            <a:r>
              <a:rPr lang="ru-RU" sz="2500" b="1" i="1" dirty="0" smtClean="0"/>
              <a:t>аргентита</a:t>
            </a:r>
            <a:r>
              <a:rPr lang="ru-RU" sz="2500" dirty="0" smtClean="0"/>
              <a:t> (до 50 мкм), </a:t>
            </a:r>
            <a:r>
              <a:rPr lang="ru-RU" sz="2500" b="1" i="1" dirty="0" smtClean="0"/>
              <a:t>галенита</a:t>
            </a:r>
            <a:r>
              <a:rPr lang="ru-RU" sz="2500" dirty="0" smtClean="0"/>
              <a:t>, </a:t>
            </a:r>
            <a:r>
              <a:rPr lang="ru-RU" sz="2500" b="1" i="1" dirty="0" smtClean="0"/>
              <a:t>кадмистого серебра</a:t>
            </a:r>
            <a:r>
              <a:rPr lang="ru-RU" sz="2500" dirty="0" smtClean="0"/>
              <a:t>.</a:t>
            </a:r>
          </a:p>
          <a:p>
            <a:pPr marL="0" indent="0">
              <a:buNone/>
            </a:pPr>
            <a:r>
              <a:rPr lang="ru-RU" sz="2500" dirty="0" smtClean="0"/>
              <a:t>Примеси </a:t>
            </a:r>
            <a:r>
              <a:rPr lang="en-US" sz="2500" dirty="0"/>
              <a:t>Pb, </a:t>
            </a:r>
            <a:r>
              <a:rPr lang="en-US" sz="2500" dirty="0" smtClean="0"/>
              <a:t>Cd</a:t>
            </a:r>
            <a:r>
              <a:rPr lang="ru-RU" sz="2500" dirty="0" smtClean="0"/>
              <a:t> (вариативны).   </a:t>
            </a:r>
            <a:endParaRPr lang="ru-RU" sz="2500" dirty="0"/>
          </a:p>
        </p:txBody>
      </p:sp>
      <p:pic>
        <p:nvPicPr>
          <p:cNvPr id="4" name="Объект 3" descr="C:\Users\User\Desktop\Георесурсы 2018\рисунки Георесурсы\рис Au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942"/>
            <a:ext cx="5688632" cy="6537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5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2664296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300" dirty="0" smtClean="0"/>
              <a:t>Кристаллики </a:t>
            </a:r>
            <a:r>
              <a:rPr lang="ru-RU" sz="2300" b="1" i="1" dirty="0" smtClean="0"/>
              <a:t>алмазов</a:t>
            </a:r>
            <a:r>
              <a:rPr lang="ru-RU" sz="2300" dirty="0" smtClean="0"/>
              <a:t> зеленоватого цвета, размером от 20 мкм до 0,4 мм, выделенные из </a:t>
            </a:r>
            <a:r>
              <a:rPr lang="ru-RU" sz="2300" b="1" i="1" dirty="0" smtClean="0"/>
              <a:t>окисленных руд уч. Свобода   </a:t>
            </a:r>
            <a:r>
              <a:rPr lang="en-US" sz="2300" dirty="0" smtClean="0"/>
              <a:t>Au-Cu</a:t>
            </a:r>
            <a:r>
              <a:rPr lang="ru-RU" sz="2300" dirty="0" smtClean="0"/>
              <a:t>-</a:t>
            </a:r>
            <a:r>
              <a:rPr lang="en-US" sz="2300" dirty="0" smtClean="0"/>
              <a:t> </a:t>
            </a:r>
            <a:r>
              <a:rPr lang="ru-RU" sz="2300" dirty="0" smtClean="0"/>
              <a:t>порфирового месторождения Малмыж. </a:t>
            </a:r>
            <a:endParaRPr lang="en-US" sz="2300" dirty="0" smtClean="0"/>
          </a:p>
          <a:p>
            <a:pPr marL="0" indent="0">
              <a:buNone/>
            </a:pPr>
            <a:r>
              <a:rPr lang="ru-RU" sz="2300" dirty="0" smtClean="0"/>
              <a:t>Могут содержать налёты тенардита, </a:t>
            </a:r>
            <a:r>
              <a:rPr lang="en-US" sz="2300" dirty="0" smtClean="0"/>
              <a:t>Au</a:t>
            </a:r>
            <a:r>
              <a:rPr lang="ru-RU" sz="2300" dirty="0" smtClean="0"/>
              <a:t>, включения азота, алюминия, </a:t>
            </a:r>
            <a:r>
              <a:rPr lang="en-US" sz="2300" dirty="0" smtClean="0"/>
              <a:t>Na.</a:t>
            </a:r>
          </a:p>
          <a:p>
            <a:pPr marL="0" indent="0">
              <a:buNone/>
            </a:pPr>
            <a:r>
              <a:rPr lang="ru-RU" sz="2300" b="1" i="1" dirty="0" smtClean="0"/>
              <a:t>Происхождение проблематично</a:t>
            </a:r>
            <a:r>
              <a:rPr lang="ru-RU" sz="2300" dirty="0" smtClean="0"/>
              <a:t>.</a:t>
            </a:r>
            <a:endParaRPr lang="ru-RU" sz="2300" dirty="0"/>
          </a:p>
        </p:txBody>
      </p:sp>
      <p:pic>
        <p:nvPicPr>
          <p:cNvPr id="4" name="Объект 3" descr="C:\Users\User\Desktop\Стат 2018\Малмыж\рис к стат Малмыж\рис 4 алмаз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332656"/>
            <a:ext cx="6192688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764704"/>
            <a:ext cx="9001000" cy="57606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Платиновая </a:t>
            </a:r>
            <a:r>
              <a:rPr lang="ru-RU" dirty="0"/>
              <a:t>минерализация </a:t>
            </a:r>
            <a:r>
              <a:rPr lang="ru-RU" dirty="0" smtClean="0"/>
              <a:t>месторождения Кондёр (</a:t>
            </a:r>
            <a:r>
              <a:rPr lang="en-US" dirty="0" smtClean="0"/>
              <a:t>Pt 2</a:t>
            </a:r>
            <a:r>
              <a:rPr lang="ru-RU" dirty="0" smtClean="0"/>
              <a:t>  г/м  куб.) – это иридистая </a:t>
            </a:r>
            <a:r>
              <a:rPr lang="ru-RU" dirty="0"/>
              <a:t>изоферроплатина с примесями </a:t>
            </a:r>
            <a:r>
              <a:rPr lang="en-US" dirty="0"/>
              <a:t>Cu</a:t>
            </a:r>
            <a:r>
              <a:rPr lang="ru-RU" dirty="0"/>
              <a:t> и </a:t>
            </a:r>
            <a:r>
              <a:rPr lang="en-US" dirty="0" smtClean="0"/>
              <a:t>Pb</a:t>
            </a:r>
            <a:r>
              <a:rPr lang="ru-RU" dirty="0"/>
              <a:t>;</a:t>
            </a:r>
            <a:r>
              <a:rPr lang="ru-RU" dirty="0" smtClean="0"/>
              <a:t> включения </a:t>
            </a:r>
            <a:r>
              <a:rPr lang="ru-RU" dirty="0"/>
              <a:t>минералов лёгких и тяжёлых платиноидов, золота и </a:t>
            </a:r>
            <a:r>
              <a:rPr lang="ru-RU" dirty="0" smtClean="0"/>
              <a:t>серебра (</a:t>
            </a:r>
            <a:r>
              <a:rPr lang="ru-RU" dirty="0"/>
              <a:t>свыше 50 редких минералов </a:t>
            </a:r>
            <a:r>
              <a:rPr lang="ru-RU" dirty="0" smtClean="0"/>
              <a:t>драгоценных металлов). Ряд </a:t>
            </a:r>
            <a:r>
              <a:rPr lang="en-US" b="1" dirty="0" smtClean="0"/>
              <a:t>PGE</a:t>
            </a:r>
            <a:r>
              <a:rPr lang="ru-RU" dirty="0" smtClean="0"/>
              <a:t>: </a:t>
            </a:r>
            <a:r>
              <a:rPr lang="ru-RU" b="1" dirty="0" err="1"/>
              <a:t>Pt</a:t>
            </a:r>
            <a:r>
              <a:rPr lang="ru-RU" b="1" dirty="0">
                <a:sym typeface="Symbol"/>
              </a:rPr>
              <a:t></a:t>
            </a:r>
            <a:r>
              <a:rPr lang="ru-RU" b="1" dirty="0" err="1"/>
              <a:t>Ir</a:t>
            </a:r>
            <a:r>
              <a:rPr lang="ru-RU" b="1" dirty="0" err="1">
                <a:sym typeface="Symbol"/>
              </a:rPr>
              <a:t></a:t>
            </a:r>
            <a:r>
              <a:rPr lang="ru-RU" b="1" dirty="0" err="1"/>
              <a:t>Os</a:t>
            </a:r>
            <a:r>
              <a:rPr lang="ru-RU" b="1" dirty="0" err="1" smtClean="0">
                <a:sym typeface="Symbol"/>
              </a:rPr>
              <a:t></a:t>
            </a:r>
            <a:r>
              <a:rPr lang="ru-RU" b="1" dirty="0" err="1" smtClean="0"/>
              <a:t>Rh</a:t>
            </a:r>
            <a:r>
              <a:rPr lang="ru-RU" b="1" dirty="0" err="1" smtClean="0">
                <a:sym typeface="Symbol"/>
              </a:rPr>
              <a:t></a:t>
            </a:r>
            <a:r>
              <a:rPr lang="ru-RU" b="1" dirty="0" err="1" smtClean="0"/>
              <a:t>Pd</a:t>
            </a:r>
            <a:r>
              <a:rPr lang="ru-RU" b="1" dirty="0" err="1">
                <a:sym typeface="Symbol"/>
              </a:rPr>
              <a:t></a:t>
            </a:r>
            <a:r>
              <a:rPr lang="ru-RU" b="1" dirty="0" err="1" smtClean="0"/>
              <a:t>Ru</a:t>
            </a:r>
            <a:r>
              <a:rPr lang="ru-RU" b="1" dirty="0" smtClean="0"/>
              <a:t>.</a:t>
            </a:r>
          </a:p>
          <a:p>
            <a:r>
              <a:rPr lang="ru-RU" dirty="0"/>
              <a:t>Железомарганцевое месторождение Поперечное </a:t>
            </a:r>
            <a:r>
              <a:rPr lang="ru-RU" dirty="0" smtClean="0"/>
              <a:t>- содержит </a:t>
            </a:r>
            <a:r>
              <a:rPr lang="en-US" dirty="0" smtClean="0"/>
              <a:t>Pt</a:t>
            </a:r>
            <a:r>
              <a:rPr lang="en-US" sz="1800" dirty="0" smtClean="0"/>
              <a:t>3</a:t>
            </a:r>
            <a:r>
              <a:rPr lang="en-US" dirty="0" smtClean="0"/>
              <a:t>Fe  </a:t>
            </a:r>
            <a:r>
              <a:rPr lang="ru-RU" dirty="0" smtClean="0"/>
              <a:t>с примесями </a:t>
            </a:r>
            <a:r>
              <a:rPr lang="en-US" dirty="0"/>
              <a:t>Cu</a:t>
            </a:r>
            <a:r>
              <a:rPr lang="ru-RU" dirty="0"/>
              <a:t>, Pd, </a:t>
            </a:r>
            <a:r>
              <a:rPr lang="ru-RU" dirty="0" err="1"/>
              <a:t>Sn</a:t>
            </a:r>
            <a:r>
              <a:rPr lang="ru-RU" dirty="0"/>
              <a:t>, </a:t>
            </a:r>
            <a:r>
              <a:rPr lang="ru-RU" dirty="0" err="1"/>
              <a:t>Ni</a:t>
            </a:r>
            <a:r>
              <a:rPr lang="ru-RU" dirty="0"/>
              <a:t> </a:t>
            </a:r>
            <a:r>
              <a:rPr lang="en-US" dirty="0"/>
              <a:t>Co</a:t>
            </a:r>
            <a:r>
              <a:rPr lang="ru-RU" dirty="0"/>
              <a:t>, </a:t>
            </a:r>
            <a:r>
              <a:rPr lang="en-US" dirty="0"/>
              <a:t>Cr</a:t>
            </a:r>
            <a:r>
              <a:rPr lang="ru-RU" dirty="0"/>
              <a:t>, </a:t>
            </a:r>
            <a:r>
              <a:rPr lang="en-US" dirty="0" smtClean="0"/>
              <a:t>V</a:t>
            </a:r>
            <a:r>
              <a:rPr lang="ru-RU" dirty="0" smtClean="0"/>
              <a:t>; включения кристаллов сульфидов</a:t>
            </a:r>
            <a:r>
              <a:rPr lang="ru-RU" dirty="0"/>
              <a:t>, сульфоарсенидов </a:t>
            </a:r>
            <a:r>
              <a:rPr lang="en-US" dirty="0"/>
              <a:t>Rh</a:t>
            </a:r>
            <a:r>
              <a:rPr lang="ru-RU" dirty="0"/>
              <a:t>, </a:t>
            </a:r>
            <a:r>
              <a:rPr lang="en-US" dirty="0" err="1"/>
              <a:t>Ir</a:t>
            </a:r>
            <a:r>
              <a:rPr lang="ru-RU" dirty="0"/>
              <a:t>, </a:t>
            </a:r>
            <a:r>
              <a:rPr lang="en-US" dirty="0"/>
              <a:t>Ru</a:t>
            </a:r>
            <a:r>
              <a:rPr lang="ru-RU" dirty="0"/>
              <a:t>, </a:t>
            </a:r>
            <a:r>
              <a:rPr lang="en-US" dirty="0" err="1"/>
              <a:t>Os</a:t>
            </a:r>
            <a:r>
              <a:rPr lang="ru-RU" dirty="0"/>
              <a:t>. </a:t>
            </a:r>
            <a:r>
              <a:rPr lang="en-US" dirty="0" smtClean="0"/>
              <a:t> Pd - </a:t>
            </a:r>
            <a:r>
              <a:rPr lang="ru-RU" dirty="0" smtClean="0"/>
              <a:t> примесь </a:t>
            </a:r>
            <a:r>
              <a:rPr lang="ru-RU" dirty="0"/>
              <a:t>в золоте и платине. </a:t>
            </a:r>
            <a:r>
              <a:rPr lang="en-US" dirty="0" smtClean="0"/>
              <a:t>Pt~0,2-3,6 </a:t>
            </a:r>
            <a:r>
              <a:rPr lang="ru-RU" dirty="0" smtClean="0"/>
              <a:t>г/т</a:t>
            </a:r>
            <a:r>
              <a:rPr lang="ru-RU" dirty="0"/>
              <a:t> </a:t>
            </a:r>
            <a:r>
              <a:rPr lang="en-US" dirty="0" smtClean="0"/>
              <a:t>Au~0,45-0,79</a:t>
            </a:r>
            <a:r>
              <a:rPr lang="ru-RU" dirty="0" smtClean="0"/>
              <a:t> г/т</a:t>
            </a:r>
            <a:r>
              <a:rPr lang="ru-RU" dirty="0"/>
              <a:t>.</a:t>
            </a:r>
            <a:r>
              <a:rPr lang="en-US" dirty="0" smtClean="0"/>
              <a:t>   </a:t>
            </a:r>
            <a:r>
              <a:rPr lang="ru-RU" dirty="0" smtClean="0"/>
              <a:t>Ряд : </a:t>
            </a:r>
            <a:r>
              <a:rPr lang="ru-RU" b="1" dirty="0" err="1"/>
              <a:t>Pt</a:t>
            </a:r>
            <a:r>
              <a:rPr lang="ru-RU" b="1" dirty="0">
                <a:sym typeface="Symbol"/>
              </a:rPr>
              <a:t></a:t>
            </a:r>
            <a:r>
              <a:rPr lang="ru-RU" b="1" dirty="0" err="1"/>
              <a:t>Rh</a:t>
            </a:r>
            <a:r>
              <a:rPr lang="ru-RU" b="1" dirty="0" err="1">
                <a:sym typeface="Symbol"/>
              </a:rPr>
              <a:t></a:t>
            </a:r>
            <a:r>
              <a:rPr lang="ru-RU" b="1" dirty="0" err="1"/>
              <a:t>Ir</a:t>
            </a:r>
            <a:r>
              <a:rPr lang="ru-RU" b="1" dirty="0" err="1">
                <a:sym typeface="Symbol"/>
              </a:rPr>
              <a:t></a:t>
            </a:r>
            <a:r>
              <a:rPr lang="ru-RU" b="1" dirty="0" err="1"/>
              <a:t>Ru</a:t>
            </a:r>
            <a:r>
              <a:rPr lang="ru-RU" b="1" dirty="0" err="1">
                <a:sym typeface="Symbol"/>
              </a:rPr>
              <a:t></a:t>
            </a:r>
            <a:r>
              <a:rPr lang="ru-RU" b="1" dirty="0" err="1"/>
              <a:t>Os</a:t>
            </a:r>
            <a:r>
              <a:rPr lang="ru-RU" b="1" dirty="0" err="1">
                <a:sym typeface="Symbol"/>
              </a:rPr>
              <a:t></a:t>
            </a:r>
            <a:r>
              <a:rPr lang="ru-RU" b="1" dirty="0" err="1"/>
              <a:t>Pd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Платиноносность </a:t>
            </a:r>
            <a:r>
              <a:rPr lang="ru-RU" dirty="0"/>
              <a:t>месторождения </a:t>
            </a:r>
            <a:r>
              <a:rPr lang="ru-RU" dirty="0" smtClean="0"/>
              <a:t>Малмыж изучена </a:t>
            </a:r>
            <a:r>
              <a:rPr lang="ru-RU" dirty="0"/>
              <a:t>слабо: выявлены </a:t>
            </a:r>
            <a:r>
              <a:rPr lang="ru-RU" dirty="0" smtClean="0"/>
              <a:t>минералы</a:t>
            </a:r>
            <a:r>
              <a:rPr lang="en-US" dirty="0" smtClean="0"/>
              <a:t> Pd</a:t>
            </a:r>
            <a:r>
              <a:rPr lang="ru-RU" dirty="0" smtClean="0"/>
              <a:t>; </a:t>
            </a:r>
            <a:r>
              <a:rPr lang="ru-RU" dirty="0"/>
              <a:t>в окисленных рудах </a:t>
            </a:r>
            <a:r>
              <a:rPr lang="ru-RU" dirty="0" smtClean="0"/>
              <a:t>уч. </a:t>
            </a:r>
            <a:r>
              <a:rPr lang="ru-RU" dirty="0"/>
              <a:t>Свобода - железистая платина и интерметаллид </a:t>
            </a:r>
            <a:r>
              <a:rPr lang="en-US" dirty="0" err="1"/>
              <a:t>FePt</a:t>
            </a:r>
            <a:r>
              <a:rPr lang="ru-RU" baseline="-25000" dirty="0"/>
              <a:t>3</a:t>
            </a:r>
            <a:r>
              <a:rPr lang="en-US" dirty="0" err="1"/>
              <a:t>Zr</a:t>
            </a:r>
            <a:r>
              <a:rPr lang="ru-RU" baseline="-25000" dirty="0"/>
              <a:t>6</a:t>
            </a:r>
            <a:r>
              <a:rPr lang="ru-RU" dirty="0"/>
              <a:t>. </a:t>
            </a:r>
            <a:r>
              <a:rPr lang="ru-RU" dirty="0" smtClean="0"/>
              <a:t>Содержание платиноидов: </a:t>
            </a:r>
            <a:r>
              <a:rPr lang="en-US" b="1" i="1" dirty="0" smtClean="0"/>
              <a:t>Pt</a:t>
            </a:r>
            <a:r>
              <a:rPr lang="ru-RU" b="1" i="1" dirty="0"/>
              <a:t> ≈ </a:t>
            </a:r>
            <a:r>
              <a:rPr lang="en-US" b="1" i="1" dirty="0"/>
              <a:t>Pd</a:t>
            </a:r>
            <a:r>
              <a:rPr lang="ru-RU" b="1" i="1" dirty="0" smtClean="0"/>
              <a:t>.</a:t>
            </a:r>
          </a:p>
          <a:p>
            <a:r>
              <a:rPr lang="ru-RU" dirty="0" smtClean="0"/>
              <a:t>Источники </a:t>
            </a:r>
            <a:r>
              <a:rPr lang="ru-RU" dirty="0"/>
              <a:t>платины </a:t>
            </a:r>
            <a:r>
              <a:rPr lang="ru-RU" dirty="0" smtClean="0"/>
              <a:t>во всех изученных месторождениях </a:t>
            </a:r>
            <a:r>
              <a:rPr lang="ru-RU" dirty="0"/>
              <a:t>высокотемпературные глубинные</a:t>
            </a:r>
            <a:r>
              <a:rPr lang="ru-RU" dirty="0" smtClean="0"/>
              <a:t>.</a:t>
            </a:r>
          </a:p>
          <a:p>
            <a:r>
              <a:rPr lang="ru-RU" dirty="0"/>
              <a:t>Месторождения -  Поперечное и Малмыж - имеют хорошие перспективы в качестве альтернативных источников платины при комплексной переработке.</a:t>
            </a:r>
          </a:p>
          <a:p>
            <a:endParaRPr lang="ru-RU" b="1" i="1" dirty="0" smtClean="0"/>
          </a:p>
          <a:p>
            <a:endParaRPr lang="ru-RU" b="1" i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6004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3" cy="3312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</a:t>
            </a:r>
          </a:p>
          <a:p>
            <a:pPr marL="0" indent="0" algn="ctr">
              <a:buNone/>
            </a:pPr>
            <a:r>
              <a:rPr lang="ru-RU" sz="8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 ВНИМАНИЕ!</a:t>
            </a:r>
            <a:endParaRPr lang="ru-RU" sz="8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3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4128" y="209430"/>
            <a:ext cx="3312368" cy="537981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МЕСТОРОЖДЕНИЙ: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россыпной платины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Кондёр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Fe-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марганцевого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Поперечное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еднопорфирового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Малмыж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" y="209430"/>
            <a:ext cx="5753292" cy="638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496" y="1412776"/>
            <a:ext cx="9001000" cy="51845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200" dirty="0"/>
              <a:t>Главный минерал </a:t>
            </a:r>
            <a:r>
              <a:rPr lang="ru-RU" sz="2200" dirty="0" smtClean="0"/>
              <a:t>- </a:t>
            </a:r>
            <a:r>
              <a:rPr lang="ru-RU" sz="2200" b="1" i="1" dirty="0" smtClean="0"/>
              <a:t>иридистая </a:t>
            </a:r>
            <a:r>
              <a:rPr lang="ru-RU" sz="2200" b="1" i="1" dirty="0"/>
              <a:t>изоферроплатина</a:t>
            </a:r>
            <a:r>
              <a:rPr lang="ru-RU" sz="2200" dirty="0"/>
              <a:t>, </a:t>
            </a:r>
            <a:r>
              <a:rPr lang="ru-RU" sz="2200" dirty="0" smtClean="0"/>
              <a:t>примеси - </a:t>
            </a:r>
            <a:r>
              <a:rPr lang="en-US" sz="2200" b="1" i="1" dirty="0"/>
              <a:t>Pb</a:t>
            </a:r>
            <a:r>
              <a:rPr lang="ru-RU" sz="2200" b="1" i="1" dirty="0"/>
              <a:t>, </a:t>
            </a:r>
            <a:r>
              <a:rPr lang="en-US" sz="2200" b="1" i="1" dirty="0"/>
              <a:t>Cu</a:t>
            </a:r>
            <a:r>
              <a:rPr lang="ru-RU" sz="2200" b="1" i="1" dirty="0"/>
              <a:t> </a:t>
            </a:r>
            <a:r>
              <a:rPr lang="ru-RU" sz="2200" dirty="0"/>
              <a:t>и </a:t>
            </a:r>
            <a:r>
              <a:rPr lang="ru-RU" sz="2200" b="1" i="1" dirty="0" smtClean="0"/>
              <a:t>платиноиды</a:t>
            </a:r>
            <a:r>
              <a:rPr lang="ru-RU" sz="2200" dirty="0" smtClean="0"/>
              <a:t>. В россыпи </a:t>
            </a:r>
            <a:r>
              <a:rPr lang="ru-RU" sz="2200" dirty="0"/>
              <a:t>выявлено </a:t>
            </a:r>
            <a:r>
              <a:rPr lang="ru-RU" sz="2200" b="1" i="1" dirty="0"/>
              <a:t>более 50 минералов </a:t>
            </a:r>
            <a:r>
              <a:rPr lang="ru-RU" sz="2200" b="1" i="1" dirty="0" smtClean="0"/>
              <a:t> платиноидов</a:t>
            </a:r>
            <a:r>
              <a:rPr lang="ru-RU" sz="2200" b="1" i="1" dirty="0"/>
              <a:t>, золота и серебра.</a:t>
            </a:r>
            <a:r>
              <a:rPr lang="ru-RU" sz="2200" dirty="0"/>
              <a:t> </a:t>
            </a:r>
            <a:r>
              <a:rPr lang="ru-RU" sz="2200" dirty="0" smtClean="0"/>
              <a:t>Сложные сульфиды, арсениды, сульфоарсениды, </a:t>
            </a:r>
            <a:r>
              <a:rPr lang="ru-RU" sz="2200" dirty="0" err="1" smtClean="0"/>
              <a:t>висмутиды</a:t>
            </a:r>
            <a:r>
              <a:rPr lang="ru-RU" sz="2200" dirty="0" smtClean="0"/>
              <a:t> и антимониды, </a:t>
            </a:r>
            <a:r>
              <a:rPr lang="ru-RU" sz="2200" dirty="0" err="1" smtClean="0"/>
              <a:t>станниды</a:t>
            </a:r>
            <a:r>
              <a:rPr lang="ru-RU" sz="2200" dirty="0" smtClean="0"/>
              <a:t>. Некоторые </a:t>
            </a:r>
            <a:r>
              <a:rPr lang="ru-RU" sz="2200" dirty="0"/>
              <a:t>из </a:t>
            </a:r>
            <a:r>
              <a:rPr lang="ru-RU" sz="2200" dirty="0" smtClean="0"/>
              <a:t>минералов  - новые и редко встречающиеся: </a:t>
            </a:r>
            <a:r>
              <a:rPr lang="ru-RU" sz="2200" b="1" i="1" dirty="0" smtClean="0"/>
              <a:t>бортниковит</a:t>
            </a:r>
            <a:r>
              <a:rPr lang="ru-RU" sz="2200" dirty="0" smtClean="0"/>
              <a:t> </a:t>
            </a:r>
            <a:r>
              <a:rPr lang="en-US" sz="2200" dirty="0" err="1"/>
              <a:t>Pd</a:t>
            </a:r>
            <a:r>
              <a:rPr lang="ru-RU" sz="2200" baseline="-25000" dirty="0"/>
              <a:t>4</a:t>
            </a:r>
            <a:r>
              <a:rPr lang="en-US" sz="2200" dirty="0"/>
              <a:t>Cu</a:t>
            </a:r>
            <a:r>
              <a:rPr lang="ru-RU" sz="2200" baseline="-25000" dirty="0"/>
              <a:t>3</a:t>
            </a:r>
            <a:r>
              <a:rPr lang="en-US" sz="2200" dirty="0"/>
              <a:t>Zn</a:t>
            </a:r>
            <a:r>
              <a:rPr lang="ru-RU" sz="2200" dirty="0"/>
              <a:t>, </a:t>
            </a:r>
            <a:r>
              <a:rPr lang="ru-RU" sz="2200" b="1" i="1" dirty="0"/>
              <a:t>кондерит</a:t>
            </a:r>
            <a:r>
              <a:rPr lang="ru-RU" sz="2200" dirty="0"/>
              <a:t> </a:t>
            </a:r>
            <a:r>
              <a:rPr lang="en-US" sz="2200" dirty="0"/>
              <a:t>Cu</a:t>
            </a:r>
            <a:r>
              <a:rPr lang="ru-RU" sz="2200" baseline="-25000" dirty="0"/>
              <a:t>3</a:t>
            </a:r>
            <a:r>
              <a:rPr lang="en-US" sz="2200" dirty="0" err="1"/>
              <a:t>Pb</a:t>
            </a:r>
            <a:r>
              <a:rPr lang="ru-RU" sz="2200" dirty="0"/>
              <a:t>(</a:t>
            </a:r>
            <a:r>
              <a:rPr lang="en-US" sz="2200" dirty="0"/>
              <a:t>Rh</a:t>
            </a:r>
            <a:r>
              <a:rPr lang="ru-RU" sz="2200" dirty="0"/>
              <a:t>,</a:t>
            </a:r>
            <a:r>
              <a:rPr lang="en-US" sz="2200" dirty="0"/>
              <a:t>Pt</a:t>
            </a:r>
            <a:r>
              <a:rPr lang="ru-RU" sz="2200" dirty="0"/>
              <a:t>,</a:t>
            </a:r>
            <a:r>
              <a:rPr lang="en-US" sz="2200" dirty="0" err="1"/>
              <a:t>Ir</a:t>
            </a:r>
            <a:r>
              <a:rPr lang="ru-RU" sz="2200" dirty="0"/>
              <a:t>)</a:t>
            </a:r>
            <a:r>
              <a:rPr lang="ru-RU" sz="2200" baseline="-25000" dirty="0"/>
              <a:t>8</a:t>
            </a:r>
            <a:r>
              <a:rPr lang="en-US" sz="2200" dirty="0"/>
              <a:t>S</a:t>
            </a:r>
            <a:r>
              <a:rPr lang="ru-RU" sz="2200" baseline="-25000" dirty="0"/>
              <a:t>16</a:t>
            </a:r>
            <a:r>
              <a:rPr lang="ru-RU" sz="2200" dirty="0"/>
              <a:t>, </a:t>
            </a:r>
            <a:r>
              <a:rPr lang="ru-RU" sz="2200" b="1" i="1" dirty="0"/>
              <a:t>самородные </a:t>
            </a:r>
            <a:r>
              <a:rPr lang="en-US" sz="2200" b="1" i="1" dirty="0"/>
              <a:t>Ru</a:t>
            </a:r>
            <a:r>
              <a:rPr lang="ru-RU" sz="2200" b="1" i="1" dirty="0"/>
              <a:t>, </a:t>
            </a:r>
            <a:r>
              <a:rPr lang="en-US" sz="2200" b="1" i="1" dirty="0" err="1" smtClean="0"/>
              <a:t>RuOs</a:t>
            </a:r>
            <a:r>
              <a:rPr lang="ru-RU" sz="2200" dirty="0" smtClean="0"/>
              <a:t>. Включения (10-25 мкм) разнообразных минералов платиноидов образуют обычно скопления и корочки во внешней части изоферроплатины, реже самостоятельные отдельные кристаллы. </a:t>
            </a:r>
            <a:r>
              <a:rPr lang="ru-RU" sz="2200" b="1" dirty="0"/>
              <a:t>Распределение </a:t>
            </a:r>
            <a:r>
              <a:rPr lang="ru-RU" sz="2200" b="1" dirty="0" smtClean="0"/>
              <a:t>платиноидов</a:t>
            </a:r>
            <a:r>
              <a:rPr lang="ru-RU" sz="2200" dirty="0" smtClean="0"/>
              <a:t>: </a:t>
            </a:r>
            <a:r>
              <a:rPr lang="ru-RU" sz="2200" b="1" i="1" dirty="0" err="1" smtClean="0"/>
              <a:t>Pt</a:t>
            </a:r>
            <a:r>
              <a:rPr lang="ru-RU" sz="2200" b="1" i="1" dirty="0">
                <a:sym typeface="Symbol"/>
              </a:rPr>
              <a:t></a:t>
            </a:r>
            <a:r>
              <a:rPr lang="ru-RU" sz="2200" b="1" i="1" dirty="0" err="1"/>
              <a:t>Ir</a:t>
            </a:r>
            <a:r>
              <a:rPr lang="ru-RU" sz="2200" b="1" i="1" dirty="0" err="1">
                <a:sym typeface="Symbol"/>
              </a:rPr>
              <a:t></a:t>
            </a:r>
            <a:r>
              <a:rPr lang="ru-RU" sz="2200" b="1" i="1" dirty="0" err="1"/>
              <a:t>Os</a:t>
            </a:r>
            <a:r>
              <a:rPr lang="ru-RU" sz="2200" b="1" i="1" dirty="0" err="1">
                <a:sym typeface="Symbol"/>
              </a:rPr>
              <a:t></a:t>
            </a:r>
            <a:r>
              <a:rPr lang="ru-RU" sz="2200" b="1" i="1" dirty="0" err="1"/>
              <a:t>Rh</a:t>
            </a:r>
            <a:r>
              <a:rPr lang="ru-RU" sz="2200" b="1" i="1" dirty="0"/>
              <a:t> </a:t>
            </a:r>
            <a:r>
              <a:rPr lang="ru-RU" sz="2200" b="1" i="1" dirty="0">
                <a:sym typeface="Symbol"/>
              </a:rPr>
              <a:t></a:t>
            </a:r>
            <a:r>
              <a:rPr lang="ru-RU" sz="2200" b="1" i="1" dirty="0"/>
              <a:t>Pd</a:t>
            </a:r>
            <a:r>
              <a:rPr lang="ru-RU" sz="2200" b="1" i="1" dirty="0">
                <a:sym typeface="Symbol"/>
              </a:rPr>
              <a:t></a:t>
            </a:r>
            <a:r>
              <a:rPr lang="ru-RU" sz="2200" b="1" i="1" dirty="0"/>
              <a:t> </a:t>
            </a:r>
            <a:r>
              <a:rPr lang="ru-RU" sz="2200" b="1" i="1" dirty="0" err="1" smtClean="0"/>
              <a:t>Ru</a:t>
            </a:r>
            <a:endParaRPr lang="ru-RU" sz="2200" b="1" i="1" dirty="0" smtClean="0"/>
          </a:p>
          <a:p>
            <a:pPr algn="just"/>
            <a:r>
              <a:rPr lang="ru-RU" sz="2200" dirty="0"/>
              <a:t> Характерна также </a:t>
            </a:r>
            <a:r>
              <a:rPr lang="ru-RU" sz="2200" dirty="0" smtClean="0"/>
              <a:t>золотая минерализация: золото-медная </a:t>
            </a:r>
            <a:r>
              <a:rPr lang="ru-RU" sz="2200" dirty="0"/>
              <a:t>с </a:t>
            </a:r>
            <a:r>
              <a:rPr lang="en-US" sz="2200" dirty="0" smtClean="0"/>
              <a:t>Pd</a:t>
            </a:r>
            <a:r>
              <a:rPr lang="ru-RU" sz="2200" dirty="0" smtClean="0"/>
              <a:t> </a:t>
            </a:r>
            <a:r>
              <a:rPr lang="ru-RU" sz="2200" dirty="0"/>
              <a:t>и </a:t>
            </a:r>
            <a:r>
              <a:rPr lang="en-US" sz="2200" dirty="0" smtClean="0"/>
              <a:t>Pt</a:t>
            </a:r>
            <a:r>
              <a:rPr lang="ru-RU" sz="2200" dirty="0" smtClean="0"/>
              <a:t> </a:t>
            </a:r>
            <a:r>
              <a:rPr lang="ru-RU" sz="2200" dirty="0"/>
              <a:t>(в различных вариациях); </a:t>
            </a:r>
            <a:r>
              <a:rPr lang="ru-RU" sz="2200" dirty="0" smtClean="0"/>
              <a:t>золото-серебряная (золото </a:t>
            </a:r>
            <a:r>
              <a:rPr lang="ru-RU" sz="2200" dirty="0"/>
              <a:t>– электрум – кюстелит). В зернах золота встречаются включения (10-25 мкм</a:t>
            </a:r>
            <a:r>
              <a:rPr lang="ru-RU" sz="2200" dirty="0" smtClean="0"/>
              <a:t>) минералов платиноидов. </a:t>
            </a:r>
            <a:r>
              <a:rPr lang="ru-RU" sz="2200" dirty="0"/>
              <a:t>Нередко </a:t>
            </a:r>
            <a:r>
              <a:rPr lang="ru-RU" sz="2200" dirty="0" smtClean="0"/>
              <a:t>золото образует </a:t>
            </a:r>
            <a:r>
              <a:rPr lang="ru-RU" sz="2200" dirty="0"/>
              <a:t>кристаллическую сыпь и плёнки на кубических кристаллах изоферроплатины</a:t>
            </a:r>
            <a:r>
              <a:rPr lang="ru-RU" sz="2200" dirty="0" smtClean="0"/>
              <a:t>.</a:t>
            </a:r>
          </a:p>
          <a:p>
            <a:r>
              <a:rPr lang="ru-RU" sz="2200" dirty="0"/>
              <a:t>Отмечаются </a:t>
            </a:r>
            <a:r>
              <a:rPr lang="ru-RU" sz="2200" b="1" i="1" dirty="0"/>
              <a:t>самородные </a:t>
            </a:r>
            <a:r>
              <a:rPr lang="en-US" sz="2200" b="1" i="1" dirty="0"/>
              <a:t>Au, Ag, Cu</a:t>
            </a:r>
            <a:r>
              <a:rPr lang="ru-RU" sz="2200" b="1" i="1" dirty="0"/>
              <a:t>, </a:t>
            </a:r>
            <a:r>
              <a:rPr lang="en-US" sz="2200" b="1" i="1" dirty="0"/>
              <a:t>Sn</a:t>
            </a:r>
            <a:r>
              <a:rPr lang="ru-RU" sz="2200" b="1" i="1" dirty="0"/>
              <a:t>, </a:t>
            </a:r>
            <a:r>
              <a:rPr lang="en-US" sz="2200" b="1" i="1" dirty="0"/>
              <a:t>Pb</a:t>
            </a:r>
            <a:r>
              <a:rPr lang="ru-RU" sz="2200" b="1" i="1" dirty="0"/>
              <a:t>, </a:t>
            </a:r>
            <a:r>
              <a:rPr lang="en-US" sz="2200" b="1" i="1" dirty="0"/>
              <a:t>Ni</a:t>
            </a:r>
            <a:r>
              <a:rPr lang="ru-RU" sz="2200" b="1" i="1" dirty="0"/>
              <a:t>, </a:t>
            </a:r>
            <a:r>
              <a:rPr lang="en-US" sz="2200" b="1" i="1" dirty="0"/>
              <a:t>Fe</a:t>
            </a:r>
            <a:r>
              <a:rPr lang="ru-RU" sz="2200" b="1" i="1" dirty="0"/>
              <a:t>, </a:t>
            </a:r>
            <a:r>
              <a:rPr lang="en-US" sz="2200" b="1" i="1" dirty="0"/>
              <a:t>Sb</a:t>
            </a:r>
            <a:r>
              <a:rPr lang="ru-RU" sz="2200" b="1" i="1" dirty="0"/>
              <a:t>, </a:t>
            </a:r>
            <a:r>
              <a:rPr lang="en-US" sz="2200" b="1" i="1" dirty="0"/>
              <a:t>Bi</a:t>
            </a:r>
            <a:r>
              <a:rPr lang="ru-RU" sz="2200" b="1" i="1" dirty="0"/>
              <a:t> . </a:t>
            </a:r>
          </a:p>
          <a:p>
            <a:r>
              <a:rPr lang="ru-RU" sz="2200" dirty="0"/>
              <a:t>Основные минералы тяжелой фракции: пироксен, магнетит, титаномагнетит, лимонит, хромит, оливин; встречаются: апатит, альмандин и пироп, амфибол, турмалин, циркон, пирит, марказит, галенит, халькопирит, рутил, ильменит, сфен, хромдиопсид, шпинель</a:t>
            </a:r>
            <a:r>
              <a:rPr lang="ru-RU" sz="22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96144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Месторождение россыпной платины КОНДЁР (концентрически-зональный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щёлочно-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ультрабазитовый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массив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Алданский щит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9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Pt месторождений ДВ\рис к СТ\рис 1 Кондёр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924944"/>
            <a:ext cx="8712968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Рисунок 1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7256" r="4417" b="5093"/>
          <a:stretch>
            <a:fillRect/>
          </a:stretch>
        </p:blipFill>
        <p:spPr bwMode="auto">
          <a:xfrm>
            <a:off x="251520" y="348680"/>
            <a:ext cx="33024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" descr="Template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4366" r="25844" b="2843"/>
          <a:stretch>
            <a:fillRect/>
          </a:stretch>
        </p:blipFill>
        <p:spPr bwMode="auto">
          <a:xfrm>
            <a:off x="3613638" y="548680"/>
            <a:ext cx="3046594" cy="16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0232" y="251689"/>
            <a:ext cx="2232248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%         </a:t>
            </a:r>
            <a:r>
              <a:rPr lang="ru-RU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</a:t>
            </a:r>
            <a:r>
              <a:rPr lang="en-US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%</a:t>
            </a:r>
            <a:endParaRPr lang="ru-RU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- 78.73     Pt – 25.23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– 7.15      Fe – 8.00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 – 0.74     Cu – 0.73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– 2.76       O – 10.79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– 10.62      C – 55.26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4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7373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расположения Южно-Хинганского рудного узла и 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Fe-</a:t>
            </a: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месторождения Поперечного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Тих Геол 2018 Благ мет Fe-Mn\Рисунки, подписи, таблицы, приложение Поперечка\рис.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9" y="1134383"/>
            <a:ext cx="3806159" cy="55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Тих Геол 2018 Благ мет Fe-Mn\Рисунки, подписи, таблицы, приложение Поперечка\рис.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 bwMode="auto">
          <a:xfrm>
            <a:off x="4788024" y="1134384"/>
            <a:ext cx="3870325" cy="56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4807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Зёрна </a:t>
            </a:r>
            <a:r>
              <a:rPr lang="ru-RU" b="1" i="1" dirty="0"/>
              <a:t>платины </a:t>
            </a:r>
            <a:r>
              <a:rPr lang="ru-RU" dirty="0"/>
              <a:t>(0.</a:t>
            </a:r>
            <a:r>
              <a:rPr lang="en-US" dirty="0"/>
              <a:t>4</a:t>
            </a:r>
            <a:r>
              <a:rPr lang="ru-RU" dirty="0"/>
              <a:t>-0.5 мм) имеют светло-серый цвет, угловато-комковатые формы; деформированные кубические кристаллы</a:t>
            </a:r>
            <a:r>
              <a:rPr lang="en-US" dirty="0"/>
              <a:t> </a:t>
            </a:r>
            <a:r>
              <a:rPr lang="ru-RU" dirty="0"/>
              <a:t>и сростки, пластинчатые выделения; </a:t>
            </a:r>
            <a:r>
              <a:rPr lang="ru-RU" dirty="0" smtClean="0"/>
              <a:t>характерна  высокая магнитная восприимчивость. Преобладает </a:t>
            </a:r>
            <a:r>
              <a:rPr lang="ru-RU" b="1" i="1" dirty="0"/>
              <a:t>изоферроплатина (Pt</a:t>
            </a:r>
            <a:r>
              <a:rPr lang="ru-RU" b="1" i="1" baseline="-25000" dirty="0"/>
              <a:t>3</a:t>
            </a:r>
            <a:r>
              <a:rPr lang="ru-RU" b="1" i="1" dirty="0"/>
              <a:t>Fe)</a:t>
            </a:r>
            <a:r>
              <a:rPr lang="ru-RU" dirty="0"/>
              <a:t> с вариативным содержанием примесей </a:t>
            </a:r>
            <a:r>
              <a:rPr lang="ru-RU" b="1" i="1" dirty="0" err="1"/>
              <a:t>Cu</a:t>
            </a:r>
            <a:r>
              <a:rPr lang="ru-RU" b="1" i="1" dirty="0"/>
              <a:t>, Pd, </a:t>
            </a:r>
            <a:r>
              <a:rPr lang="ru-RU" b="1" i="1" dirty="0" err="1"/>
              <a:t>Sn</a:t>
            </a:r>
            <a:r>
              <a:rPr lang="ru-RU" b="1" i="1" dirty="0"/>
              <a:t>, </a:t>
            </a:r>
            <a:r>
              <a:rPr lang="ru-RU" b="1" i="1" dirty="0" err="1"/>
              <a:t>Ni</a:t>
            </a:r>
            <a:r>
              <a:rPr lang="ru-RU" b="1" i="1" dirty="0"/>
              <a:t>, </a:t>
            </a:r>
            <a:r>
              <a:rPr lang="en-US" b="1" i="1" dirty="0"/>
              <a:t>Co</a:t>
            </a:r>
            <a:r>
              <a:rPr lang="ru-RU" b="1" i="1" dirty="0"/>
              <a:t>, </a:t>
            </a:r>
            <a:r>
              <a:rPr lang="en-US" b="1" i="1" dirty="0"/>
              <a:t>Cr</a:t>
            </a:r>
            <a:r>
              <a:rPr lang="ru-RU" b="1" i="1" dirty="0"/>
              <a:t>, </a:t>
            </a:r>
            <a:r>
              <a:rPr lang="en-US" b="1" i="1" dirty="0"/>
              <a:t>V</a:t>
            </a:r>
            <a:r>
              <a:rPr lang="ru-RU" dirty="0"/>
              <a:t>. </a:t>
            </a:r>
          </a:p>
          <a:p>
            <a:r>
              <a:rPr lang="ru-RU" dirty="0"/>
              <a:t>В </a:t>
            </a:r>
            <a:r>
              <a:rPr lang="ru-RU" dirty="0" smtClean="0"/>
              <a:t>платине - включения кристаллов </a:t>
            </a:r>
            <a:r>
              <a:rPr lang="ru-RU" dirty="0"/>
              <a:t>(2-20 мкм) сульфоарсенидов платиноидов сложного и переменного состава типа </a:t>
            </a:r>
            <a:r>
              <a:rPr lang="ru-RU" b="1" i="1" dirty="0" err="1"/>
              <a:t>холингвортита</a:t>
            </a:r>
            <a:r>
              <a:rPr lang="ru-RU" dirty="0"/>
              <a:t> (</a:t>
            </a:r>
            <a:r>
              <a:rPr lang="ru-RU" dirty="0" err="1"/>
              <a:t>hollingworthite</a:t>
            </a:r>
            <a:r>
              <a:rPr lang="ru-RU" dirty="0"/>
              <a:t>) (</a:t>
            </a:r>
            <a:r>
              <a:rPr lang="ru-RU" dirty="0" err="1"/>
              <a:t>Rh,Ir,Pt,Ru,Fe</a:t>
            </a:r>
            <a:r>
              <a:rPr lang="ru-RU" dirty="0"/>
              <a:t>)</a:t>
            </a:r>
            <a:r>
              <a:rPr lang="ru-RU" dirty="0" err="1"/>
              <a:t>AsS</a:t>
            </a:r>
            <a:r>
              <a:rPr lang="ru-RU" dirty="0"/>
              <a:t> </a:t>
            </a:r>
            <a:r>
              <a:rPr lang="ru-RU" b="1" i="1" dirty="0"/>
              <a:t>- платарсита </a:t>
            </a:r>
            <a:r>
              <a:rPr lang="ru-RU" i="1" dirty="0" err="1"/>
              <a:t>PtAsS</a:t>
            </a:r>
            <a:r>
              <a:rPr lang="ru-RU" i="1" dirty="0"/>
              <a:t> </a:t>
            </a:r>
            <a:r>
              <a:rPr lang="ru-RU" b="1" i="1" dirty="0"/>
              <a:t>- ирарсита </a:t>
            </a:r>
            <a:r>
              <a:rPr lang="ru-RU" dirty="0"/>
              <a:t>(</a:t>
            </a:r>
            <a:r>
              <a:rPr lang="ru-RU" dirty="0" err="1"/>
              <a:t>Ir,Rh,Os</a:t>
            </a:r>
            <a:r>
              <a:rPr lang="ru-RU" dirty="0"/>
              <a:t>)</a:t>
            </a:r>
            <a:r>
              <a:rPr lang="ru-RU" dirty="0" err="1"/>
              <a:t>AsS</a:t>
            </a:r>
            <a:r>
              <a:rPr lang="ru-RU" dirty="0"/>
              <a:t>; </a:t>
            </a:r>
            <a:r>
              <a:rPr lang="ru-RU" dirty="0" smtClean="0"/>
              <a:t>отмечаются </a:t>
            </a:r>
            <a:r>
              <a:rPr lang="ru-RU" b="1" i="1" dirty="0" err="1"/>
              <a:t>лаурит</a:t>
            </a:r>
            <a:r>
              <a:rPr lang="ru-RU" dirty="0"/>
              <a:t>- </a:t>
            </a:r>
            <a:r>
              <a:rPr lang="ru-RU" b="1" i="1" dirty="0"/>
              <a:t>эрлихманит </a:t>
            </a:r>
            <a:r>
              <a:rPr lang="en-US" dirty="0"/>
              <a:t>Ru(</a:t>
            </a:r>
            <a:r>
              <a:rPr lang="en-US" dirty="0" err="1"/>
              <a:t>Os</a:t>
            </a:r>
            <a:r>
              <a:rPr lang="en-US" dirty="0"/>
              <a:t>)S2</a:t>
            </a:r>
            <a:r>
              <a:rPr lang="ru-RU" dirty="0"/>
              <a:t>, </a:t>
            </a:r>
            <a:r>
              <a:rPr lang="ru-RU" b="1" i="1" dirty="0" err="1"/>
              <a:t>рутениридосмин</a:t>
            </a:r>
            <a:r>
              <a:rPr lang="ru-RU" b="1" i="1" dirty="0"/>
              <a:t> </a:t>
            </a:r>
            <a:r>
              <a:rPr lang="ru-RU" b="1" i="1" dirty="0" smtClean="0"/>
              <a:t> </a:t>
            </a:r>
            <a:r>
              <a:rPr lang="ru-RU" dirty="0" smtClean="0"/>
              <a:t>(</a:t>
            </a:r>
            <a:r>
              <a:rPr lang="ru-RU" dirty="0" err="1"/>
              <a:t>Os,Ir,Ru</a:t>
            </a:r>
            <a:r>
              <a:rPr lang="ru-RU" dirty="0"/>
              <a:t>), </a:t>
            </a:r>
            <a:r>
              <a:rPr lang="ru-RU" b="1" i="1" dirty="0" err="1"/>
              <a:t>тетраферроплатина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Содержание </a:t>
            </a:r>
            <a:r>
              <a:rPr lang="ru-RU" dirty="0" smtClean="0"/>
              <a:t>платиноидов:  </a:t>
            </a:r>
            <a:r>
              <a:rPr lang="ru-RU" b="1" i="1" dirty="0" err="1"/>
              <a:t>Pt</a:t>
            </a:r>
            <a:r>
              <a:rPr lang="ru-RU" b="1" i="1" dirty="0" err="1">
                <a:sym typeface="Symbol"/>
              </a:rPr>
              <a:t></a:t>
            </a:r>
            <a:r>
              <a:rPr lang="ru-RU" b="1" i="1" dirty="0" err="1"/>
              <a:t>Rh</a:t>
            </a:r>
            <a:r>
              <a:rPr lang="ru-RU" b="1" i="1" dirty="0" err="1">
                <a:sym typeface="Symbol"/>
              </a:rPr>
              <a:t></a:t>
            </a:r>
            <a:r>
              <a:rPr lang="ru-RU" b="1" i="1" dirty="0" err="1"/>
              <a:t>Ir</a:t>
            </a:r>
            <a:r>
              <a:rPr lang="ru-RU" b="1" i="1" dirty="0" err="1">
                <a:sym typeface="Symbol"/>
              </a:rPr>
              <a:t></a:t>
            </a:r>
            <a:r>
              <a:rPr lang="ru-RU" b="1" i="1" dirty="0" err="1"/>
              <a:t>Ru</a:t>
            </a:r>
            <a:r>
              <a:rPr lang="ru-RU" b="1" i="1" dirty="0" err="1">
                <a:sym typeface="Symbol"/>
              </a:rPr>
              <a:t></a:t>
            </a:r>
            <a:r>
              <a:rPr lang="ru-RU" b="1" i="1" dirty="0" err="1"/>
              <a:t>Os</a:t>
            </a:r>
            <a:r>
              <a:rPr lang="ru-RU" b="1" i="1" dirty="0" err="1">
                <a:sym typeface="Symbol"/>
              </a:rPr>
              <a:t></a:t>
            </a:r>
            <a:r>
              <a:rPr lang="ru-RU" b="1" i="1" dirty="0" err="1"/>
              <a:t>Pd</a:t>
            </a:r>
            <a:r>
              <a:rPr lang="ru-RU" b="1" i="1" dirty="0" smtClean="0"/>
              <a:t>.</a:t>
            </a:r>
          </a:p>
          <a:p>
            <a:r>
              <a:rPr lang="ru-RU" dirty="0"/>
              <a:t>Весовые знаки </a:t>
            </a:r>
            <a:r>
              <a:rPr lang="ru-RU" b="1" i="1" dirty="0"/>
              <a:t>золота </a:t>
            </a:r>
            <a:r>
              <a:rPr lang="ru-RU" dirty="0"/>
              <a:t>0.025-0.5 </a:t>
            </a:r>
            <a:r>
              <a:rPr lang="ru-RU" dirty="0" smtClean="0"/>
              <a:t>мм вариативного состава </a:t>
            </a:r>
            <a:r>
              <a:rPr lang="ru-RU" b="1" i="1" dirty="0" smtClean="0"/>
              <a:t>золото-электрум </a:t>
            </a:r>
            <a:r>
              <a:rPr lang="ru-RU" b="1" i="1" dirty="0" smtClean="0"/>
              <a:t> </a:t>
            </a:r>
            <a:r>
              <a:rPr lang="ru-RU" dirty="0" smtClean="0"/>
              <a:t>с примесями </a:t>
            </a:r>
            <a:r>
              <a:rPr lang="ru-RU" dirty="0" smtClean="0"/>
              <a:t>- </a:t>
            </a:r>
            <a:r>
              <a:rPr lang="en-US" b="1" i="1" dirty="0" smtClean="0"/>
              <a:t>Cu</a:t>
            </a:r>
            <a:r>
              <a:rPr lang="ru-RU" b="1" i="1" dirty="0"/>
              <a:t>, </a:t>
            </a:r>
            <a:r>
              <a:rPr lang="en-US" b="1" i="1" dirty="0"/>
              <a:t>Pd</a:t>
            </a:r>
            <a:r>
              <a:rPr lang="ru-RU" b="1" i="1" dirty="0"/>
              <a:t>, </a:t>
            </a:r>
            <a:r>
              <a:rPr lang="en-US" b="1" i="1" dirty="0"/>
              <a:t>Fe</a:t>
            </a:r>
            <a:r>
              <a:rPr lang="ru-RU" b="1" i="1" dirty="0"/>
              <a:t>, </a:t>
            </a:r>
            <a:r>
              <a:rPr lang="en-US" b="1" i="1" dirty="0"/>
              <a:t>Pb</a:t>
            </a:r>
            <a:r>
              <a:rPr lang="ru-RU" b="1" i="1" dirty="0"/>
              <a:t>, </a:t>
            </a:r>
            <a:r>
              <a:rPr lang="en-US" b="1" i="1" dirty="0"/>
              <a:t>Cd</a:t>
            </a:r>
            <a:r>
              <a:rPr lang="ru-RU" b="1" i="1" dirty="0" smtClean="0"/>
              <a:t> .</a:t>
            </a:r>
          </a:p>
          <a:p>
            <a:r>
              <a:rPr lang="ru-RU" dirty="0"/>
              <a:t>В парагенетической ассоциации - кварц, пироксен, актинолит, сидерит, гипс, альмандин, оксиды и карбонаты железа и марганца, полевые шпаты.</a:t>
            </a:r>
          </a:p>
          <a:p>
            <a:r>
              <a:rPr lang="ru-RU" dirty="0"/>
              <a:t>По предварительным пересчётам железомарганцевые руды месторождения Поперечного могут содержать: </a:t>
            </a:r>
            <a:r>
              <a:rPr lang="ru-RU" b="1" i="1" dirty="0"/>
              <a:t>платины - от 0,22 до 3,6 г/т, золота - от 0,45 до 0,79 </a:t>
            </a:r>
            <a:r>
              <a:rPr lang="ru-RU" b="1" i="1" dirty="0" smtClean="0"/>
              <a:t>г/т</a:t>
            </a:r>
          </a:p>
          <a:p>
            <a:endParaRPr lang="ru-RU" b="1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8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Pt месторождений ДВ\рис 2 Поперечное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56792"/>
            <a:ext cx="8784976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chemeClr val="tx2"/>
                </a:solidFill>
              </a:rPr>
              <a:t>Изоферроплатина</a:t>
            </a:r>
            <a:r>
              <a:rPr lang="ru-RU" sz="2400" dirty="0" smtClean="0">
                <a:solidFill>
                  <a:schemeClr val="tx2"/>
                </a:solidFill>
              </a:rPr>
              <a:t> из гематит-браунитовых руд </a:t>
            </a:r>
            <a:r>
              <a:rPr lang="ru-RU" sz="2400" b="1" i="1" dirty="0" smtClean="0">
                <a:solidFill>
                  <a:schemeClr val="tx2"/>
                </a:solidFill>
              </a:rPr>
              <a:t>Поперечного</a:t>
            </a:r>
            <a:r>
              <a:rPr lang="ru-RU" sz="2400" dirty="0" smtClean="0">
                <a:solidFill>
                  <a:schemeClr val="tx2"/>
                </a:solidFill>
              </a:rPr>
              <a:t>. </a:t>
            </a:r>
            <a:r>
              <a:rPr lang="ru-RU" sz="2400" dirty="0">
                <a:solidFill>
                  <a:schemeClr val="tx2"/>
                </a:solidFill>
              </a:rPr>
              <a:t>В</a:t>
            </a:r>
            <a:r>
              <a:rPr lang="ru-RU" sz="2400" dirty="0" smtClean="0">
                <a:solidFill>
                  <a:schemeClr val="tx2"/>
                </a:solidFill>
              </a:rPr>
              <a:t>ключения кристаллов (3-10 мкм)   холлингвортита</a:t>
            </a:r>
            <a:r>
              <a:rPr lang="ru-RU" sz="2400" b="1" i="1" dirty="0" smtClean="0">
                <a:solidFill>
                  <a:schemeClr val="tx2"/>
                </a:solidFill>
              </a:rPr>
              <a:t> (</a:t>
            </a:r>
            <a:r>
              <a:rPr lang="en-US" sz="2400" b="1" i="1" dirty="0" smtClean="0">
                <a:solidFill>
                  <a:schemeClr val="tx2"/>
                </a:solidFill>
              </a:rPr>
              <a:t>Rh,Pt,Ir,Ru)</a:t>
            </a:r>
            <a:r>
              <a:rPr lang="en-US" sz="2400" b="1" i="1" dirty="0" err="1" smtClean="0">
                <a:solidFill>
                  <a:schemeClr val="tx2"/>
                </a:solidFill>
              </a:rPr>
              <a:t>AsS</a:t>
            </a:r>
            <a:r>
              <a:rPr lang="ru-RU" sz="2400" b="1" i="1" dirty="0" smtClean="0">
                <a:solidFill>
                  <a:schemeClr val="tx2"/>
                </a:solidFill>
              </a:rPr>
              <a:t>  -  </a:t>
            </a:r>
            <a:r>
              <a:rPr lang="ru-RU" sz="2400" dirty="0" smtClean="0">
                <a:solidFill>
                  <a:schemeClr val="tx2"/>
                </a:solidFill>
              </a:rPr>
              <a:t>ирарсита </a:t>
            </a:r>
            <a:r>
              <a:rPr lang="ru-RU" sz="2400" b="1" i="1" dirty="0" smtClean="0">
                <a:solidFill>
                  <a:schemeClr val="tx2"/>
                </a:solidFill>
              </a:rPr>
              <a:t>(</a:t>
            </a:r>
            <a:r>
              <a:rPr lang="en-US" sz="2400" b="1" i="1" dirty="0" err="1" smtClean="0">
                <a:solidFill>
                  <a:schemeClr val="tx2"/>
                </a:solidFill>
              </a:rPr>
              <a:t>Ir,Ru,Rh,Pt</a:t>
            </a:r>
            <a:r>
              <a:rPr lang="en-US" sz="2400" b="1" i="1" dirty="0" smtClean="0">
                <a:solidFill>
                  <a:schemeClr val="tx2"/>
                </a:solidFill>
              </a:rPr>
              <a:t>)</a:t>
            </a:r>
            <a:r>
              <a:rPr lang="en-US" sz="2400" b="1" i="1" dirty="0" err="1" smtClean="0">
                <a:solidFill>
                  <a:schemeClr val="tx2"/>
                </a:solidFill>
              </a:rPr>
              <a:t>AsS</a:t>
            </a:r>
            <a:r>
              <a:rPr lang="ru-RU" sz="2400" dirty="0" smtClean="0">
                <a:solidFill>
                  <a:schemeClr val="tx2"/>
                </a:solidFill>
              </a:rPr>
              <a:t>, тетраферроплатины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</a:rPr>
              <a:t>PtFe</a:t>
            </a:r>
            <a:r>
              <a:rPr lang="ru-RU" sz="2400" dirty="0" smtClean="0">
                <a:solidFill>
                  <a:schemeClr val="tx2"/>
                </a:solidFill>
              </a:rPr>
              <a:t>,  иридосмина.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ЭЛ МИКР Литвин\Южно-Хинганск Pt\Степанова +\СТ 1 платина\СТ 1-1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48680"/>
            <a:ext cx="876761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ИСУНКИ Поперечка\рис. 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7672" b="6976"/>
          <a:stretch/>
        </p:blipFill>
        <p:spPr bwMode="auto">
          <a:xfrm>
            <a:off x="189781" y="3212976"/>
            <a:ext cx="8020880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3816424" cy="24426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2"/>
                </a:solidFill>
              </a:rPr>
              <a:t>Зёрна </a:t>
            </a:r>
            <a:r>
              <a:rPr lang="ru-RU" sz="2400" b="1" i="1" dirty="0" smtClean="0">
                <a:solidFill>
                  <a:schemeClr val="tx2"/>
                </a:solidFill>
              </a:rPr>
              <a:t>изоферроплатины </a:t>
            </a:r>
            <a:r>
              <a:rPr lang="ru-RU" sz="2400" dirty="0" smtClean="0">
                <a:solidFill>
                  <a:schemeClr val="tx2"/>
                </a:solidFill>
              </a:rPr>
              <a:t>из магнетитового типа руд 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ru-RU" sz="2400" b="1" i="1" dirty="0" smtClean="0">
                <a:solidFill>
                  <a:schemeClr val="tx2"/>
                </a:solidFill>
              </a:rPr>
              <a:t>железомарганцевого</a:t>
            </a:r>
            <a:r>
              <a:rPr lang="ru-RU" sz="2400" dirty="0" smtClean="0">
                <a:solidFill>
                  <a:schemeClr val="tx2"/>
                </a:solidFill>
              </a:rPr>
              <a:t> месторождения </a:t>
            </a:r>
            <a:r>
              <a:rPr lang="ru-RU" sz="2400" b="1" i="1" dirty="0" smtClean="0">
                <a:solidFill>
                  <a:schemeClr val="tx2"/>
                </a:solidFill>
              </a:rPr>
              <a:t>Поперечное</a:t>
            </a:r>
            <a:r>
              <a:rPr lang="ru-RU" sz="2400" dirty="0" smtClean="0">
                <a:solidFill>
                  <a:schemeClr val="tx2"/>
                </a:solidFill>
              </a:rPr>
              <a:t>. </a:t>
            </a:r>
            <a:r>
              <a:rPr lang="en-US" sz="2400" dirty="0" smtClean="0">
                <a:solidFill>
                  <a:schemeClr val="tx2"/>
                </a:solidFill>
              </a:rPr>
              <a:t/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Примеси </a:t>
            </a:r>
            <a:r>
              <a:rPr lang="en-US" sz="2400" b="1" i="1" dirty="0" err="1" smtClean="0">
                <a:solidFill>
                  <a:schemeClr val="tx2"/>
                </a:solidFill>
              </a:rPr>
              <a:t>Pd</a:t>
            </a:r>
            <a:r>
              <a:rPr lang="en-US" sz="2400" b="1" i="1" dirty="0" smtClean="0">
                <a:solidFill>
                  <a:schemeClr val="tx2"/>
                </a:solidFill>
              </a:rPr>
              <a:t>, Cu, Sn</a:t>
            </a:r>
            <a:r>
              <a:rPr lang="en-US" sz="2400" b="1" i="1" dirty="0">
                <a:solidFill>
                  <a:schemeClr val="tx2"/>
                </a:solidFill>
              </a:rPr>
              <a:t>, </a:t>
            </a:r>
            <a:r>
              <a:rPr lang="en-US" sz="2400" b="1" i="1" dirty="0" smtClean="0">
                <a:solidFill>
                  <a:schemeClr val="tx2"/>
                </a:solidFill>
              </a:rPr>
              <a:t>Ni.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pic>
        <p:nvPicPr>
          <p:cNvPr id="5" name="Picture 2" descr="уз Au-Pt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46" y="1196752"/>
            <a:ext cx="5508763" cy="277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7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874</Words>
  <Application>Microsoft Office PowerPoint</Application>
  <PresentationFormat>Экран (4:3)</PresentationFormat>
  <Paragraphs>57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СРАВНИТЕЛЬНАЯ ХАРАКТЕРИСТИКА ПЛАТИНОВОЙ МИНЕРАЛИЗАЦИИ НЕКОТОРЫХ МЕСТОРОЖДЕНИЙ  ДАЛЬНЕГО ВОСТОКА</vt:lpstr>
      <vt:lpstr>  СХЕМА РАСПОЛОЖЕНИЯ МЕСТОРОЖДЕНИЙ:   россыпной платины – Кондёр;  Fe-марганцевого – Поперечное;  Au-меднопорфирового  - Малмыж.  </vt:lpstr>
      <vt:lpstr>Месторождение россыпной платины КОНДЁР (концентрически-зональный щёлочно-ультрабазитовый массив, Алданский щит)</vt:lpstr>
      <vt:lpstr>Презентация PowerPoint</vt:lpstr>
      <vt:lpstr>Схема расположения Южно-Хинганского рудного узла и Fe-Mn месторождения Поперечного</vt:lpstr>
      <vt:lpstr>Презентация PowerPoint</vt:lpstr>
      <vt:lpstr>Изоферроплатина из гематит-браунитовых руд Поперечного. Включения кристаллов (3-10 мкм)   холлингвортита (Rh,Pt,Ir,Ru)AsS  -  ирарсита (Ir,Ru,Rh,Pt)AsS, тетраферроплатины PtFe,  иридосмина.</vt:lpstr>
      <vt:lpstr>Презентация PowerPoint</vt:lpstr>
      <vt:lpstr>Зёрна изоферроплатины из магнетитового типа руд  железомарганцевого месторождения Поперечное.  Примеси Pd, Cu, Sn, Ni.</vt:lpstr>
      <vt:lpstr>Зёрна золота сложной формы и состава из руд и вмещающих пород железо-марганцевого месторождения Поперечное. Отмечаются: золото, электрум, кюстелит. Примеси Cu, Cd, Pb, Sn, Fe (вариативны).</vt:lpstr>
      <vt:lpstr>Схема расположения участков золото-меднопорфирового месторождения Малмыж, балансовые запасы и содержание металлов (по данным EMX Royalty Corporation, 2017) </vt:lpstr>
      <vt:lpstr>Презентация PowerPoint</vt:lpstr>
      <vt:lpstr>Кристаллы (0,1-0,2 мм) железистой платины (а) и природного железо-платиноциркониевого сплава примерного состава FePt3Zr6 (б) из окисленных руд участка Свобода золото-меднопорфирового месторождения Малмыж</vt:lpstr>
      <vt:lpstr>Презентация PowerPoint</vt:lpstr>
      <vt:lpstr>Презентация PowerPoint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СРАВНИТЕЛЬНАЯ ХАРАКТЕРИСТИКА ПЛАТИНОВОЙ МИНЕРАЛИЗАЦИИ НЕКОТОРЫХ МЕСТОРОЖДЕНИЙ  ДАЛЬНЕГО ВОСТОКА</dc:title>
  <dc:creator>Пользователь Windows</dc:creator>
  <cp:lastModifiedBy>Пользователь Windows</cp:lastModifiedBy>
  <cp:revision>262</cp:revision>
  <dcterms:created xsi:type="dcterms:W3CDTF">2018-09-11T23:35:40Z</dcterms:created>
  <dcterms:modified xsi:type="dcterms:W3CDTF">2018-10-25T02:31:55Z</dcterms:modified>
</cp:coreProperties>
</file>