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7" r:id="rId2"/>
    <p:sldId id="340" r:id="rId3"/>
    <p:sldId id="364" r:id="rId4"/>
    <p:sldId id="377" r:id="rId5"/>
    <p:sldId id="369" r:id="rId6"/>
    <p:sldId id="382" r:id="rId7"/>
    <p:sldId id="383" r:id="rId8"/>
    <p:sldId id="384" r:id="rId9"/>
    <p:sldId id="381" r:id="rId10"/>
    <p:sldId id="368" r:id="rId11"/>
    <p:sldId id="385" r:id="rId12"/>
    <p:sldId id="365" r:id="rId13"/>
    <p:sldId id="387" r:id="rId14"/>
    <p:sldId id="389" r:id="rId15"/>
    <p:sldId id="390" r:id="rId16"/>
    <p:sldId id="397" r:id="rId17"/>
    <p:sldId id="391" r:id="rId18"/>
    <p:sldId id="392" r:id="rId19"/>
    <p:sldId id="393" r:id="rId20"/>
    <p:sldId id="396" r:id="rId21"/>
    <p:sldId id="395" r:id="rId22"/>
    <p:sldId id="341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993300"/>
    <a:srgbClr val="CC6600"/>
    <a:srgbClr val="990099"/>
    <a:srgbClr val="CC3399"/>
    <a:srgbClr val="006600"/>
    <a:srgbClr val="008000"/>
    <a:srgbClr val="CC3300"/>
    <a:srgbClr val="FF0000"/>
    <a:srgbClr val="33CC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3629" autoAdjust="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A9A03F2-AAC4-42BE-A7AB-B546D20B29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1CD48F-03B8-431C-BB2D-618CA7AB4EA3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C8ACAC3-541D-450E-844D-B66462058178}" type="slidenum">
              <a:rPr lang="ru-RU" sz="1200"/>
              <a:pPr algn="r"/>
              <a:t>10</a:t>
            </a:fld>
            <a:endParaRPr lang="ru-RU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E357127-335F-49A0-9BB3-8189CE3D9FAA}" type="slidenum">
              <a:rPr lang="ru-RU" sz="1200"/>
              <a:pPr algn="r"/>
              <a:t>11</a:t>
            </a:fld>
            <a:endParaRPr lang="ru-RU" sz="12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E357127-335F-49A0-9BB3-8189CE3D9FAA}" type="slidenum">
              <a:rPr lang="ru-RU" sz="1200"/>
              <a:pPr algn="r"/>
              <a:t>12</a:t>
            </a:fld>
            <a:endParaRPr lang="ru-RU" sz="12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0C3CE70-9A67-4169-9F3B-38F1A72AD820}" type="slidenum">
              <a:rPr lang="ru-RU" sz="1200"/>
              <a:pPr algn="r"/>
              <a:t>13</a:t>
            </a:fld>
            <a:endParaRPr lang="ru-R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0C3CE70-9A67-4169-9F3B-38F1A72AD820}" type="slidenum">
              <a:rPr lang="ru-RU" sz="1200"/>
              <a:pPr algn="r"/>
              <a:t>14</a:t>
            </a:fld>
            <a:endParaRPr lang="ru-R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0C3CE70-9A67-4169-9F3B-38F1A72AD820}" type="slidenum">
              <a:rPr lang="ru-RU" sz="1200"/>
              <a:pPr algn="r"/>
              <a:t>15</a:t>
            </a:fld>
            <a:endParaRPr lang="ru-R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0C3CE70-9A67-4169-9F3B-38F1A72AD820}" type="slidenum">
              <a:rPr lang="ru-RU" sz="1200"/>
              <a:pPr algn="r"/>
              <a:t>16</a:t>
            </a:fld>
            <a:endParaRPr lang="ru-R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0C3CE70-9A67-4169-9F3B-38F1A72AD820}" type="slidenum">
              <a:rPr lang="ru-RU" sz="1200"/>
              <a:pPr algn="r"/>
              <a:t>17</a:t>
            </a:fld>
            <a:endParaRPr lang="ru-R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0C3CE70-9A67-4169-9F3B-38F1A72AD820}" type="slidenum">
              <a:rPr lang="ru-RU" sz="1200"/>
              <a:pPr algn="r"/>
              <a:t>18</a:t>
            </a:fld>
            <a:endParaRPr lang="ru-R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0C3CE70-9A67-4169-9F3B-38F1A72AD820}" type="slidenum">
              <a:rPr lang="ru-RU" sz="1200"/>
              <a:pPr algn="r"/>
              <a:t>19</a:t>
            </a:fld>
            <a:endParaRPr lang="ru-R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B5A7079-6EBC-40D6-83F9-C1944F17429A}" type="slidenum">
              <a:rPr lang="ru-RU" sz="1200"/>
              <a:pPr algn="r"/>
              <a:t>2</a:t>
            </a:fld>
            <a:endParaRPr lang="ru-RU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E357127-335F-49A0-9BB3-8189CE3D9FAA}" type="slidenum">
              <a:rPr lang="ru-RU" sz="1200"/>
              <a:pPr algn="r"/>
              <a:t>20</a:t>
            </a:fld>
            <a:endParaRPr lang="ru-RU" sz="12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0C3CE70-9A67-4169-9F3B-38F1A72AD820}" type="slidenum">
              <a:rPr lang="ru-RU" sz="1200"/>
              <a:pPr algn="r"/>
              <a:t>21</a:t>
            </a:fld>
            <a:endParaRPr lang="ru-R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0116B99-6498-4E4E-9570-13698CAAA304}" type="slidenum">
              <a:rPr lang="ru-RU" sz="1200"/>
              <a:pPr algn="r"/>
              <a:t>22</a:t>
            </a:fld>
            <a:endParaRPr lang="ru-RU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0C3CE70-9A67-4169-9F3B-38F1A72AD820}" type="slidenum">
              <a:rPr lang="ru-RU" sz="1200"/>
              <a:pPr algn="r"/>
              <a:t>3</a:t>
            </a:fld>
            <a:endParaRPr lang="ru-R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0C3CE70-9A67-4169-9F3B-38F1A72AD820}" type="slidenum">
              <a:rPr lang="ru-RU" sz="1200"/>
              <a:pPr algn="r"/>
              <a:t>4</a:t>
            </a:fld>
            <a:endParaRPr lang="ru-R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5327CAF-878C-4BD6-8B45-4BBA726C36BD}" type="slidenum">
              <a:rPr lang="ru-RU" sz="1200"/>
              <a:pPr algn="r"/>
              <a:t>5</a:t>
            </a:fld>
            <a:endParaRPr lang="ru-RU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5327CAF-878C-4BD6-8B45-4BBA726C36BD}" type="slidenum">
              <a:rPr lang="ru-RU" sz="1200"/>
              <a:pPr algn="r"/>
              <a:t>6</a:t>
            </a:fld>
            <a:endParaRPr lang="ru-RU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5327CAF-878C-4BD6-8B45-4BBA726C36BD}" type="slidenum">
              <a:rPr lang="ru-RU" sz="1200"/>
              <a:pPr algn="r"/>
              <a:t>7</a:t>
            </a:fld>
            <a:endParaRPr lang="ru-RU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5327CAF-878C-4BD6-8B45-4BBA726C36BD}" type="slidenum">
              <a:rPr lang="ru-RU" sz="1200"/>
              <a:pPr algn="r"/>
              <a:t>8</a:t>
            </a:fld>
            <a:endParaRPr lang="ru-RU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5327CAF-878C-4BD6-8B45-4BBA726C36BD}" type="slidenum">
              <a:rPr lang="ru-RU" sz="1200"/>
              <a:pPr algn="r"/>
              <a:t>9</a:t>
            </a:fld>
            <a:endParaRPr lang="ru-RU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1A549-0836-4BAA-A9E7-E47213567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C5C66-DDD6-48C0-8BFC-7199052139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5C156-0E7E-4A55-8290-B87077B148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D16F7-BEA2-418B-87AB-7BCA47ACA9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9186A-DDF5-4FA5-8658-35C90FB051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94B9D-4BF5-4161-AD2B-460296E1E9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8F36B-30B9-4E5C-B029-BB8C4DDD53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5703B-9662-4DBE-8513-96CBC21156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3114E-C694-42DD-9986-6F1B8079A1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F2EA2-68CD-4BBE-8E5E-5BEA134CA4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26FE7-C7DA-44C5-87F6-9E46D95471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DB7B6A5-1D84-4E85-AA9F-5B04F4C860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434975"/>
            <a:ext cx="7772400" cy="1470025"/>
          </a:xfrm>
        </p:spPr>
        <p:txBody>
          <a:bodyPr/>
          <a:lstStyle/>
          <a:p>
            <a:pPr eaLnBrk="1" hangingPunct="1"/>
            <a:r>
              <a:rPr lang="ru-RU" sz="2000" dirty="0" smtClean="0">
                <a:solidFill>
                  <a:schemeClr val="hlink"/>
                </a:solidFill>
              </a:rPr>
              <a:t>Н.В.</a:t>
            </a:r>
            <a:r>
              <a:rPr lang="en-US" sz="2000" dirty="0" smtClean="0">
                <a:solidFill>
                  <a:schemeClr val="hlink"/>
                </a:solidFill>
              </a:rPr>
              <a:t> </a:t>
            </a:r>
            <a:r>
              <a:rPr lang="ru-RU" sz="2000" dirty="0" smtClean="0">
                <a:solidFill>
                  <a:schemeClr val="hlink"/>
                </a:solidFill>
              </a:rPr>
              <a:t>Бердников, В.Г. </a:t>
            </a:r>
            <a:r>
              <a:rPr lang="ru-RU" sz="2000" dirty="0" err="1" smtClean="0">
                <a:solidFill>
                  <a:schemeClr val="hlink"/>
                </a:solidFill>
              </a:rPr>
              <a:t>Невструев</a:t>
            </a:r>
            <a:r>
              <a:rPr lang="en-US" sz="2000" dirty="0" smtClean="0">
                <a:solidFill>
                  <a:schemeClr val="hlink"/>
                </a:solidFill>
              </a:rPr>
              <a:t/>
            </a:r>
            <a:br>
              <a:rPr lang="en-US" sz="2000" dirty="0" smtClean="0">
                <a:solidFill>
                  <a:schemeClr val="hlink"/>
                </a:solidFill>
              </a:rPr>
            </a:br>
            <a:r>
              <a:rPr lang="ru-RU" sz="2000" dirty="0" smtClean="0">
                <a:solidFill>
                  <a:schemeClr val="hlink"/>
                </a:solidFill>
              </a:rPr>
              <a:t/>
            </a:r>
            <a:br>
              <a:rPr lang="ru-RU" sz="2000" dirty="0" smtClean="0">
                <a:solidFill>
                  <a:schemeClr val="hlink"/>
                </a:solidFill>
              </a:rPr>
            </a:br>
            <a:r>
              <a:rPr lang="ru-RU" sz="1600" i="1" dirty="0" smtClean="0">
                <a:solidFill>
                  <a:schemeClr val="hlink"/>
                </a:solidFill>
              </a:rPr>
              <a:t/>
            </a:r>
            <a:br>
              <a:rPr lang="ru-RU" sz="1600" i="1" dirty="0" smtClean="0">
                <a:solidFill>
                  <a:schemeClr val="hlink"/>
                </a:solidFill>
              </a:rPr>
            </a:br>
            <a:r>
              <a:rPr lang="ru-RU" sz="1600" i="1" dirty="0" err="1" smtClean="0">
                <a:solidFill>
                  <a:schemeClr val="hlink"/>
                </a:solidFill>
              </a:rPr>
              <a:t>ИТиГ</a:t>
            </a:r>
            <a:r>
              <a:rPr lang="ru-RU" sz="1600" i="1" dirty="0" smtClean="0">
                <a:solidFill>
                  <a:schemeClr val="hlink"/>
                </a:solidFill>
              </a:rPr>
              <a:t> </a:t>
            </a:r>
            <a:r>
              <a:rPr lang="ru-RU" sz="1600" i="1" dirty="0" err="1" smtClean="0">
                <a:solidFill>
                  <a:schemeClr val="hlink"/>
                </a:solidFill>
              </a:rPr>
              <a:t>ДВО</a:t>
            </a:r>
            <a:r>
              <a:rPr lang="ru-RU" sz="1600" i="1" dirty="0" smtClean="0">
                <a:solidFill>
                  <a:schemeClr val="hlink"/>
                </a:solidFill>
              </a:rPr>
              <a:t> РАН</a:t>
            </a:r>
            <a:br>
              <a:rPr lang="ru-RU" sz="1600" i="1" dirty="0" smtClean="0">
                <a:solidFill>
                  <a:schemeClr val="hlink"/>
                </a:solidFill>
              </a:rPr>
            </a:br>
            <a:endParaRPr lang="ru-RU" sz="1600" i="1" dirty="0" smtClean="0">
              <a:solidFill>
                <a:schemeClr val="hlink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438400"/>
            <a:ext cx="8001000" cy="17526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i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БЛАГОРОДНОМЕТАЛЬНАЯ</a:t>
            </a:r>
            <a:r>
              <a:rPr lang="ru-RU" sz="28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МИНЕРАЛИЗАЦИЯ ПОПЕРЕЧНОГО: ГЕНЕЗИС И ПРОБЛЕМЫ</a:t>
            </a:r>
          </a:p>
          <a:p>
            <a:pPr eaLnBrk="1" hangingPunct="1">
              <a:defRPr/>
            </a:pPr>
            <a:endParaRPr lang="ru-RU" sz="2800" b="1" i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209800" y="5724525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chemeClr val="hlink"/>
                </a:solidFill>
              </a:rPr>
              <a:t>Хабаровск</a:t>
            </a:r>
            <a:endParaRPr lang="ru-RU" sz="1400" dirty="0">
              <a:solidFill>
                <a:schemeClr val="hlink"/>
              </a:solidFill>
            </a:endParaRPr>
          </a:p>
          <a:p>
            <a:pPr algn="ctr"/>
            <a:r>
              <a:rPr lang="ru-RU" sz="1400" dirty="0">
                <a:solidFill>
                  <a:schemeClr val="hlink"/>
                </a:solidFill>
              </a:rPr>
              <a:t>20</a:t>
            </a:r>
            <a:r>
              <a:rPr lang="en-US" sz="1400" dirty="0" smtClean="0">
                <a:solidFill>
                  <a:schemeClr val="hlink"/>
                </a:solidFill>
              </a:rPr>
              <a:t>1</a:t>
            </a:r>
            <a:r>
              <a:rPr lang="ru-RU" sz="1400" dirty="0" smtClean="0">
                <a:solidFill>
                  <a:schemeClr val="hlink"/>
                </a:solidFill>
              </a:rPr>
              <a:t>6</a:t>
            </a:r>
            <a:endParaRPr lang="ru-RU" sz="1400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52400"/>
            <a:ext cx="8305800" cy="457200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rgbClr val="008000"/>
                </a:solidFill>
              </a:rPr>
              <a:t>Генезис</a:t>
            </a: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381000" y="762000"/>
            <a:ext cx="8763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Таким образом,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аккрецией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железомарганцевых отложений океанических островов, подобных возвышенностям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Беляевского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и Медведева в Японском море, можно наиболее просто объяснить генезис и геохимические особенности руд изученных нами месторождений. </a:t>
            </a:r>
          </a:p>
          <a:p>
            <a:endParaRPr lang="ru-RU" sz="1600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5" name="Рисунок 4" descr="REE наши+Михайлик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813" y="2532888"/>
            <a:ext cx="8788577" cy="325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52400"/>
            <a:ext cx="8305800" cy="457200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rgbClr val="008000"/>
                </a:solidFill>
              </a:rPr>
              <a:t>Генезис</a:t>
            </a:r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381000" y="990600"/>
            <a:ext cx="8458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Но, как мы уже говорили, накопление железа и марганца в Поперечном происходило в условиях </a:t>
            </a:r>
            <a:r>
              <a:rPr lang="ru-RU" sz="1600" b="1" dirty="0" smtClean="0">
                <a:solidFill>
                  <a:schemeClr val="accent2"/>
                </a:solidFill>
                <a:latin typeface="Times New Roman" pitchFamily="18" charset="0"/>
              </a:rPr>
              <a:t>активной окраины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. Поэтому источник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Fe-Mn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гидротерм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и локализация мест их разгрузки в нашем случае </a:t>
            </a:r>
            <a:r>
              <a:rPr lang="ru-RU" sz="1600" b="1" dirty="0" smtClean="0">
                <a:solidFill>
                  <a:schemeClr val="accent2"/>
                </a:solidFill>
                <a:latin typeface="Times New Roman" pitchFamily="18" charset="0"/>
              </a:rPr>
              <a:t>должны располагаться на континентальном склоне в образованиях </a:t>
            </a:r>
            <a:r>
              <a:rPr lang="ru-RU" sz="1600" b="1" dirty="0" err="1" smtClean="0">
                <a:solidFill>
                  <a:schemeClr val="accent2"/>
                </a:solidFill>
                <a:latin typeface="Times New Roman" pitchFamily="18" charset="0"/>
              </a:rPr>
              <a:t>аккреционной</a:t>
            </a:r>
            <a:r>
              <a:rPr lang="ru-RU" sz="1600" b="1" dirty="0" smtClean="0">
                <a:solidFill>
                  <a:schemeClr val="accent2"/>
                </a:solidFill>
                <a:latin typeface="Times New Roman" pitchFamily="18" charset="0"/>
              </a:rPr>
              <a:t> призмы, или в структурах океанического склона желоба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. Возможность существования рудогенерирующей гидротермальной деятельности в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аккреционной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призме и на океаническом склоне в настоящее время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дискуссионна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, прямые наблюдения отсутствуют. </a:t>
            </a:r>
            <a:endParaRPr lang="ru-RU" sz="16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4" name="Рисунок 3" descr="Модель к презентации основа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0" y="3657600"/>
            <a:ext cx="8459494" cy="25146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4800600" y="3962400"/>
            <a:ext cx="762000" cy="609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953000" y="38862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?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Модель к презентации Petit+Aq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990600"/>
            <a:ext cx="7550322" cy="5788721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52400"/>
            <a:ext cx="8305800" cy="457200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rgbClr val="008000"/>
                </a:solidFill>
              </a:rPr>
              <a:t>Генезис</a:t>
            </a:r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228600" y="1219200"/>
            <a:ext cx="21336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</a:rPr>
              <a:t>На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itchFamily="18" charset="0"/>
              </a:rPr>
              <a:t>субдуцирующей</a:t>
            </a:r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</a:rPr>
              <a:t> плите, в области ее изгибания перед погружением, обнаруживаются небольшие вулканические постройки, сложенные молодыми щелочными базальтами («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itchFamily="18" charset="0"/>
              </a:rPr>
              <a:t>petit</a:t>
            </a:r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itchFamily="18" charset="0"/>
              </a:rPr>
              <a:t>spot</a:t>
            </a:r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</a:rPr>
              <a:t>» по [</a:t>
            </a:r>
            <a:r>
              <a:rPr lang="en-US" sz="1400" dirty="0" smtClean="0">
                <a:solidFill>
                  <a:schemeClr val="accent2"/>
                </a:solidFill>
                <a:latin typeface="Times New Roman" pitchFamily="18" charset="0"/>
              </a:rPr>
              <a:t>Hirano et al., 2006</a:t>
            </a:r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</a:rPr>
              <a:t>], склоны которых вполне могут служить местом разгрузки </a:t>
            </a:r>
            <a:r>
              <a:rPr lang="en-US" sz="1400" dirty="0" smtClean="0">
                <a:solidFill>
                  <a:schemeClr val="accent2"/>
                </a:solidFill>
                <a:latin typeface="Times New Roman" pitchFamily="18" charset="0"/>
              </a:rPr>
              <a:t>Fe-</a:t>
            </a:r>
            <a:r>
              <a:rPr lang="en-US" sz="1400" dirty="0" err="1" smtClean="0">
                <a:solidFill>
                  <a:schemeClr val="accent2"/>
                </a:solidFill>
                <a:latin typeface="Times New Roman" pitchFamily="18" charset="0"/>
              </a:rPr>
              <a:t>Mn</a:t>
            </a:r>
            <a:r>
              <a:rPr lang="en-US" sz="14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itchFamily="18" charset="0"/>
              </a:rPr>
              <a:t>гидротерм</a:t>
            </a:r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ru-RU" sz="14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00800" y="-28515"/>
            <a:ext cx="27432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</a:rPr>
              <a:t>Работами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itchFamily="18" charset="0"/>
              </a:rPr>
              <a:t>Kawada</a:t>
            </a:r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</a:rPr>
              <a:t> с соавторами [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itchFamily="18" charset="0"/>
              </a:rPr>
              <a:t>Kawada</a:t>
            </a:r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1400" dirty="0" smtClean="0">
                <a:solidFill>
                  <a:schemeClr val="accent2"/>
                </a:solidFill>
                <a:latin typeface="Times New Roman" pitchFamily="18" charset="0"/>
              </a:rPr>
              <a:t>et al., 2014</a:t>
            </a:r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</a:rPr>
              <a:t>] показано наличие в зонах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itchFamily="18" charset="0"/>
              </a:rPr>
              <a:t>субдукции</a:t>
            </a:r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</a:rPr>
              <a:t> между базальтовым и осадочным слоями мощного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itchFamily="18" charset="0"/>
              </a:rPr>
              <a:t>флюидонасыщенного</a:t>
            </a:r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</a:rPr>
              <a:t> слоя, по которому в область желоба транспортируется большое количество тепла из глубины. Он продолжается в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itchFamily="18" charset="0"/>
              </a:rPr>
              <a:t>субдуцирующей</a:t>
            </a:r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</a:rPr>
              <a:t> под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itchFamily="18" charset="0"/>
              </a:rPr>
              <a:t>аккреционную</a:t>
            </a:r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</a:rPr>
              <a:t> призму плите, что может обеспечить просачивание глубинного гидротермального флюида в породы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itchFamily="18" charset="0"/>
              </a:rPr>
              <a:t>аккреционной</a:t>
            </a:r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</a:rPr>
              <a:t> призмы. Этот же слой имеет значительную мощность и в пределах плиты мористее желоба, обеспечивая появление в ней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itchFamily="18" charset="0"/>
              </a:rPr>
              <a:t>гидротерм</a:t>
            </a:r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</a:rPr>
              <a:t> и повышенного теплового потока.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533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Comic Sans MS" pitchFamily="66" charset="0"/>
              </a:rPr>
              <a:t>Однако…</a:t>
            </a:r>
            <a:endParaRPr lang="ru-RU" sz="1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52400"/>
            <a:ext cx="8305800" cy="457200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rgbClr val="008000"/>
                </a:solidFill>
              </a:rPr>
              <a:t>Генезис</a:t>
            </a:r>
          </a:p>
        </p:txBody>
      </p:sp>
      <p:sp>
        <p:nvSpPr>
          <p:cNvPr id="1031" name="Rectangle 16"/>
          <p:cNvSpPr>
            <a:spLocks noChangeArrowheads="1"/>
          </p:cNvSpPr>
          <p:nvPr/>
        </p:nvSpPr>
        <p:spPr bwMode="auto">
          <a:xfrm>
            <a:off x="152400" y="580072"/>
            <a:ext cx="8839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800" dirty="0" smtClean="0">
                <a:solidFill>
                  <a:schemeClr val="accent2"/>
                </a:solidFill>
                <a:latin typeface="Times New Roman" pitchFamily="18" charset="0"/>
              </a:rPr>
              <a:t>Таким образом, в качестве геологического механизма образования железомарганцевых месторождений юга Дальнего Востока России мы, в дополнение к возможной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itchFamily="18" charset="0"/>
              </a:rPr>
              <a:t>аккреции</a:t>
            </a:r>
            <a:r>
              <a:rPr lang="ru-RU" sz="1800" dirty="0" smtClean="0">
                <a:solidFill>
                  <a:schemeClr val="accent2"/>
                </a:solidFill>
                <a:latin typeface="Times New Roman" pitchFamily="18" charset="0"/>
              </a:rPr>
              <a:t> железомарганцевых отложений склонов подводных гор, предлагаем </a:t>
            </a:r>
            <a:r>
              <a:rPr lang="ru-RU" sz="1800" b="1" dirty="0" smtClean="0">
                <a:solidFill>
                  <a:schemeClr val="accent2"/>
                </a:solidFill>
                <a:latin typeface="Times New Roman" pitchFamily="18" charset="0"/>
              </a:rPr>
              <a:t>отложение из гидротермальных растворов в областях континентального и океанического склонов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itchFamily="18" charset="0"/>
              </a:rPr>
              <a:t>субдукционного</a:t>
            </a:r>
            <a:r>
              <a:rPr lang="ru-RU" sz="18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accent2"/>
                </a:solidFill>
                <a:latin typeface="Times New Roman" pitchFamily="18" charset="0"/>
              </a:rPr>
              <a:t>желоба</a:t>
            </a:r>
            <a:endParaRPr lang="ru-RU" sz="1800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4" name="Рисунок 3" descr="Рис. 13 генезис руд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0" y="2133600"/>
            <a:ext cx="4773168" cy="4504944"/>
          </a:xfrm>
          <a:prstGeom prst="rect">
            <a:avLst/>
          </a:prstGeom>
        </p:spPr>
      </p:pic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7086600" y="3441918"/>
            <a:ext cx="1828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Пустые квадратики – </a:t>
            </a:r>
            <a:r>
              <a:rPr lang="en-US" sz="1600" dirty="0" smtClean="0">
                <a:solidFill>
                  <a:schemeClr val="accent2"/>
                </a:solidFill>
                <a:latin typeface="Times New Roman" pitchFamily="18" charset="0"/>
              </a:rPr>
              <a:t>Fe 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руды, </a:t>
            </a:r>
            <a:endParaRPr lang="en-US" sz="1600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endParaRPr lang="en-US" sz="1600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наполовину залитые </a:t>
            </a:r>
            <a:r>
              <a:rPr lang="en-US" sz="1600" dirty="0" smtClean="0">
                <a:solidFill>
                  <a:schemeClr val="accent2"/>
                </a:solidFill>
                <a:latin typeface="Times New Roman" pitchFamily="18" charset="0"/>
              </a:rPr>
              <a:t>Fe-</a:t>
            </a:r>
            <a:r>
              <a:rPr lang="en-US" sz="1600" dirty="0" err="1" smtClean="0">
                <a:solidFill>
                  <a:schemeClr val="accent2"/>
                </a:solidFill>
                <a:latin typeface="Times New Roman" pitchFamily="18" charset="0"/>
              </a:rPr>
              <a:t>Mn</a:t>
            </a:r>
            <a:r>
              <a:rPr lang="en-US" sz="16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руды.</a:t>
            </a:r>
            <a:endParaRPr lang="ru-RU" sz="1600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52400"/>
            <a:ext cx="8305800" cy="457200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rgbClr val="008000"/>
                </a:solidFill>
              </a:rPr>
              <a:t>Генезис</a:t>
            </a:r>
          </a:p>
        </p:txBody>
      </p:sp>
      <p:sp>
        <p:nvSpPr>
          <p:cNvPr id="1031" name="Rectangle 16"/>
          <p:cNvSpPr>
            <a:spLocks noChangeArrowheads="1"/>
          </p:cNvSpPr>
          <p:nvPr/>
        </p:nvSpPr>
        <p:spPr bwMode="auto">
          <a:xfrm>
            <a:off x="2057400" y="961310"/>
            <a:ext cx="4648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«Осадочный» разрез 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месторождения Поперечного</a:t>
            </a:r>
            <a:endParaRPr lang="ru-RU" sz="1600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6" name="Рисунок 5" descr="Рис. 3 разрез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" y="1600200"/>
            <a:ext cx="7437446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52400"/>
            <a:ext cx="8305800" cy="457200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rgbClr val="008000"/>
                </a:solidFill>
              </a:rPr>
              <a:t>Генезис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762000"/>
            <a:ext cx="861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Детальными петрологическими исследованиями показано, что терригенный материал (сланцы,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алавролиты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) в его строении отсутствует, за них в свое время были приняты </a:t>
            </a:r>
            <a:r>
              <a:rPr lang="ru-RU" sz="1600" b="1" dirty="0" err="1" smtClean="0">
                <a:solidFill>
                  <a:schemeClr val="accent2"/>
                </a:solidFill>
                <a:latin typeface="Times New Roman" pitchFamily="18" charset="0"/>
              </a:rPr>
              <a:t>криптовулканические</a:t>
            </a:r>
            <a:r>
              <a:rPr lang="ru-RU" sz="1600" b="1" dirty="0" smtClean="0">
                <a:solidFill>
                  <a:schemeClr val="accent2"/>
                </a:solidFill>
                <a:latin typeface="Times New Roman" pitchFamily="18" charset="0"/>
              </a:rPr>
              <a:t> породы 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среднего состава, по которым, в основном, и развивается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железо-марганцевое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гидротермальное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оруденение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6" name="Рисунок 5" descr="шлифы.jpg"/>
          <p:cNvPicPr>
            <a:picLocks noChangeAspect="1"/>
          </p:cNvPicPr>
          <p:nvPr/>
        </p:nvPicPr>
        <p:blipFill>
          <a:blip r:embed="rId3" cstate="print"/>
          <a:srcRect b="25420"/>
          <a:stretch>
            <a:fillRect/>
          </a:stretch>
        </p:blipFill>
        <p:spPr>
          <a:xfrm>
            <a:off x="2851299" y="1828801"/>
            <a:ext cx="6064102" cy="449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0" y="6400800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Прозрачные шлифы, линейка 40 мкм</a:t>
            </a:r>
          </a:p>
        </p:txBody>
      </p:sp>
      <p:pic>
        <p:nvPicPr>
          <p:cNvPr id="8" name="Рисунок 7" descr="4-57_вырез_с_масштабом.jpg"/>
          <p:cNvPicPr/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800100" y="3086100"/>
            <a:ext cx="4495800" cy="1981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6400800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Пришлифовка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керна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52400"/>
            <a:ext cx="8305800" cy="457200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rgbClr val="008000"/>
                </a:solidFill>
              </a:rPr>
              <a:t>Генезис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4876800"/>
            <a:ext cx="861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На диаграмме А.А.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Предовского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(а)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фигуративные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точки химического состава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флюидолитов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Поперечного располагаются на границе поля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туффитов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и осадочных пород, что отражает «загрязненность» магматической составляющей обломочным материалом осадочного происхождения. По соотношению кремнекислоты и окиси калия (б) изученные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флюидолиты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могут быть отнесены к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высококалиевым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андезитам с вариациями от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шошонитового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базальта до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высококалиевого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дацита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10" name="Рисунок 9" descr="Рис. 4 Флюидолиты на диаграммах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667" y="1219200"/>
            <a:ext cx="8530996" cy="3038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52400"/>
            <a:ext cx="8305800" cy="457200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rgbClr val="008000"/>
                </a:solidFill>
              </a:rPr>
              <a:t>Генезис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914400"/>
            <a:ext cx="861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Более того, в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ИГД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ДВО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РАН специальными методами с применением ультразвуковой обработки из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флюидолитов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и образуемых ими брекчий выделена платина.</a:t>
            </a:r>
          </a:p>
        </p:txBody>
      </p:sp>
      <p:pic>
        <p:nvPicPr>
          <p:cNvPr id="5" name="Рисунок 4" descr="Рис. 7 платина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615677" y="1690116"/>
            <a:ext cx="7889674" cy="4710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52400"/>
            <a:ext cx="8305800" cy="457200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rgbClr val="008000"/>
                </a:solidFill>
              </a:rPr>
              <a:t>Генезис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2590800"/>
            <a:ext cx="1981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И золото. Очень высокопробное. Часты округлые формы, свидетельствующие об образовании из расплава.</a:t>
            </a:r>
          </a:p>
        </p:txBody>
      </p:sp>
      <p:pic>
        <p:nvPicPr>
          <p:cNvPr id="6" name="Рисунок 5" descr="Золото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2209800" y="916045"/>
            <a:ext cx="6400800" cy="5554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52400"/>
            <a:ext cx="8305800" cy="457200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rgbClr val="008000"/>
                </a:solidFill>
              </a:rPr>
              <a:t>Генезис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1422" y="1422232"/>
            <a:ext cx="7716778" cy="3987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52400"/>
            <a:ext cx="8305800" cy="457200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rgbClr val="008000"/>
                </a:solidFill>
              </a:rPr>
              <a:t>Объект исследования</a:t>
            </a: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228600" y="5562600"/>
            <a:ext cx="8686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Месторождение 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</a:rPr>
              <a:t>Поперечное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(2) расположено на юге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Хинганской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минерагенической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зоны. Руды залегают в карбонатных породах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мурандавской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свиты. Промышленное значение имеют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браунитовые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гаусманит-браунитовые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браунит-гематитовые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родохрозит-гаусманитовые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руды с содержанием 21% марганца и 8,63% железа. </a:t>
            </a:r>
          </a:p>
        </p:txBody>
      </p:sp>
      <p:pic>
        <p:nvPicPr>
          <p:cNvPr id="7" name="Рисунок 6" descr="Рис. 3 Карта Буреинский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8" t="3610" b="13992"/>
          <a:stretch>
            <a:fillRect/>
          </a:stretch>
        </p:blipFill>
        <p:spPr>
          <a:xfrm>
            <a:off x="1065592" y="685800"/>
            <a:ext cx="7011608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Модель к презентации Petit+Aq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990600"/>
            <a:ext cx="7550322" cy="5788721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52400"/>
            <a:ext cx="8305800" cy="457200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rgbClr val="008000"/>
                </a:solidFill>
              </a:rPr>
              <a:t>Генезис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53200" y="533400"/>
            <a:ext cx="2438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В рамках нашей модели образование в области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субдукционного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желоба  таких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криптовулканических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построек и рудогенерирующая гидротермальная деятельность в них вполне возможна.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52400"/>
            <a:ext cx="8305800" cy="457200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rgbClr val="008000"/>
                </a:solidFill>
              </a:rPr>
              <a:t>Проблемы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90600" y="685800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800" dirty="0" err="1" smtClean="0">
                <a:solidFill>
                  <a:schemeClr val="accent2"/>
                </a:solidFill>
                <a:latin typeface="Times New Roman" pitchFamily="18" charset="0"/>
              </a:rPr>
              <a:t>Переопробование</a:t>
            </a:r>
            <a:r>
              <a:rPr lang="ru-RU" sz="1800" dirty="0" smtClean="0">
                <a:solidFill>
                  <a:schemeClr val="accent2"/>
                </a:solidFill>
                <a:latin typeface="Times New Roman" pitchFamily="18" charset="0"/>
              </a:rPr>
              <a:t> и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itchFamily="18" charset="0"/>
              </a:rPr>
              <a:t>доизучение</a:t>
            </a:r>
            <a:r>
              <a:rPr lang="ru-RU" sz="1800" dirty="0" smtClean="0">
                <a:solidFill>
                  <a:schemeClr val="accent2"/>
                </a:solidFill>
                <a:latin typeface="Times New Roman" pitchFamily="18" charset="0"/>
              </a:rPr>
              <a:t> дальневосточных </a:t>
            </a:r>
            <a:r>
              <a:rPr lang="en-US" sz="1800" dirty="0" smtClean="0">
                <a:solidFill>
                  <a:schemeClr val="accent2"/>
                </a:solidFill>
                <a:latin typeface="Times New Roman" pitchFamily="18" charset="0"/>
              </a:rPr>
              <a:t>Fe-</a:t>
            </a:r>
            <a:r>
              <a:rPr lang="en-US" sz="1800" dirty="0" err="1" smtClean="0">
                <a:solidFill>
                  <a:schemeClr val="accent2"/>
                </a:solidFill>
                <a:latin typeface="Times New Roman" pitchFamily="18" charset="0"/>
              </a:rPr>
              <a:t>Mn</a:t>
            </a:r>
            <a:r>
              <a:rPr lang="ru-RU" sz="1800" dirty="0" smtClean="0">
                <a:solidFill>
                  <a:schemeClr val="accent2"/>
                </a:solidFill>
                <a:latin typeface="Times New Roman" pitchFamily="18" charset="0"/>
              </a:rPr>
              <a:t> месторождений.</a:t>
            </a:r>
          </a:p>
          <a:p>
            <a:pPr marL="342900" indent="-342900">
              <a:buAutoNum type="arabicPeriod"/>
            </a:pPr>
            <a:endParaRPr lang="ru-RU" sz="1800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1800" dirty="0" smtClean="0">
                <a:solidFill>
                  <a:schemeClr val="accent2"/>
                </a:solidFill>
                <a:latin typeface="Times New Roman" pitchFamily="18" charset="0"/>
              </a:rPr>
              <a:t>Взаимоотношение с лицензиатами.</a:t>
            </a:r>
          </a:p>
        </p:txBody>
      </p:sp>
      <p:pic>
        <p:nvPicPr>
          <p:cNvPr id="6" name="Рисунок 5" descr="Поперечное ворот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0138" y="1805026"/>
            <a:ext cx="6179861" cy="4671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2895600"/>
            <a:ext cx="8305800" cy="457200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rgbClr val="008000"/>
                </a:solidFill>
              </a:rPr>
              <a:t>Спасибо 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52400"/>
            <a:ext cx="8305800" cy="457200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rgbClr val="008000"/>
                </a:solidFill>
              </a:rPr>
              <a:t>Генезис</a:t>
            </a:r>
          </a:p>
        </p:txBody>
      </p:sp>
      <p:sp>
        <p:nvSpPr>
          <p:cNvPr id="1031" name="Rectangle 16"/>
          <p:cNvSpPr>
            <a:spLocks noChangeArrowheads="1"/>
          </p:cNvSpPr>
          <p:nvPr/>
        </p:nvSpPr>
        <p:spPr bwMode="auto">
          <a:xfrm>
            <a:off x="457200" y="1709679"/>
            <a:ext cx="8534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1800" dirty="0" smtClean="0">
                <a:solidFill>
                  <a:schemeClr val="accent2"/>
                </a:solidFill>
                <a:latin typeface="Times New Roman" pitchFamily="18" charset="0"/>
              </a:rPr>
              <a:t>Как и большинство многочисленных железорудных и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itchFamily="18" charset="0"/>
              </a:rPr>
              <a:t>железо-марганцевых</a:t>
            </a:r>
            <a:r>
              <a:rPr lang="ru-RU" sz="1800" dirty="0" smtClean="0">
                <a:solidFill>
                  <a:schemeClr val="accent2"/>
                </a:solidFill>
                <a:latin typeface="Times New Roman" pitchFamily="18" charset="0"/>
              </a:rPr>
              <a:t> месторождений на востоке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itchFamily="18" charset="0"/>
              </a:rPr>
              <a:t>Буреинского</a:t>
            </a:r>
            <a:r>
              <a:rPr lang="ru-RU" sz="1800" dirty="0" smtClean="0">
                <a:solidFill>
                  <a:schemeClr val="accent2"/>
                </a:solidFill>
                <a:latin typeface="Times New Roman" pitchFamily="18" charset="0"/>
              </a:rPr>
              <a:t> массива, месторождение Поперечное считалось осадочным или вулканогенно-осадочным. Исследованиями последних лет показано, что месторождения Поперечное и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itchFamily="18" charset="0"/>
              </a:rPr>
              <a:t>Кимканское</a:t>
            </a:r>
            <a:r>
              <a:rPr lang="ru-RU" sz="1800" dirty="0" smtClean="0">
                <a:solidFill>
                  <a:schemeClr val="accent2"/>
                </a:solidFill>
                <a:latin typeface="Times New Roman" pitchFamily="18" charset="0"/>
              </a:rPr>
              <a:t> образовались в обстановке </a:t>
            </a:r>
            <a:r>
              <a:rPr lang="ru-RU" sz="1800" b="1" dirty="0" smtClean="0">
                <a:solidFill>
                  <a:schemeClr val="accent2"/>
                </a:solidFill>
                <a:latin typeface="Times New Roman" pitchFamily="18" charset="0"/>
              </a:rPr>
              <a:t>активной континентальной окраины при участии гидротермальной деятельности</a:t>
            </a:r>
            <a:r>
              <a:rPr lang="ru-RU" sz="1800" dirty="0" smtClean="0">
                <a:solidFill>
                  <a:schemeClr val="accent2"/>
                </a:solidFill>
                <a:latin typeface="Times New Roman" pitchFamily="18" charset="0"/>
              </a:rPr>
              <a:t>. </a:t>
            </a:r>
          </a:p>
          <a:p>
            <a:endParaRPr lang="ru-RU" sz="1800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r>
              <a:rPr lang="ru-RU" sz="1800" dirty="0" smtClean="0">
                <a:solidFill>
                  <a:schemeClr val="accent2"/>
                </a:solidFill>
                <a:latin typeface="Times New Roman" pitchFamily="18" charset="0"/>
              </a:rPr>
              <a:t>Мы попытались сделать следующий шаг – выяснить конкретную геолого-тектоническая обстановка накопления богатых железом и марганцем отложений и источник минерализующих растворов.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52400"/>
            <a:ext cx="8305800" cy="457200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rgbClr val="008000"/>
                </a:solidFill>
              </a:rPr>
              <a:t>Генезис</a:t>
            </a: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152400" y="4074854"/>
            <a:ext cx="8839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Вероятно, существуют и другие обстановки. Но все они характеризуются участием в образовании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железо-марганцевых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отложений двух основных процессов – </a:t>
            </a:r>
            <a:r>
              <a:rPr lang="ru-RU" sz="1600" b="1" dirty="0" smtClean="0">
                <a:solidFill>
                  <a:schemeClr val="accent2"/>
                </a:solidFill>
                <a:latin typeface="Times New Roman" pitchFamily="18" charset="0"/>
              </a:rPr>
              <a:t>гидротермального и гидрогенного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. Крайние члены этого ряда – </a:t>
            </a:r>
            <a:r>
              <a:rPr lang="ru-RU" sz="1600" b="1" dirty="0" smtClean="0">
                <a:solidFill>
                  <a:schemeClr val="accent2"/>
                </a:solidFill>
                <a:latin typeface="Times New Roman" pitchFamily="18" charset="0"/>
              </a:rPr>
              <a:t>гидрогенные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accent2"/>
                </a:solidFill>
                <a:latin typeface="Times New Roman" pitchFamily="18" charset="0"/>
              </a:rPr>
              <a:t>железо-марганцевые</a:t>
            </a:r>
            <a:r>
              <a:rPr lang="ru-RU" sz="1600" b="1" dirty="0" smtClean="0">
                <a:solidFill>
                  <a:schemeClr val="accent2"/>
                </a:solidFill>
                <a:latin typeface="Times New Roman" pitchFamily="18" charset="0"/>
              </a:rPr>
              <a:t> конкреции океанических плато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и существенно </a:t>
            </a:r>
            <a:r>
              <a:rPr lang="ru-RU" sz="1600" b="1" dirty="0" smtClean="0">
                <a:solidFill>
                  <a:schemeClr val="accent2"/>
                </a:solidFill>
                <a:latin typeface="Times New Roman" pitchFamily="18" charset="0"/>
              </a:rPr>
              <a:t>гидротермальные диффузионные руды на склонах вулканов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. </a:t>
            </a:r>
          </a:p>
          <a:p>
            <a:endParaRPr lang="ru-RU" sz="1600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Геохимическая специализация этих процессов различна, особенно в отношении редкоземельных элементов. Поэтому попробовали решить обратную задачу – по распределению редкоземельных элементов в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железо-марганцевых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рудах </a:t>
            </a:r>
            <a:r>
              <a:rPr lang="ru-RU" sz="1600" b="1" dirty="0" smtClean="0">
                <a:solidFill>
                  <a:schemeClr val="accent2"/>
                </a:solidFill>
                <a:latin typeface="Times New Roman" pitchFamily="18" charset="0"/>
              </a:rPr>
              <a:t>реконструировать геотектоническую обстановку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их образования. </a:t>
            </a:r>
            <a:endParaRPr lang="ru-RU" sz="16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8" name="Рисунок 7" descr="Обстановки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838200"/>
            <a:ext cx="846294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52400"/>
            <a:ext cx="8305800" cy="457200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rgbClr val="008000"/>
                </a:solidFill>
              </a:rPr>
              <a:t>Генезис</a:t>
            </a: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228600" y="1513582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Анализ соответствия процесса образования руд рассматриваемых месторождений тем или иным геотектоническим обстановкам производился путем сравнения содержаний и распределения редкоземельных элементов в их рудах и в «эталонных»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железо-марганцевых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 образованиях, формирующихся в известных обстановках.</a:t>
            </a:r>
            <a:r>
              <a:rPr lang="en-US" sz="16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endParaRPr lang="ru-RU" sz="16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7" name="Рисунок 6" descr="REE наши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3352800"/>
            <a:ext cx="8686800" cy="32205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86200" y="38862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Поле руд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</a:rPr>
              <a:t>Кимканского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</a:rPr>
              <a:t>, Поперечного и Орловского месторождений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4724400" y="4495800"/>
            <a:ext cx="533400" cy="990600"/>
          </a:xfrm>
          <a:prstGeom prst="straightConnector1">
            <a:avLst/>
          </a:prstGeom>
          <a:ln w="19050"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52400"/>
            <a:ext cx="8305800" cy="457200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rgbClr val="008000"/>
                </a:solidFill>
              </a:rPr>
              <a:t>Генезис</a:t>
            </a: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228600" y="1513582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6600"/>
                </a:solidFill>
                <a:latin typeface="Times New Roman" pitchFamily="18" charset="0"/>
              </a:rPr>
              <a:t>Железистые охры поля </a:t>
            </a:r>
            <a:r>
              <a:rPr lang="ru-RU" sz="1600" dirty="0" err="1" smtClean="0">
                <a:solidFill>
                  <a:srgbClr val="006600"/>
                </a:solidFill>
                <a:latin typeface="Times New Roman" pitchFamily="18" charset="0"/>
              </a:rPr>
              <a:t>TAG</a:t>
            </a:r>
            <a:r>
              <a:rPr lang="ru-RU" sz="1600" dirty="0" smtClean="0">
                <a:solidFill>
                  <a:srgbClr val="006600"/>
                </a:solidFill>
                <a:latin typeface="Times New Roman" pitchFamily="18" charset="0"/>
              </a:rPr>
              <a:t> по [</a:t>
            </a:r>
            <a:r>
              <a:rPr lang="en-US" sz="1600" dirty="0" err="1" smtClean="0">
                <a:solidFill>
                  <a:srgbClr val="006600"/>
                </a:solidFill>
                <a:latin typeface="Times New Roman" pitchFamily="18" charset="0"/>
              </a:rPr>
              <a:t>Goulding</a:t>
            </a:r>
            <a:r>
              <a:rPr lang="en-US" sz="1600" dirty="0" smtClean="0">
                <a:solidFill>
                  <a:srgbClr val="006600"/>
                </a:solidFill>
                <a:latin typeface="Times New Roman" pitchFamily="18" charset="0"/>
              </a:rPr>
              <a:t> et al., 1998</a:t>
            </a:r>
            <a:r>
              <a:rPr lang="ru-RU" sz="1600" dirty="0" smtClean="0">
                <a:solidFill>
                  <a:srgbClr val="006600"/>
                </a:solidFill>
                <a:latin typeface="Times New Roman" pitchFamily="18" charset="0"/>
              </a:rPr>
              <a:t>], характеризующие гидротермальную деятельность в области </a:t>
            </a:r>
            <a:r>
              <a:rPr lang="ru-RU" sz="1600" dirty="0" err="1" smtClean="0">
                <a:solidFill>
                  <a:srgbClr val="006600"/>
                </a:solidFill>
                <a:latin typeface="Times New Roman" pitchFamily="18" charset="0"/>
              </a:rPr>
              <a:t>спрединга</a:t>
            </a:r>
            <a:r>
              <a:rPr lang="ru-RU" sz="1600" dirty="0" smtClean="0">
                <a:solidFill>
                  <a:srgbClr val="006600"/>
                </a:solidFill>
                <a:latin typeface="Times New Roman" pitchFamily="18" charset="0"/>
              </a:rPr>
              <a:t> (</a:t>
            </a:r>
            <a:r>
              <a:rPr lang="ru-RU" sz="1600" dirty="0" err="1" smtClean="0">
                <a:solidFill>
                  <a:srgbClr val="006600"/>
                </a:solidFill>
                <a:latin typeface="Times New Roman" pitchFamily="18" charset="0"/>
              </a:rPr>
              <a:t>САХ</a:t>
            </a:r>
            <a:r>
              <a:rPr lang="ru-RU" sz="1600" dirty="0" smtClean="0">
                <a:solidFill>
                  <a:srgbClr val="006600"/>
                </a:solidFill>
                <a:latin typeface="Times New Roman" pitchFamily="18" charset="0"/>
              </a:rPr>
              <a:t>), показывают </a:t>
            </a:r>
            <a:r>
              <a:rPr lang="ru-RU" sz="1600" b="1" dirty="0" smtClean="0">
                <a:solidFill>
                  <a:srgbClr val="006600"/>
                </a:solidFill>
                <a:latin typeface="Times New Roman" pitchFamily="18" charset="0"/>
              </a:rPr>
              <a:t>пониженные</a:t>
            </a:r>
            <a:r>
              <a:rPr lang="ru-RU" sz="1600" dirty="0" smtClean="0">
                <a:solidFill>
                  <a:srgbClr val="006600"/>
                </a:solidFill>
                <a:latin typeface="Times New Roman" pitchFamily="18" charset="0"/>
              </a:rPr>
              <a:t> относительно изученных руд содержания практически всех </a:t>
            </a:r>
            <a:r>
              <a:rPr lang="ru-RU" sz="1600" dirty="0" err="1" smtClean="0">
                <a:solidFill>
                  <a:srgbClr val="006600"/>
                </a:solidFill>
                <a:latin typeface="Times New Roman" pitchFamily="18" charset="0"/>
              </a:rPr>
              <a:t>РЗЭ+Y</a:t>
            </a:r>
            <a:r>
              <a:rPr lang="ru-RU" sz="1600" dirty="0" smtClean="0">
                <a:solidFill>
                  <a:srgbClr val="006600"/>
                </a:solidFill>
                <a:latin typeface="Times New Roman" pitchFamily="18" charset="0"/>
              </a:rPr>
              <a:t> кроме </a:t>
            </a:r>
            <a:r>
              <a:rPr lang="ru-RU" sz="1600" dirty="0" err="1" smtClean="0">
                <a:solidFill>
                  <a:srgbClr val="006600"/>
                </a:solidFill>
                <a:latin typeface="Times New Roman" pitchFamily="18" charset="0"/>
              </a:rPr>
              <a:t>Eu</a:t>
            </a:r>
            <a:r>
              <a:rPr lang="ru-RU" sz="1600" dirty="0" smtClean="0">
                <a:solidFill>
                  <a:srgbClr val="006600"/>
                </a:solidFill>
                <a:latin typeface="Times New Roman" pitchFamily="18" charset="0"/>
              </a:rPr>
              <a:t>, резкая положительная аномалия которого отражает состав </a:t>
            </a:r>
            <a:r>
              <a:rPr lang="ru-RU" sz="1600" dirty="0" err="1" smtClean="0">
                <a:solidFill>
                  <a:srgbClr val="006600"/>
                </a:solidFill>
                <a:latin typeface="Times New Roman" pitchFamily="18" charset="0"/>
              </a:rPr>
              <a:t>гидротерм</a:t>
            </a:r>
            <a:r>
              <a:rPr lang="ru-RU" sz="1600" dirty="0" smtClean="0">
                <a:solidFill>
                  <a:srgbClr val="006600"/>
                </a:solidFill>
                <a:latin typeface="Times New Roman" pitchFamily="18" charset="0"/>
              </a:rPr>
              <a:t>, формирующихся в процессе выщелачивания глубинных магматических пород.</a:t>
            </a:r>
          </a:p>
        </p:txBody>
      </p:sp>
      <p:pic>
        <p:nvPicPr>
          <p:cNvPr id="9" name="Рисунок 8" descr="REE TAG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3352800"/>
            <a:ext cx="8735787" cy="3238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52400"/>
            <a:ext cx="8305800" cy="457200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rgbClr val="008000"/>
                </a:solidFill>
              </a:rPr>
              <a:t>Генезис</a:t>
            </a: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228600" y="1513582"/>
            <a:ext cx="8915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ru-RU" sz="1600" dirty="0" smtClean="0">
                <a:solidFill>
                  <a:srgbClr val="990099"/>
                </a:solidFill>
                <a:latin typeface="Times New Roman" pitchFamily="18" charset="0"/>
              </a:rPr>
              <a:t>Малиновая линия на рисунке отражает распределение </a:t>
            </a:r>
            <a:r>
              <a:rPr lang="ru-RU" sz="1600" dirty="0" err="1" smtClean="0">
                <a:solidFill>
                  <a:srgbClr val="990099"/>
                </a:solidFill>
                <a:latin typeface="Times New Roman" pitchFamily="18" charset="0"/>
              </a:rPr>
              <a:t>РЗЭ+Y</a:t>
            </a:r>
            <a:r>
              <a:rPr lang="ru-RU" sz="1600" dirty="0" smtClean="0">
                <a:solidFill>
                  <a:srgbClr val="990099"/>
                </a:solidFill>
                <a:latin typeface="Times New Roman" pitchFamily="18" charset="0"/>
              </a:rPr>
              <a:t> в железомарганцевых корках с возвышенностей </a:t>
            </a:r>
            <a:r>
              <a:rPr lang="ru-RU" sz="1600" dirty="0" err="1" smtClean="0">
                <a:solidFill>
                  <a:srgbClr val="990099"/>
                </a:solidFill>
                <a:latin typeface="Times New Roman" pitchFamily="18" charset="0"/>
              </a:rPr>
              <a:t>Беляевского</a:t>
            </a:r>
            <a:r>
              <a:rPr lang="ru-RU" sz="1600" dirty="0" smtClean="0">
                <a:solidFill>
                  <a:srgbClr val="990099"/>
                </a:solidFill>
                <a:latin typeface="Times New Roman" pitchFamily="18" charset="0"/>
              </a:rPr>
              <a:t> и Медведева в Японском море [</a:t>
            </a:r>
            <a:r>
              <a:rPr lang="ru-RU" sz="1600" dirty="0" err="1" smtClean="0">
                <a:solidFill>
                  <a:srgbClr val="990099"/>
                </a:solidFill>
                <a:latin typeface="Times New Roman" pitchFamily="18" charset="0"/>
              </a:rPr>
              <a:t>Михайлик</a:t>
            </a:r>
            <a:r>
              <a:rPr lang="ru-RU" sz="1600" dirty="0" smtClean="0">
                <a:solidFill>
                  <a:srgbClr val="990099"/>
                </a:solidFill>
                <a:latin typeface="Times New Roman" pitchFamily="18" charset="0"/>
              </a:rPr>
              <a:t> и др., 2014] – небольших вулканических построек, сложенных </a:t>
            </a:r>
            <a:r>
              <a:rPr lang="ru-RU" sz="1600" dirty="0" err="1" smtClean="0">
                <a:solidFill>
                  <a:srgbClr val="990099"/>
                </a:solidFill>
                <a:latin typeface="Times New Roman" pitchFamily="18" charset="0"/>
              </a:rPr>
              <a:t>среднемиоцен-плейстоценовыми</a:t>
            </a:r>
            <a:r>
              <a:rPr lang="ru-RU" sz="1600" dirty="0" smtClean="0">
                <a:solidFill>
                  <a:srgbClr val="990099"/>
                </a:solidFill>
                <a:latin typeface="Times New Roman" pitchFamily="18" charset="0"/>
              </a:rPr>
              <a:t> базальтами. Как видно из рисунка, систематика </a:t>
            </a:r>
            <a:r>
              <a:rPr lang="ru-RU" sz="1600" dirty="0" err="1" smtClean="0">
                <a:solidFill>
                  <a:srgbClr val="990099"/>
                </a:solidFill>
                <a:latin typeface="Times New Roman" pitchFamily="18" charset="0"/>
              </a:rPr>
              <a:t>РЗЭ+Y</a:t>
            </a:r>
            <a:r>
              <a:rPr lang="ru-RU" sz="1600" dirty="0" smtClean="0">
                <a:solidFill>
                  <a:srgbClr val="990099"/>
                </a:solidFill>
                <a:latin typeface="Times New Roman" pitchFamily="18" charset="0"/>
              </a:rPr>
              <a:t> этих корок, образовавшихся в результате комплексного влияния гидротермально-осадочного и гидрогенного процессов, очень близка к таковой у изученных нами руд.</a:t>
            </a:r>
          </a:p>
        </p:txBody>
      </p:sp>
      <p:pic>
        <p:nvPicPr>
          <p:cNvPr id="5" name="Рисунок 4" descr="REE острова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8839201" cy="3277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52400"/>
            <a:ext cx="8305800" cy="457200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rgbClr val="008000"/>
                </a:solidFill>
              </a:rPr>
              <a:t>Генезис</a:t>
            </a: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228600" y="1513582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CC6600"/>
                </a:solidFill>
                <a:latin typeface="Times New Roman" pitchFamily="18" charset="0"/>
              </a:rPr>
              <a:t> </a:t>
            </a:r>
            <a:r>
              <a:rPr lang="ru-RU" sz="1600" dirty="0" smtClean="0">
                <a:solidFill>
                  <a:srgbClr val="993300"/>
                </a:solidFill>
                <a:latin typeface="Times New Roman" pitchFamily="18" charset="0"/>
              </a:rPr>
              <a:t>Для гидрогенных </a:t>
            </a:r>
            <a:r>
              <a:rPr lang="ru-RU" sz="1600" dirty="0" err="1" smtClean="0">
                <a:solidFill>
                  <a:srgbClr val="993300"/>
                </a:solidFill>
                <a:latin typeface="Times New Roman" pitchFamily="18" charset="0"/>
              </a:rPr>
              <a:t>железо-марганцевых</a:t>
            </a:r>
            <a:r>
              <a:rPr lang="ru-RU" sz="1600" dirty="0" smtClean="0">
                <a:solidFill>
                  <a:srgbClr val="993300"/>
                </a:solidFill>
                <a:latin typeface="Times New Roman" pitchFamily="18" charset="0"/>
              </a:rPr>
              <a:t> корок абиссальной равнины на севере Центральной </a:t>
            </a:r>
            <a:r>
              <a:rPr lang="ru-RU" sz="1600" dirty="0" err="1" smtClean="0">
                <a:solidFill>
                  <a:srgbClr val="993300"/>
                </a:solidFill>
                <a:latin typeface="Times New Roman" pitchFamily="18" charset="0"/>
              </a:rPr>
              <a:t>Пацифики</a:t>
            </a:r>
            <a:r>
              <a:rPr lang="ru-RU" sz="1600" dirty="0" smtClean="0">
                <a:solidFill>
                  <a:srgbClr val="993300"/>
                </a:solidFill>
                <a:latin typeface="Times New Roman" pitchFamily="18" charset="0"/>
              </a:rPr>
              <a:t> (желтая линия на рисунке) [</a:t>
            </a:r>
            <a:r>
              <a:rPr lang="en-US" sz="1600" dirty="0" err="1" smtClean="0">
                <a:solidFill>
                  <a:srgbClr val="993300"/>
                </a:solidFill>
                <a:latin typeface="Times New Roman" pitchFamily="18" charset="0"/>
              </a:rPr>
              <a:t>Bau</a:t>
            </a:r>
            <a:r>
              <a:rPr lang="en-US" sz="1600" dirty="0" smtClean="0">
                <a:solidFill>
                  <a:srgbClr val="993300"/>
                </a:solidFill>
                <a:latin typeface="Times New Roman" pitchFamily="18" charset="0"/>
              </a:rPr>
              <a:t>, </a:t>
            </a:r>
            <a:r>
              <a:rPr lang="en-US" sz="1600" dirty="0" err="1" smtClean="0">
                <a:solidFill>
                  <a:srgbClr val="993300"/>
                </a:solidFill>
                <a:latin typeface="Times New Roman" pitchFamily="18" charset="0"/>
              </a:rPr>
              <a:t>Koshinsky</a:t>
            </a:r>
            <a:r>
              <a:rPr lang="en-US" sz="1600" dirty="0" smtClean="0">
                <a:solidFill>
                  <a:srgbClr val="993300"/>
                </a:solidFill>
                <a:latin typeface="Times New Roman" pitchFamily="18" charset="0"/>
              </a:rPr>
              <a:t>, 2009</a:t>
            </a:r>
            <a:r>
              <a:rPr lang="ru-RU" sz="1600" dirty="0" smtClean="0">
                <a:solidFill>
                  <a:srgbClr val="993300"/>
                </a:solidFill>
                <a:latin typeface="Times New Roman" pitchFamily="18" charset="0"/>
              </a:rPr>
              <a:t>] характерны значительно </a:t>
            </a: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</a:rPr>
              <a:t>большие</a:t>
            </a:r>
            <a:r>
              <a:rPr lang="ru-RU" sz="1600" dirty="0" smtClean="0">
                <a:solidFill>
                  <a:srgbClr val="993300"/>
                </a:solidFill>
                <a:latin typeface="Times New Roman" pitchFamily="18" charset="0"/>
              </a:rPr>
              <a:t>, чем у изученных нами руд, концентрации всех </a:t>
            </a:r>
            <a:r>
              <a:rPr lang="ru-RU" sz="1600" dirty="0" err="1" smtClean="0">
                <a:solidFill>
                  <a:srgbClr val="993300"/>
                </a:solidFill>
                <a:latin typeface="Times New Roman" pitchFamily="18" charset="0"/>
              </a:rPr>
              <a:t>РЗЭ+Y</a:t>
            </a:r>
            <a:r>
              <a:rPr lang="ru-RU" sz="1600" dirty="0" smtClean="0">
                <a:solidFill>
                  <a:srgbClr val="993300"/>
                </a:solidFill>
                <a:latin typeface="Times New Roman" pitchFamily="18" charset="0"/>
              </a:rPr>
              <a:t> с выраженной положительной аномалией Се, свидетельствующей о значительном влиянии морской воды на их образование.</a:t>
            </a:r>
          </a:p>
        </p:txBody>
      </p:sp>
      <p:pic>
        <p:nvPicPr>
          <p:cNvPr id="6" name="Рисунок 5" descr="REE равнины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267" y="3276600"/>
            <a:ext cx="8837904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52400"/>
            <a:ext cx="8305800" cy="457200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rgbClr val="008000"/>
                </a:solidFill>
              </a:rPr>
              <a:t>Генезис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1021140"/>
            <a:ext cx="8915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33CC"/>
                </a:solidFill>
                <a:latin typeface="Times New Roman" pitchFamily="18" charset="0"/>
              </a:rPr>
              <a:t>Эталонными для обстановок склонов </a:t>
            </a:r>
            <a:r>
              <a:rPr lang="ru-RU" sz="1600" dirty="0" err="1" smtClean="0">
                <a:solidFill>
                  <a:srgbClr val="0033CC"/>
                </a:solidFill>
                <a:latin typeface="Times New Roman" pitchFamily="18" charset="0"/>
              </a:rPr>
              <a:t>островодужных</a:t>
            </a:r>
            <a:r>
              <a:rPr lang="ru-RU" sz="1600" dirty="0" smtClean="0">
                <a:solidFill>
                  <a:srgbClr val="0033CC"/>
                </a:solidFill>
                <a:latin typeface="Times New Roman" pitchFamily="18" charset="0"/>
              </a:rPr>
              <a:t> вулканов приняты современные Марианская и </a:t>
            </a:r>
            <a:r>
              <a:rPr lang="ru-RU" sz="1600" dirty="0" err="1" smtClean="0">
                <a:solidFill>
                  <a:srgbClr val="0033CC"/>
                </a:solidFill>
                <a:latin typeface="Times New Roman" pitchFamily="18" charset="0"/>
              </a:rPr>
              <a:t>Идзу-Бонинская</a:t>
            </a:r>
            <a:r>
              <a:rPr lang="ru-RU" sz="1600" dirty="0" smtClean="0">
                <a:solidFill>
                  <a:srgbClr val="0033CC"/>
                </a:solidFill>
                <a:latin typeface="Times New Roman" pitchFamily="18" charset="0"/>
              </a:rPr>
              <a:t> островные дуги (синяя линия на рисунке) [</a:t>
            </a:r>
            <a:r>
              <a:rPr lang="en-US" sz="1600" dirty="0" smtClean="0">
                <a:solidFill>
                  <a:srgbClr val="0033CC"/>
                </a:solidFill>
                <a:latin typeface="Times New Roman" pitchFamily="18" charset="0"/>
              </a:rPr>
              <a:t>Hein et al., 2014</a:t>
            </a:r>
            <a:r>
              <a:rPr lang="ru-RU" sz="1600" dirty="0" smtClean="0">
                <a:solidFill>
                  <a:srgbClr val="0033CC"/>
                </a:solidFill>
                <a:latin typeface="Times New Roman" pitchFamily="18" charset="0"/>
              </a:rPr>
              <a:t>]. Формирующиеся здесь диффузионные гидротермальные отложения марганца по содержанию и распределению </a:t>
            </a:r>
            <a:r>
              <a:rPr lang="ru-RU" sz="1600" dirty="0" err="1" smtClean="0">
                <a:solidFill>
                  <a:srgbClr val="0033CC"/>
                </a:solidFill>
                <a:latin typeface="Times New Roman" pitchFamily="18" charset="0"/>
              </a:rPr>
              <a:t>РЗЭ+Y</a:t>
            </a:r>
            <a:r>
              <a:rPr lang="ru-RU" sz="1600" dirty="0" smtClean="0">
                <a:solidFill>
                  <a:srgbClr val="0033CC"/>
                </a:solidFill>
                <a:latin typeface="Times New Roman" pitchFamily="18" charset="0"/>
              </a:rPr>
              <a:t> сходны с рудами изученных нами месторождений. Отличие состоит в </a:t>
            </a:r>
            <a:r>
              <a:rPr lang="ru-RU" sz="1600" b="1" dirty="0" smtClean="0">
                <a:solidFill>
                  <a:srgbClr val="0033CC"/>
                </a:solidFill>
                <a:latin typeface="Times New Roman" pitchFamily="18" charset="0"/>
              </a:rPr>
              <a:t>значительном обеднении</a:t>
            </a:r>
            <a:r>
              <a:rPr lang="ru-RU" sz="1600" dirty="0" smtClean="0">
                <a:solidFill>
                  <a:srgbClr val="0033CC"/>
                </a:solidFill>
                <a:latin typeface="Times New Roman" pitchFamily="18" charset="0"/>
              </a:rPr>
              <a:t> марганцевых </a:t>
            </a:r>
            <a:r>
              <a:rPr lang="ru-RU" sz="1600" dirty="0" err="1" smtClean="0">
                <a:solidFill>
                  <a:srgbClr val="0033CC"/>
                </a:solidFill>
                <a:latin typeface="Times New Roman" pitchFamily="18" charset="0"/>
              </a:rPr>
              <a:t>гидротермалитов</a:t>
            </a:r>
            <a:r>
              <a:rPr lang="ru-RU" sz="1600" dirty="0" smtClean="0">
                <a:solidFill>
                  <a:srgbClr val="0033CC"/>
                </a:solidFill>
                <a:latin typeface="Times New Roman" pitchFamily="18" charset="0"/>
              </a:rPr>
              <a:t> легкими </a:t>
            </a:r>
            <a:r>
              <a:rPr lang="ru-RU" sz="1600" dirty="0" err="1" smtClean="0">
                <a:solidFill>
                  <a:srgbClr val="0033CC"/>
                </a:solidFill>
                <a:latin typeface="Times New Roman" pitchFamily="18" charset="0"/>
              </a:rPr>
              <a:t>редкоземелами</a:t>
            </a:r>
            <a:r>
              <a:rPr lang="ru-RU" sz="1600" dirty="0" smtClean="0">
                <a:solidFill>
                  <a:srgbClr val="0033CC"/>
                </a:solidFill>
                <a:latin typeface="Times New Roman" pitchFamily="18" charset="0"/>
              </a:rPr>
              <a:t> (</a:t>
            </a:r>
            <a:r>
              <a:rPr lang="ru-RU" sz="1600" dirty="0" err="1" smtClean="0">
                <a:solidFill>
                  <a:srgbClr val="0033CC"/>
                </a:solidFill>
                <a:latin typeface="Times New Roman" pitchFamily="18" charset="0"/>
              </a:rPr>
              <a:t>La</a:t>
            </a:r>
            <a:r>
              <a:rPr lang="ru-RU" sz="1600" dirty="0" smtClean="0">
                <a:solidFill>
                  <a:srgbClr val="0033CC"/>
                </a:solidFill>
                <a:latin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33CC"/>
                </a:solidFill>
                <a:latin typeface="Times New Roman" pitchFamily="18" charset="0"/>
              </a:rPr>
              <a:t>Ce</a:t>
            </a:r>
            <a:r>
              <a:rPr lang="ru-RU" sz="1600" dirty="0" smtClean="0">
                <a:solidFill>
                  <a:srgbClr val="0033CC"/>
                </a:solidFill>
                <a:latin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33CC"/>
                </a:solidFill>
                <a:latin typeface="Times New Roman" pitchFamily="18" charset="0"/>
              </a:rPr>
              <a:t>Pr</a:t>
            </a:r>
            <a:r>
              <a:rPr lang="ru-RU" sz="1600" dirty="0" smtClean="0">
                <a:solidFill>
                  <a:srgbClr val="0033CC"/>
                </a:solidFill>
                <a:latin typeface="Times New Roman" pitchFamily="18" charset="0"/>
              </a:rPr>
              <a:t>), что свидетельствует о слабом влиянии морской воды на их образование.</a:t>
            </a:r>
            <a:endParaRPr lang="ru-RU" sz="1600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pic>
        <p:nvPicPr>
          <p:cNvPr id="7" name="Рисунок 6" descr="REE острова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304370"/>
            <a:ext cx="8763001" cy="3248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8693</TotalTime>
  <Words>1000</Words>
  <Application>Microsoft Office PowerPoint</Application>
  <PresentationFormat>Экран (4:3)</PresentationFormat>
  <Paragraphs>92</Paragraphs>
  <Slides>22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Оформление по умолчанию</vt:lpstr>
      <vt:lpstr>Н.В. Бердников, В.Г. Невструев   ИТиГ ДВО РАН </vt:lpstr>
      <vt:lpstr>Объект исследования</vt:lpstr>
      <vt:lpstr>Генезис</vt:lpstr>
      <vt:lpstr>Генезис</vt:lpstr>
      <vt:lpstr>Генезис</vt:lpstr>
      <vt:lpstr>Генезис</vt:lpstr>
      <vt:lpstr>Генезис</vt:lpstr>
      <vt:lpstr>Генезис</vt:lpstr>
      <vt:lpstr>Генезис</vt:lpstr>
      <vt:lpstr>Генезис</vt:lpstr>
      <vt:lpstr>Генезис</vt:lpstr>
      <vt:lpstr>Генезис</vt:lpstr>
      <vt:lpstr>Генезис</vt:lpstr>
      <vt:lpstr>Генезис</vt:lpstr>
      <vt:lpstr>Генезис</vt:lpstr>
      <vt:lpstr>Генезис</vt:lpstr>
      <vt:lpstr>Генезис</vt:lpstr>
      <vt:lpstr>Генезис</vt:lpstr>
      <vt:lpstr>Генезис</vt:lpstr>
      <vt:lpstr>Генезис</vt:lpstr>
      <vt:lpstr>Проблемы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Berdnikov</dc:creator>
  <cp:lastModifiedBy>Berdnikov</cp:lastModifiedBy>
  <cp:revision>311</cp:revision>
  <cp:lastPrinted>1601-01-01T00:00:00Z</cp:lastPrinted>
  <dcterms:created xsi:type="dcterms:W3CDTF">1601-01-01T00:00:00Z</dcterms:created>
  <dcterms:modified xsi:type="dcterms:W3CDTF">2016-12-14T03:03:35Z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